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legacyDocTextInfo.bin" ContentType="application/vnd.ms-office.legacyDocTextInf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Default Extension="bin" ContentType="application/vnd.ms-office.legacyDiagramTex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notesMasterIdLst>
    <p:notesMasterId r:id="rId19"/>
  </p:notesMasterIdLst>
  <p:sldIdLst>
    <p:sldId id="256" r:id="rId2"/>
    <p:sldId id="278" r:id="rId3"/>
    <p:sldId id="265" r:id="rId4"/>
    <p:sldId id="266" r:id="rId5"/>
    <p:sldId id="267" r:id="rId6"/>
    <p:sldId id="268" r:id="rId7"/>
    <p:sldId id="269" r:id="rId8"/>
    <p:sldId id="270" r:id="rId9"/>
    <p:sldId id="271" r:id="rId10"/>
    <p:sldId id="280" r:id="rId11"/>
    <p:sldId id="272" r:id="rId12"/>
    <p:sldId id="274" r:id="rId13"/>
    <p:sldId id="275" r:id="rId14"/>
    <p:sldId id="276" r:id="rId15"/>
    <p:sldId id="277" r:id="rId16"/>
    <p:sldId id="261" r:id="rId17"/>
    <p:sldId id="262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5613" indent="1588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2813" indent="1588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0013" indent="1588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7213" indent="1588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CC0099"/>
    <a:srgbClr val="CC66FF"/>
    <a:srgbClr val="FADE0E"/>
    <a:srgbClr val="F1EC24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06/relationships/legacyDocTextInfo" Target="legacyDocTextInfo.bin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3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Relationship Id="rId4" Type="http://schemas.microsoft.com/office/2006/relationships/legacyDiagramText" Target="legacyDiagramText4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340" name="Rectangle 4"/>
          <p:cNvSpPr>
            <a:spLocks noGrp="1"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D1AB80F-1CBC-426C-ADDC-09771240AA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56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28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00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72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2813"/>
            <a:fld id="{E0BFA154-CD79-43C0-A5C0-23831B3DEB4F}" type="slidenum">
              <a:rPr lang="ru-RU" smtClean="0"/>
              <a:pPr defTabSz="912813"/>
              <a:t>1</a:t>
            </a:fld>
            <a:endParaRPr lang="ru-RU" smtClean="0"/>
          </a:p>
        </p:txBody>
      </p:sp>
      <p:sp>
        <p:nvSpPr>
          <p:cNvPr id="16386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2813"/>
            <a:fld id="{42D85CEC-3C70-42A3-91B6-FA7099383159}" type="slidenum">
              <a:rPr lang="ru-RU" smtClean="0"/>
              <a:pPr defTabSz="912813"/>
              <a:t>10</a:t>
            </a:fld>
            <a:endParaRPr lang="ru-RU" smtClean="0"/>
          </a:p>
        </p:txBody>
      </p:sp>
      <p:sp>
        <p:nvSpPr>
          <p:cNvPr id="34818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2813"/>
            <a:fld id="{6D5AE775-13CB-4884-8A8C-EDE951D91BB3}" type="slidenum">
              <a:rPr lang="ru-RU" smtClean="0"/>
              <a:pPr defTabSz="912813"/>
              <a:t>11</a:t>
            </a:fld>
            <a:endParaRPr lang="ru-RU" smtClean="0"/>
          </a:p>
        </p:txBody>
      </p:sp>
      <p:sp>
        <p:nvSpPr>
          <p:cNvPr id="36866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2813"/>
            <a:fld id="{C2770D5B-DC77-4AB9-818C-801EE575317F}" type="slidenum">
              <a:rPr lang="ru-RU" smtClean="0"/>
              <a:pPr defTabSz="912813"/>
              <a:t>12</a:t>
            </a:fld>
            <a:endParaRPr lang="ru-RU" smtClean="0"/>
          </a:p>
        </p:txBody>
      </p:sp>
      <p:sp>
        <p:nvSpPr>
          <p:cNvPr id="38914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2813"/>
            <a:fld id="{074AF5D2-3CC1-4FBA-A754-2CAE812AC271}" type="slidenum">
              <a:rPr lang="ru-RU" smtClean="0"/>
              <a:pPr defTabSz="912813"/>
              <a:t>13</a:t>
            </a:fld>
            <a:endParaRPr lang="ru-RU" smtClean="0"/>
          </a:p>
        </p:txBody>
      </p:sp>
      <p:sp>
        <p:nvSpPr>
          <p:cNvPr id="40962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2813"/>
            <a:fld id="{815C440D-66BC-4295-AA2F-4841D7F0FFDC}" type="slidenum">
              <a:rPr lang="ru-RU" smtClean="0"/>
              <a:pPr defTabSz="912813"/>
              <a:t>14</a:t>
            </a:fld>
            <a:endParaRPr lang="ru-RU" smtClean="0"/>
          </a:p>
        </p:txBody>
      </p:sp>
      <p:sp>
        <p:nvSpPr>
          <p:cNvPr id="43010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2813"/>
            <a:fld id="{F711B2C4-3C8F-4262-A542-3E9216373D17}" type="slidenum">
              <a:rPr lang="ru-RU" smtClean="0"/>
              <a:pPr defTabSz="912813"/>
              <a:t>15</a:t>
            </a:fld>
            <a:endParaRPr lang="ru-RU" smtClean="0"/>
          </a:p>
        </p:txBody>
      </p:sp>
      <p:sp>
        <p:nvSpPr>
          <p:cNvPr id="45058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2813"/>
            <a:fld id="{B3460463-0196-468E-A75F-936B7A5156C4}" type="slidenum">
              <a:rPr lang="ru-RU" smtClean="0"/>
              <a:pPr defTabSz="912813"/>
              <a:t>16</a:t>
            </a:fld>
            <a:endParaRPr lang="ru-RU" smtClean="0"/>
          </a:p>
        </p:txBody>
      </p:sp>
      <p:sp>
        <p:nvSpPr>
          <p:cNvPr id="48130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2813"/>
            <a:fld id="{11B57913-E5CC-4576-9A6D-B89B7C67E4EA}" type="slidenum">
              <a:rPr lang="ru-RU" smtClean="0"/>
              <a:pPr defTabSz="912813"/>
              <a:t>17</a:t>
            </a:fld>
            <a:endParaRPr lang="ru-RU" smtClean="0"/>
          </a:p>
        </p:txBody>
      </p:sp>
      <p:sp>
        <p:nvSpPr>
          <p:cNvPr id="50178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2813"/>
            <a:fld id="{7CF99503-C2BE-49AB-A0F8-16F1D8089AEF}" type="slidenum">
              <a:rPr lang="ru-RU" smtClean="0"/>
              <a:pPr defTabSz="912813"/>
              <a:t>2</a:t>
            </a:fld>
            <a:endParaRPr lang="ru-RU" smtClean="0"/>
          </a:p>
        </p:txBody>
      </p:sp>
      <p:sp>
        <p:nvSpPr>
          <p:cNvPr id="18434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2813"/>
            <a:fld id="{5C385FD4-9DC7-4D05-9D2C-852E7DC7E517}" type="slidenum">
              <a:rPr lang="ru-RU" smtClean="0"/>
              <a:pPr defTabSz="912813"/>
              <a:t>3</a:t>
            </a:fld>
            <a:endParaRPr lang="ru-RU" smtClean="0"/>
          </a:p>
        </p:txBody>
      </p:sp>
      <p:sp>
        <p:nvSpPr>
          <p:cNvPr id="20482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2813"/>
            <a:fld id="{B4DC6656-3F53-479D-9B7B-18384F3090CE}" type="slidenum">
              <a:rPr lang="ru-RU" smtClean="0"/>
              <a:pPr defTabSz="912813"/>
              <a:t>4</a:t>
            </a:fld>
            <a:endParaRPr lang="ru-RU" smtClean="0"/>
          </a:p>
        </p:txBody>
      </p:sp>
      <p:sp>
        <p:nvSpPr>
          <p:cNvPr id="22530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2813"/>
            <a:fld id="{C51CD283-6FF2-42BF-8086-1A420F644D46}" type="slidenum">
              <a:rPr lang="ru-RU" smtClean="0"/>
              <a:pPr defTabSz="912813"/>
              <a:t>5</a:t>
            </a:fld>
            <a:endParaRPr lang="ru-RU" smtClean="0"/>
          </a:p>
        </p:txBody>
      </p:sp>
      <p:sp>
        <p:nvSpPr>
          <p:cNvPr id="24578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2813"/>
            <a:fld id="{FBA8933A-DAE8-4924-8009-723FBE8075A1}" type="slidenum">
              <a:rPr lang="ru-RU" smtClean="0"/>
              <a:pPr defTabSz="912813"/>
              <a:t>6</a:t>
            </a:fld>
            <a:endParaRPr lang="ru-RU" smtClean="0"/>
          </a:p>
        </p:txBody>
      </p:sp>
      <p:sp>
        <p:nvSpPr>
          <p:cNvPr id="26626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2813"/>
            <a:fld id="{4ED48AFE-9DCB-41F8-976F-1AA8BB736D80}" type="slidenum">
              <a:rPr lang="ru-RU" smtClean="0"/>
              <a:pPr defTabSz="912813"/>
              <a:t>7</a:t>
            </a:fld>
            <a:endParaRPr lang="ru-RU" smtClean="0"/>
          </a:p>
        </p:txBody>
      </p:sp>
      <p:sp>
        <p:nvSpPr>
          <p:cNvPr id="28674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2813"/>
            <a:fld id="{01A83D71-EE27-4709-AFED-DC7FB076C19F}" type="slidenum">
              <a:rPr lang="ru-RU" smtClean="0"/>
              <a:pPr defTabSz="912813"/>
              <a:t>8</a:t>
            </a:fld>
            <a:endParaRPr lang="ru-RU" smtClean="0"/>
          </a:p>
        </p:txBody>
      </p:sp>
      <p:sp>
        <p:nvSpPr>
          <p:cNvPr id="30722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2813"/>
            <a:fld id="{DDCDDE7E-E458-4857-BEC9-637347B8D43E}" type="slidenum">
              <a:rPr lang="ru-RU" smtClean="0"/>
              <a:pPr defTabSz="912813"/>
              <a:t>9</a:t>
            </a:fld>
            <a:endParaRPr lang="ru-RU" smtClean="0"/>
          </a:p>
        </p:txBody>
      </p:sp>
      <p:sp>
        <p:nvSpPr>
          <p:cNvPr id="32770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titlemaster_me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ltGray">
          <a:xfrm>
            <a:off x="0" y="0"/>
            <a:ext cx="9144000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8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362200" y="3429000"/>
            <a:ext cx="6400800" cy="14478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</a:ln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33799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838200" y="1371600"/>
            <a:ext cx="7620000" cy="20574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</a:ln>
        </p:spPr>
        <p:txBody>
          <a:bodyPr/>
          <a:lstStyle>
            <a:lvl1pPr algn="ctr">
              <a:defRPr sz="5400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304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2B837EDF-92E1-4A13-A28C-A3B25754BB6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05AA293-12DA-451F-BDC9-8B4CD6CE4E1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239000" y="228600"/>
            <a:ext cx="1600200" cy="5867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438400" y="228600"/>
            <a:ext cx="46482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519B6B-7919-44FD-AC2B-6F42A829BBC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400800" cy="1219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2438400" y="1600200"/>
            <a:ext cx="31242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715000" y="1600200"/>
            <a:ext cx="31242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4160B9D-5C04-4593-BD82-B7CCB97CEED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66CAE7-4988-4BC8-8347-B1C51A70FCC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A6668E-10C9-431A-8DB4-6E21DBFB75C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438400" y="1600200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715000" y="1600200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114DF2-BC98-487D-B65F-2431DB5C933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8EC5F7-0DD0-4BC8-985B-A5DAA4C8F76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A3D2202-26DA-498D-ABCD-5A30E3B1C1A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85D4B70-C652-4ED0-B048-530333C5327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B48096A-AB19-4803-8CE1-5A9EF33B813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3206B89-34A3-488D-8303-24835CA548C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106" name="Group 2"/>
          <p:cNvGrpSpPr>
            <a:grpSpLocks/>
          </p:cNvGrpSpPr>
          <p:nvPr/>
        </p:nvGrpSpPr>
        <p:grpSpPr bwMode="auto">
          <a:xfrm>
            <a:off x="0" y="0"/>
            <a:ext cx="2667000" cy="6858000"/>
            <a:chOff x="0" y="0"/>
            <a:chExt cx="1680" cy="4320"/>
          </a:xfrm>
        </p:grpSpPr>
        <p:sp>
          <p:nvSpPr>
            <p:cNvPr id="32771" name="Rectangle 3"/>
            <p:cNvSpPr>
              <a:spLocks noChangeArrowheads="1"/>
            </p:cNvSpPr>
            <p:nvPr/>
          </p:nvSpPr>
          <p:spPr bwMode="hidden">
            <a:xfrm>
              <a:off x="124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45490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1800"/>
            </a:p>
          </p:txBody>
        </p:sp>
        <p:pic>
          <p:nvPicPr>
            <p:cNvPr id="47113" name="Picture 4" descr="slidemaster_med3"/>
            <p:cNvPicPr>
              <a:picLocks noChangeAspect="1" noChangeArrowheads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ltGray">
            <a:xfrm>
              <a:off x="0" y="0"/>
              <a:ext cx="1348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2773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438400" y="228600"/>
            <a:ext cx="64008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2438400" y="1600200"/>
            <a:ext cx="64008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2775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6248400"/>
            <a:ext cx="1901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32776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32777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fld id="{B1986908-C911-4773-8539-7AEB9B869F32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</p:sldLayoutIdLst>
  <p:transition spd="slow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9pPr>
    </p:titleStyle>
    <p:bodyStyle>
      <a:lvl1pPr marL="341313" indent="-341313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1363" indent="-284163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2pPr>
      <a:lvl3pPr marL="1141413" indent="-227013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3pPr>
      <a:lvl4pPr marL="1598613" indent="-227013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4pPr>
      <a:lvl5pPr marL="2055813" indent="-227013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hyperlink" Target="&#1060;&#1043;&#1054;&#1059;%20&#1057;&#1055;&#1054;%20&#171;&#1041;&#1088;&#1103;&#1085;&#1089;&#1082;&#1080;&#1081;%20&#1087;&#1088;&#1086;&#1092;&#1077;&#1089;&#1089;&#1080;&#1086;&#1085;&#1072;&#1083;&#1100;&#1085;&#1086;-&#1087;&#1077;&#1076;&#1072;&#1075;&#1086;&#1075;&#1080;&#1095;&#1077;&#1089;&#1082;&#1080;&#1081;%20&#1082;&#1086;&#1083;&#1083;&#1077;&#1076;&#1078;&#187;.ppt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27088" y="2420938"/>
            <a:ext cx="7620000" cy="2057400"/>
          </a:xfrm>
          <a:solidFill>
            <a:schemeClr val="bg1">
              <a:alpha val="50195"/>
            </a:schemeClr>
          </a:solidFill>
        </p:spPr>
        <p:txBody>
          <a:bodyPr/>
          <a:lstStyle/>
          <a:p>
            <a:pPr defTabSz="912813" eaLnBrk="1" hangingPunct="1"/>
            <a:r>
              <a:rPr lang="ru-RU" sz="6600" b="1" i="1" smtClean="0">
                <a:effectLst/>
              </a:rPr>
              <a:t>УПРАВЛЕНИЕ ПЕРСОНАЛОМ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>
          <a:xfrm>
            <a:off x="2411413" y="260350"/>
            <a:ext cx="6400800" cy="12192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b="1" smtClean="0"/>
              <a:t>Принципы управления персоналом:</a:t>
            </a:r>
          </a:p>
        </p:txBody>
      </p:sp>
      <p:sp>
        <p:nvSpPr>
          <p:cNvPr id="3379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39975" y="1484313"/>
            <a:ext cx="6400800" cy="4495800"/>
          </a:xfrm>
        </p:spPr>
        <p:txBody>
          <a:bodyPr/>
          <a:lstStyle/>
          <a:p>
            <a:pPr defTabSz="912813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800" b="1" smtClean="0">
                <a:solidFill>
                  <a:srgbClr val="CC0099"/>
                </a:solidFill>
                <a:effectLst/>
              </a:rPr>
              <a:t>1. Принцип </a:t>
            </a:r>
            <a:r>
              <a:rPr lang="ru-RU" sz="1800" b="1" smtClean="0">
                <a:solidFill>
                  <a:schemeClr val="tx2"/>
                </a:solidFill>
                <a:effectLst/>
              </a:rPr>
              <a:t>подбора кадров</a:t>
            </a:r>
            <a:endParaRPr lang="ru-RU" sz="1800" b="1" smtClean="0">
              <a:solidFill>
                <a:srgbClr val="CC0099"/>
              </a:solidFill>
              <a:effectLst/>
            </a:endParaRPr>
          </a:p>
          <a:p>
            <a:pPr defTabSz="912813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800" b="1" smtClean="0">
                <a:solidFill>
                  <a:srgbClr val="CC0099"/>
                </a:solidFill>
                <a:effectLst/>
              </a:rPr>
              <a:t>2. Принцип</a:t>
            </a:r>
            <a:r>
              <a:rPr lang="ru-RU" sz="1800" b="1" smtClean="0">
                <a:solidFill>
                  <a:schemeClr val="tx2"/>
                </a:solidFill>
                <a:effectLst/>
              </a:rPr>
              <a:t> преемственности</a:t>
            </a:r>
            <a:endParaRPr lang="ru-RU" sz="1800" b="1" smtClean="0">
              <a:solidFill>
                <a:srgbClr val="CC0099"/>
              </a:solidFill>
              <a:effectLst/>
            </a:endParaRPr>
          </a:p>
          <a:p>
            <a:pPr defTabSz="912813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800" b="1" smtClean="0">
                <a:solidFill>
                  <a:srgbClr val="CC0099"/>
                </a:solidFill>
                <a:effectLst/>
              </a:rPr>
              <a:t>3. Принцип профессионального и должностного </a:t>
            </a:r>
            <a:r>
              <a:rPr lang="ru-RU" sz="1800" b="1" smtClean="0">
                <a:solidFill>
                  <a:schemeClr val="tx2"/>
                </a:solidFill>
                <a:effectLst/>
              </a:rPr>
              <a:t>продвижения</a:t>
            </a:r>
            <a:r>
              <a:rPr lang="ru-RU" sz="1800" b="1" smtClean="0">
                <a:solidFill>
                  <a:srgbClr val="CC0099"/>
                </a:solidFill>
                <a:effectLst/>
              </a:rPr>
              <a:t> кадров</a:t>
            </a:r>
          </a:p>
          <a:p>
            <a:pPr defTabSz="912813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800" b="1" smtClean="0">
                <a:solidFill>
                  <a:srgbClr val="CC0099"/>
                </a:solidFill>
                <a:effectLst/>
              </a:rPr>
              <a:t>4. Принцип </a:t>
            </a:r>
            <a:r>
              <a:rPr lang="ru-RU" sz="1800" b="1" smtClean="0">
                <a:solidFill>
                  <a:schemeClr val="tx2"/>
                </a:solidFill>
                <a:effectLst/>
              </a:rPr>
              <a:t>открытого соревнования</a:t>
            </a:r>
            <a:endParaRPr lang="ru-RU" sz="1800" b="1" smtClean="0">
              <a:solidFill>
                <a:srgbClr val="CC0099"/>
              </a:solidFill>
              <a:effectLst/>
            </a:endParaRPr>
          </a:p>
          <a:p>
            <a:pPr defTabSz="912813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800" b="1" smtClean="0">
                <a:solidFill>
                  <a:srgbClr val="CC0099"/>
                </a:solidFill>
                <a:effectLst/>
              </a:rPr>
              <a:t>5. Принцип </a:t>
            </a:r>
            <a:r>
              <a:rPr lang="ru-RU" sz="1800" b="1" smtClean="0">
                <a:solidFill>
                  <a:schemeClr val="tx2"/>
                </a:solidFill>
                <a:effectLst/>
              </a:rPr>
              <a:t>сочетания доверия</a:t>
            </a:r>
            <a:r>
              <a:rPr lang="ru-RU" sz="1800" b="1" smtClean="0">
                <a:solidFill>
                  <a:srgbClr val="CC0099"/>
                </a:solidFill>
                <a:effectLst/>
              </a:rPr>
              <a:t> к кадрам </a:t>
            </a:r>
            <a:r>
              <a:rPr lang="ru-RU" sz="1800" b="1" smtClean="0">
                <a:solidFill>
                  <a:schemeClr val="tx2"/>
                </a:solidFill>
                <a:effectLst/>
              </a:rPr>
              <a:t>с проверкой</a:t>
            </a:r>
            <a:r>
              <a:rPr lang="ru-RU" sz="1800" b="1" smtClean="0">
                <a:solidFill>
                  <a:srgbClr val="CC0099"/>
                </a:solidFill>
                <a:effectLst/>
              </a:rPr>
              <a:t> исполнения.</a:t>
            </a:r>
          </a:p>
          <a:p>
            <a:pPr defTabSz="912813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800" b="1" smtClean="0">
                <a:solidFill>
                  <a:srgbClr val="CC0099"/>
                </a:solidFill>
                <a:effectLst/>
              </a:rPr>
              <a:t>6. Принцип </a:t>
            </a:r>
            <a:r>
              <a:rPr lang="ru-RU" sz="1800" b="1" smtClean="0">
                <a:solidFill>
                  <a:schemeClr val="tx2"/>
                </a:solidFill>
                <a:effectLst/>
              </a:rPr>
              <a:t>демократизации </a:t>
            </a:r>
            <a:r>
              <a:rPr lang="ru-RU" sz="1800" b="1" smtClean="0">
                <a:solidFill>
                  <a:srgbClr val="CC0099"/>
                </a:solidFill>
                <a:effectLst/>
              </a:rPr>
              <a:t>работы с кадрами.</a:t>
            </a:r>
          </a:p>
          <a:p>
            <a:pPr defTabSz="912813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800" b="1" smtClean="0">
                <a:solidFill>
                  <a:srgbClr val="CC0099"/>
                </a:solidFill>
                <a:effectLst/>
              </a:rPr>
              <a:t>7. Принцип </a:t>
            </a:r>
            <a:r>
              <a:rPr lang="ru-RU" sz="1800" b="1" smtClean="0">
                <a:solidFill>
                  <a:schemeClr val="tx2"/>
                </a:solidFill>
                <a:effectLst/>
              </a:rPr>
              <a:t>системности</a:t>
            </a:r>
            <a:r>
              <a:rPr lang="ru-RU" sz="1800" b="1" smtClean="0">
                <a:solidFill>
                  <a:srgbClr val="CC0099"/>
                </a:solidFill>
                <a:effectLst/>
              </a:rPr>
              <a:t> работы с кадрами.</a:t>
            </a:r>
          </a:p>
          <a:p>
            <a:pPr defTabSz="912813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800" b="1" smtClean="0">
                <a:solidFill>
                  <a:srgbClr val="CC0099"/>
                </a:solidFill>
                <a:effectLst/>
              </a:rPr>
              <a:t>8. Принцип </a:t>
            </a:r>
            <a:r>
              <a:rPr lang="ru-RU" sz="1800" b="1" smtClean="0">
                <a:solidFill>
                  <a:schemeClr val="tx2"/>
                </a:solidFill>
                <a:effectLst/>
              </a:rPr>
              <a:t>адаптивности </a:t>
            </a:r>
            <a:r>
              <a:rPr lang="ru-RU" sz="1800" b="1" smtClean="0">
                <a:solidFill>
                  <a:srgbClr val="CC0099"/>
                </a:solidFill>
                <a:effectLst/>
              </a:rPr>
              <a:t>к условиям современного хозяйственного механизма.</a:t>
            </a:r>
          </a:p>
        </p:txBody>
      </p:sp>
      <p:pic>
        <p:nvPicPr>
          <p:cNvPr id="33795" name="Picture 4" descr="обсуждение0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24075" y="4365625"/>
            <a:ext cx="7019925" cy="249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68538" y="1557338"/>
            <a:ext cx="6400800" cy="4852987"/>
          </a:xfrm>
        </p:spPr>
        <p:txBody>
          <a:bodyPr/>
          <a:lstStyle/>
          <a:p>
            <a:pPr marL="342900" indent="-342900" eaLnBrk="1" hangingPunct="1">
              <a:lnSpc>
                <a:spcPct val="80000"/>
              </a:lnSpc>
              <a:defRPr/>
            </a:pPr>
            <a:endParaRPr lang="ru-RU" sz="1400" smtClean="0"/>
          </a:p>
          <a:p>
            <a:pPr marL="342900" indent="-342900" eaLnBrk="1" hangingPunct="1">
              <a:lnSpc>
                <a:spcPct val="80000"/>
              </a:lnSpc>
              <a:defRPr/>
            </a:pPr>
            <a:endParaRPr lang="ru-RU" sz="1400" smtClean="0"/>
          </a:p>
          <a:p>
            <a:pPr marL="342900" indent="-3429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400" b="1" i="1" smtClean="0">
                <a:solidFill>
                  <a:srgbClr val="CC0099"/>
                </a:solidFill>
                <a:effectLst/>
              </a:rPr>
              <a:t> </a:t>
            </a:r>
            <a:r>
              <a:rPr lang="ru-RU" sz="2000" b="1" i="1" smtClean="0">
                <a:solidFill>
                  <a:srgbClr val="CC0099"/>
                </a:solidFill>
                <a:effectLst/>
              </a:rPr>
              <a:t>• Производственный (рабочие)</a:t>
            </a:r>
          </a:p>
          <a:p>
            <a:pPr marL="342900" indent="-342900" eaLnBrk="1" hangingPunct="1">
              <a:lnSpc>
                <a:spcPct val="80000"/>
              </a:lnSpc>
              <a:defRPr/>
            </a:pPr>
            <a:endParaRPr lang="ru-RU" sz="2000" b="1" i="1" smtClean="0">
              <a:solidFill>
                <a:srgbClr val="CC0099"/>
              </a:solidFill>
              <a:effectLst/>
            </a:endParaRPr>
          </a:p>
          <a:p>
            <a:pPr marL="342900" indent="-3429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b="1" i="1" smtClean="0">
                <a:solidFill>
                  <a:srgbClr val="CC0099"/>
                </a:solidFill>
                <a:effectLst/>
              </a:rPr>
              <a:t> • Управленческий (служащие)</a:t>
            </a:r>
          </a:p>
          <a:p>
            <a:pPr marL="342900" indent="-342900" eaLnBrk="1" hangingPunct="1">
              <a:lnSpc>
                <a:spcPct val="80000"/>
              </a:lnSpc>
              <a:defRPr/>
            </a:pPr>
            <a:endParaRPr lang="ru-RU" sz="2000" b="1" i="1" smtClean="0">
              <a:solidFill>
                <a:srgbClr val="CC0099"/>
              </a:solidFill>
              <a:effectLst/>
            </a:endParaRPr>
          </a:p>
          <a:p>
            <a:pPr marL="342900" indent="-3429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b="1" i="1" smtClean="0">
                <a:solidFill>
                  <a:srgbClr val="CC0099"/>
                </a:solidFill>
                <a:effectLst/>
              </a:rPr>
              <a:t> • Основные</a:t>
            </a:r>
          </a:p>
          <a:p>
            <a:pPr marL="342900" indent="-342900" eaLnBrk="1" hangingPunct="1">
              <a:lnSpc>
                <a:spcPct val="80000"/>
              </a:lnSpc>
              <a:defRPr/>
            </a:pPr>
            <a:endParaRPr lang="ru-RU" sz="2000" b="1" i="1" smtClean="0">
              <a:solidFill>
                <a:srgbClr val="CC0099"/>
              </a:solidFill>
              <a:effectLst/>
            </a:endParaRPr>
          </a:p>
          <a:p>
            <a:pPr marL="342900" indent="-3429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b="1" i="1" smtClean="0">
                <a:solidFill>
                  <a:srgbClr val="CC0099"/>
                </a:solidFill>
                <a:effectLst/>
              </a:rPr>
              <a:t> • Вспомогательные</a:t>
            </a:r>
          </a:p>
          <a:p>
            <a:pPr marL="342900" indent="-342900" eaLnBrk="1" hangingPunct="1">
              <a:lnSpc>
                <a:spcPct val="80000"/>
              </a:lnSpc>
              <a:defRPr/>
            </a:pPr>
            <a:endParaRPr lang="ru-RU" sz="2000" b="1" i="1" smtClean="0">
              <a:solidFill>
                <a:srgbClr val="CC0099"/>
              </a:solidFill>
              <a:effectLst/>
            </a:endParaRPr>
          </a:p>
          <a:p>
            <a:pPr marL="342900" indent="-3429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b="1" i="1" smtClean="0">
                <a:solidFill>
                  <a:srgbClr val="CC0099"/>
                </a:solidFill>
                <a:effectLst/>
              </a:rPr>
              <a:t> • Руководители</a:t>
            </a:r>
          </a:p>
          <a:p>
            <a:pPr marL="342900" indent="-3429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000" b="1" i="1" smtClean="0">
              <a:solidFill>
                <a:srgbClr val="CC0099"/>
              </a:solidFill>
              <a:effectLst/>
            </a:endParaRPr>
          </a:p>
          <a:p>
            <a:pPr marL="342900" indent="-342900" eaLnBrk="1" hangingPunct="1">
              <a:lnSpc>
                <a:spcPct val="80000"/>
              </a:lnSpc>
              <a:defRPr/>
            </a:pPr>
            <a:endParaRPr lang="ru-RU" sz="2000" b="1" i="1" smtClean="0">
              <a:solidFill>
                <a:srgbClr val="CC0099"/>
              </a:solidFill>
              <a:effectLst/>
            </a:endParaRPr>
          </a:p>
          <a:p>
            <a:pPr marL="342900" indent="-3429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b="1" i="1" smtClean="0">
                <a:solidFill>
                  <a:srgbClr val="CC0099"/>
                </a:solidFill>
                <a:effectLst/>
              </a:rPr>
              <a:t> • Специалисты:</a:t>
            </a:r>
          </a:p>
          <a:p>
            <a:pPr marL="342900" indent="-3429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b="1" i="1" smtClean="0">
                <a:solidFill>
                  <a:srgbClr val="CC0099"/>
                </a:solidFill>
                <a:effectLst/>
              </a:rPr>
              <a:t> </a:t>
            </a:r>
          </a:p>
        </p:txBody>
      </p:sp>
      <p:sp>
        <p:nvSpPr>
          <p:cNvPr id="35842" name="WordArt 4"/>
          <p:cNvSpPr>
            <a:spLocks noChangeArrowheads="1" noChangeShapeType="1" noTextEdit="1"/>
          </p:cNvSpPr>
          <p:nvPr/>
        </p:nvSpPr>
        <p:spPr bwMode="auto">
          <a:xfrm>
            <a:off x="2484438" y="549275"/>
            <a:ext cx="5903912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CC0099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классификация персонала</a:t>
            </a:r>
          </a:p>
        </p:txBody>
      </p:sp>
      <p:sp>
        <p:nvSpPr>
          <p:cNvPr id="35843" name="AutoShape 8"/>
          <p:cNvSpPr>
            <a:spLocks noChangeArrowheads="1"/>
          </p:cNvSpPr>
          <p:nvPr/>
        </p:nvSpPr>
        <p:spPr bwMode="auto">
          <a:xfrm>
            <a:off x="5292725" y="5516563"/>
            <a:ext cx="976313" cy="73025"/>
          </a:xfrm>
          <a:prstGeom prst="rightArrow">
            <a:avLst>
              <a:gd name="adj1" fmla="val 50000"/>
              <a:gd name="adj2" fmla="val 33423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2813"/>
            <a:endParaRPr lang="ru-RU"/>
          </a:p>
        </p:txBody>
      </p:sp>
      <p:sp>
        <p:nvSpPr>
          <p:cNvPr id="35844" name="AutoShape 9"/>
          <p:cNvSpPr>
            <a:spLocks noChangeArrowheads="1"/>
          </p:cNvSpPr>
          <p:nvPr/>
        </p:nvSpPr>
        <p:spPr bwMode="auto">
          <a:xfrm>
            <a:off x="5292725" y="6237288"/>
            <a:ext cx="976313" cy="73025"/>
          </a:xfrm>
          <a:prstGeom prst="rightArrow">
            <a:avLst>
              <a:gd name="adj1" fmla="val 50000"/>
              <a:gd name="adj2" fmla="val 33423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2813"/>
            <a:endParaRPr lang="ru-RU"/>
          </a:p>
        </p:txBody>
      </p:sp>
      <p:sp>
        <p:nvSpPr>
          <p:cNvPr id="35845" name="AutoShape 10"/>
          <p:cNvSpPr>
            <a:spLocks noChangeArrowheads="1"/>
          </p:cNvSpPr>
          <p:nvPr/>
        </p:nvSpPr>
        <p:spPr bwMode="auto">
          <a:xfrm>
            <a:off x="5292725" y="5876925"/>
            <a:ext cx="976313" cy="73025"/>
          </a:xfrm>
          <a:prstGeom prst="rightArrow">
            <a:avLst>
              <a:gd name="adj1" fmla="val 50000"/>
              <a:gd name="adj2" fmla="val 33423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2813"/>
            <a:endParaRPr lang="ru-RU"/>
          </a:p>
        </p:txBody>
      </p:sp>
      <p:sp>
        <p:nvSpPr>
          <p:cNvPr id="35846" name="Rectangle 11"/>
          <p:cNvSpPr>
            <a:spLocks noChangeArrowheads="1"/>
          </p:cNvSpPr>
          <p:nvPr/>
        </p:nvSpPr>
        <p:spPr bwMode="auto">
          <a:xfrm>
            <a:off x="6300788" y="6092825"/>
            <a:ext cx="24257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2813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ru-RU" sz="2000" b="1" i="1">
                <a:solidFill>
                  <a:srgbClr val="CC0099"/>
                </a:solidFill>
              </a:rPr>
              <a:t>функциональные</a:t>
            </a:r>
          </a:p>
        </p:txBody>
      </p:sp>
      <p:sp>
        <p:nvSpPr>
          <p:cNvPr id="35847" name="Rectangle 12"/>
          <p:cNvSpPr>
            <a:spLocks noChangeArrowheads="1"/>
          </p:cNvSpPr>
          <p:nvPr/>
        </p:nvSpPr>
        <p:spPr bwMode="auto">
          <a:xfrm>
            <a:off x="6300788" y="5373688"/>
            <a:ext cx="18573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2813"/>
            <a:r>
              <a:rPr lang="ru-RU" sz="2000" b="1" i="1">
                <a:solidFill>
                  <a:srgbClr val="CC0099"/>
                </a:solidFill>
              </a:rPr>
              <a:t>Инженеры </a:t>
            </a:r>
          </a:p>
          <a:p>
            <a:pPr defTabSz="912813"/>
            <a:r>
              <a:rPr lang="ru-RU" sz="2000" b="1" i="1">
                <a:solidFill>
                  <a:srgbClr val="CC0099"/>
                </a:solidFill>
              </a:rPr>
              <a:t>технические</a:t>
            </a:r>
          </a:p>
        </p:txBody>
      </p:sp>
    </p:spTree>
  </p:cSld>
  <p:clrMapOvr>
    <a:masterClrMapping/>
  </p:clrMapOvr>
  <p:transition spd="slow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39975" y="908050"/>
            <a:ext cx="6400800" cy="4968875"/>
          </a:xfrm>
        </p:spPr>
        <p:txBody>
          <a:bodyPr/>
          <a:lstStyle/>
          <a:p>
            <a:pPr algn="ctr" defTabSz="912813" eaLnBrk="1" hangingPunct="1">
              <a:buFont typeface="Wingdings" pitchFamily="2" charset="2"/>
              <a:buNone/>
            </a:pPr>
            <a:r>
              <a:rPr lang="ru-RU" sz="2800" smtClean="0">
                <a:solidFill>
                  <a:srgbClr val="CC0099"/>
                </a:solidFill>
                <a:effectLst/>
              </a:rPr>
              <a:t>Профессиональная</a:t>
            </a:r>
            <a:r>
              <a:rPr lang="ru-RU" sz="2800" b="1" i="1" smtClean="0">
                <a:solidFill>
                  <a:srgbClr val="CC0099"/>
                </a:solidFill>
                <a:effectLst/>
              </a:rPr>
              <a:t> </a:t>
            </a:r>
            <a:r>
              <a:rPr lang="ru-RU" sz="2800" b="1" i="1" u="sng" smtClean="0">
                <a:solidFill>
                  <a:schemeClr val="tx2"/>
                </a:solidFill>
                <a:effectLst/>
              </a:rPr>
              <a:t>ориентация </a:t>
            </a:r>
            <a:r>
              <a:rPr lang="ru-RU" sz="2800" b="1" i="1" smtClean="0">
                <a:solidFill>
                  <a:schemeClr val="tx2"/>
                </a:solidFill>
                <a:effectLst/>
              </a:rPr>
              <a:t>и </a:t>
            </a:r>
            <a:r>
              <a:rPr lang="ru-RU" sz="2800" b="1" i="1" u="sng" smtClean="0">
                <a:solidFill>
                  <a:schemeClr val="tx2"/>
                </a:solidFill>
                <a:effectLst/>
              </a:rPr>
              <a:t>адаптация</a:t>
            </a:r>
            <a:r>
              <a:rPr lang="ru-RU" sz="2800" b="1" i="1" smtClean="0">
                <a:solidFill>
                  <a:srgbClr val="CC0099"/>
                </a:solidFill>
                <a:effectLst/>
              </a:rPr>
              <a:t> </a:t>
            </a:r>
            <a:r>
              <a:rPr lang="ru-RU" sz="2800" smtClean="0">
                <a:solidFill>
                  <a:srgbClr val="CC0099"/>
                </a:solidFill>
                <a:effectLst/>
              </a:rPr>
              <a:t>выступают важным</a:t>
            </a:r>
            <a:r>
              <a:rPr lang="ru-RU" sz="2800" b="1" i="1" smtClean="0">
                <a:solidFill>
                  <a:srgbClr val="CC0099"/>
                </a:solidFill>
                <a:effectLst/>
              </a:rPr>
              <a:t> </a:t>
            </a:r>
            <a:r>
              <a:rPr lang="ru-RU" sz="2800" b="1" i="1" u="sng" smtClean="0">
                <a:solidFill>
                  <a:schemeClr val="tx2"/>
                </a:solidFill>
                <a:effectLst/>
              </a:rPr>
              <a:t>составным элементом системы подготовки кадров</a:t>
            </a:r>
            <a:r>
              <a:rPr lang="ru-RU" sz="2800" b="1" i="1" smtClean="0">
                <a:solidFill>
                  <a:srgbClr val="CC0099"/>
                </a:solidFill>
                <a:effectLst/>
              </a:rPr>
              <a:t> </a:t>
            </a:r>
            <a:r>
              <a:rPr lang="ru-RU" sz="2800" smtClean="0">
                <a:solidFill>
                  <a:srgbClr val="CC0099"/>
                </a:solidFill>
                <a:effectLst/>
              </a:rPr>
              <a:t>являются</a:t>
            </a:r>
            <a:r>
              <a:rPr lang="ru-RU" sz="2800" b="1" i="1" smtClean="0">
                <a:solidFill>
                  <a:srgbClr val="CC0099"/>
                </a:solidFill>
                <a:effectLst/>
              </a:rPr>
              <a:t> </a:t>
            </a:r>
            <a:r>
              <a:rPr lang="ru-RU" sz="2800" b="1" i="1" u="sng" smtClean="0">
                <a:solidFill>
                  <a:schemeClr val="tx2"/>
                </a:solidFill>
                <a:effectLst/>
              </a:rPr>
              <a:t>регулятором связи</a:t>
            </a:r>
            <a:r>
              <a:rPr lang="ru-RU" sz="2800" b="1" i="1" smtClean="0">
                <a:solidFill>
                  <a:srgbClr val="CC0099"/>
                </a:solidFill>
                <a:effectLst/>
              </a:rPr>
              <a:t> </a:t>
            </a:r>
            <a:r>
              <a:rPr lang="ru-RU" sz="2800" smtClean="0">
                <a:solidFill>
                  <a:srgbClr val="CC0099"/>
                </a:solidFill>
                <a:effectLst/>
              </a:rPr>
              <a:t>между системой образования и практической деятельностью. Это основа удовлетворения потребностей организации в рабочей силе.</a:t>
            </a:r>
          </a:p>
        </p:txBody>
      </p:sp>
    </p:spTree>
  </p:cSld>
  <p:clrMapOvr>
    <a:masterClrMapping/>
  </p:clrMapOvr>
  <p:transition spd="slow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defTabSz="912813" eaLnBrk="1" hangingPunct="1"/>
            <a:r>
              <a:rPr lang="ru-RU" b="1" smtClean="0">
                <a:effectLst/>
              </a:rPr>
              <a:t>Профессиональная ориентация</a:t>
            </a:r>
          </a:p>
        </p:txBody>
      </p:sp>
      <p:sp>
        <p:nvSpPr>
          <p:cNvPr id="3993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11413" y="1628775"/>
            <a:ext cx="6400800" cy="4495800"/>
          </a:xfrm>
        </p:spPr>
        <p:txBody>
          <a:bodyPr/>
          <a:lstStyle/>
          <a:p>
            <a:pPr algn="ctr" defTabSz="912813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4000" i="1" smtClean="0">
                <a:solidFill>
                  <a:srgbClr val="CC0099"/>
                </a:solidFill>
                <a:effectLst/>
              </a:rPr>
              <a:t> =</a:t>
            </a:r>
          </a:p>
          <a:p>
            <a:pPr algn="ctr" defTabSz="912813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800" i="1" smtClean="0">
                <a:solidFill>
                  <a:srgbClr val="CC0099"/>
                </a:solidFill>
                <a:effectLst/>
              </a:rPr>
              <a:t>представляет собой систему мер, включающую предоставление информации и консультаций необходимых человеку для выбора профессии, в наибольшей степени соответствующей его личным способностям и особенностям, а также требующейся на рынке труда</a:t>
            </a:r>
            <a:r>
              <a:rPr lang="ru-RU" sz="2800" i="1" smtClean="0">
                <a:solidFill>
                  <a:srgbClr val="CC66FF"/>
                </a:solidFill>
                <a:effectLst/>
              </a:rPr>
              <a:t>.</a:t>
            </a:r>
          </a:p>
        </p:txBody>
      </p:sp>
    </p:spTree>
  </p:cSld>
  <p:clrMapOvr>
    <a:masterClrMapping/>
  </p:clrMapOvr>
  <p:transition spd="slow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Picture 4" descr="image05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71775" y="333375"/>
            <a:ext cx="5616575" cy="547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6" name="Rectangle 5"/>
          <p:cNvSpPr>
            <a:spLocks noChangeArrowheads="1"/>
          </p:cNvSpPr>
          <p:nvPr/>
        </p:nvSpPr>
        <p:spPr bwMode="auto">
          <a:xfrm>
            <a:off x="2411413" y="6021388"/>
            <a:ext cx="65293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2813"/>
            <a:r>
              <a:rPr lang="ru-RU" sz="2400" b="1">
                <a:solidFill>
                  <a:srgbClr val="CC0099"/>
                </a:solidFill>
              </a:rPr>
              <a:t>Механизм управления профориентацией</a:t>
            </a:r>
            <a:r>
              <a:rPr lang="ru-RU" sz="2000"/>
              <a:t>.</a:t>
            </a:r>
          </a:p>
        </p:txBody>
      </p:sp>
    </p:spTree>
  </p:cSld>
  <p:clrMapOvr>
    <a:masterClrMapping/>
  </p:clrMapOvr>
  <p:transition spd="slow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3" name="Picture 4" descr="image05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11413" y="1268413"/>
            <a:ext cx="6337300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4" name="Rectangle 5"/>
          <p:cNvSpPr>
            <a:spLocks noChangeArrowheads="1"/>
          </p:cNvSpPr>
          <p:nvPr/>
        </p:nvSpPr>
        <p:spPr bwMode="auto">
          <a:xfrm>
            <a:off x="3924300" y="0"/>
            <a:ext cx="309562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12813"/>
            <a:r>
              <a:rPr lang="ru-RU" sz="2800" b="1">
                <a:solidFill>
                  <a:srgbClr val="CC0099"/>
                </a:solidFill>
              </a:rPr>
              <a:t>Виды адаптации</a:t>
            </a:r>
          </a:p>
        </p:txBody>
      </p:sp>
    </p:spTree>
  </p:cSld>
  <p:clrMapOvr>
    <a:masterClrMapping/>
  </p:clrMapOvr>
  <p:transition spd="slow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defTabSz="912813" eaLnBrk="1" hangingPunct="1"/>
            <a:r>
              <a:rPr lang="uk-UA" sz="2800" b="1" smtClean="0">
                <a:solidFill>
                  <a:srgbClr val="CC0099"/>
                </a:solidFill>
                <a:effectLst/>
              </a:rPr>
              <a:t>в формальной системе оценки могут быть заинтересованые:</a:t>
            </a:r>
            <a:endParaRPr lang="ru-RU" sz="2800" b="1" smtClean="0">
              <a:solidFill>
                <a:srgbClr val="CC0099"/>
              </a:solidFill>
              <a:effectLst/>
            </a:endParaRPr>
          </a:p>
        </p:txBody>
      </p:sp>
      <p:graphicFrame>
        <p:nvGraphicFramePr>
          <p:cNvPr id="1026" name="Diagram 10"/>
          <p:cNvGraphicFramePr>
            <a:graphicFrameLocks/>
          </p:cNvGraphicFramePr>
          <p:nvPr>
            <p:ph sz="half" idx="2"/>
          </p:nvPr>
        </p:nvGraphicFramePr>
        <p:xfrm>
          <a:off x="2411413" y="692150"/>
          <a:ext cx="6427787" cy="6165850"/>
        </p:xfrm>
        <a:graphic>
          <a:graphicData uri="http://schemas.openxmlformats.org/drawingml/2006/compatibility">
            <com:legacyDrawing xmlns:com="http://schemas.openxmlformats.org/drawingml/2006/compatibility" spid="_x0000_s1026"/>
          </a:graphicData>
        </a:graphic>
      </p:graphicFrame>
    </p:spTree>
  </p:cSld>
  <p:clrMapOvr>
    <a:masterClrMapping/>
  </p:clrMapOvr>
  <p:transition spd="slow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3" name="Picture 4" descr="обсужден``"/>
          <p:cNvPicPr>
            <a:picLocks noChangeAspect="1" noChangeArrowheads="1"/>
          </p:cNvPicPr>
          <p:nvPr/>
        </p:nvPicPr>
        <p:blipFill>
          <a:blip r:embed="rId3">
            <a:lum bright="70000" contrast="-70000"/>
          </a:blip>
          <a:srcRect/>
          <a:stretch>
            <a:fillRect/>
          </a:stretch>
        </p:blipFill>
        <p:spPr bwMode="auto">
          <a:xfrm>
            <a:off x="2124075" y="0"/>
            <a:ext cx="70199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solidFill>
                  <a:srgbClr val="CC0099"/>
                </a:solidFill>
              </a:rPr>
              <a:t>Цели оценки персонала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12813" eaLnBrk="1" hangingPunct="1">
              <a:buFont typeface="Wingdings" pitchFamily="2" charset="2"/>
              <a:buNone/>
            </a:pPr>
            <a:r>
              <a:rPr lang="uk-UA" b="1" smtClean="0">
                <a:solidFill>
                  <a:srgbClr val="CC0099"/>
                </a:solidFill>
                <a:effectLst/>
              </a:rPr>
              <a:t>• </a:t>
            </a:r>
            <a:r>
              <a:rPr lang="uk-UA" b="1" smtClean="0">
                <a:effectLst/>
              </a:rPr>
              <a:t>улучшение текущей деятельности;</a:t>
            </a:r>
          </a:p>
          <a:p>
            <a:pPr defTabSz="912813" eaLnBrk="1" hangingPunct="1">
              <a:buFont typeface="Wingdings" pitchFamily="2" charset="2"/>
              <a:buNone/>
            </a:pPr>
            <a:r>
              <a:rPr lang="uk-UA" b="1" smtClean="0">
                <a:solidFill>
                  <a:srgbClr val="CC0099"/>
                </a:solidFill>
                <a:effectLst/>
              </a:rPr>
              <a:t>• </a:t>
            </a:r>
            <a:r>
              <a:rPr lang="uk-UA" b="1" smtClean="0">
                <a:effectLst/>
              </a:rPr>
              <a:t>определение производственных целей и задач;</a:t>
            </a:r>
          </a:p>
          <a:p>
            <a:pPr defTabSz="912813" eaLnBrk="1" hangingPunct="1">
              <a:buFont typeface="Wingdings" pitchFamily="2" charset="2"/>
              <a:buNone/>
            </a:pPr>
            <a:r>
              <a:rPr lang="uk-UA" b="1" smtClean="0">
                <a:solidFill>
                  <a:srgbClr val="CC0099"/>
                </a:solidFill>
                <a:effectLst/>
              </a:rPr>
              <a:t>• </a:t>
            </a:r>
            <a:r>
              <a:rPr lang="uk-UA" b="1" smtClean="0">
                <a:effectLst/>
              </a:rPr>
              <a:t>оценку потребностей в обучении/развитии.</a:t>
            </a:r>
            <a:endParaRPr lang="ru-RU" b="1" smtClean="0">
              <a:effectLst/>
            </a:endParaRPr>
          </a:p>
        </p:txBody>
      </p:sp>
      <p:sp>
        <p:nvSpPr>
          <p:cNvPr id="49157" name="Text Box 5"/>
          <p:cNvSpPr txBox="1">
            <a:spLocks noChangeArrowheads="1"/>
          </p:cNvSpPr>
          <p:nvPr/>
        </p:nvSpPr>
        <p:spPr bwMode="auto">
          <a:xfrm>
            <a:off x="3419475" y="6381750"/>
            <a:ext cx="2736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800" b="1">
                <a:hlinkClick r:id="rId4" action="ppaction://hlinkpres?slideindex=1&amp;slidetitle="/>
              </a:rPr>
              <a:t>Вернуться в меню</a:t>
            </a:r>
            <a:endParaRPr lang="ru-RU" sz="1800" b="1"/>
          </a:p>
        </p:txBody>
      </p:sp>
    </p:spTree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428875" y="1285875"/>
            <a:ext cx="6400800" cy="2500313"/>
          </a:xfrm>
        </p:spPr>
        <p:txBody>
          <a:bodyPr/>
          <a:lstStyle/>
          <a:p>
            <a:pPr algn="ctr" defTabSz="912813" eaLnBrk="1" hangingPunct="1">
              <a:buFont typeface="Wingdings" pitchFamily="2" charset="2"/>
              <a:buNone/>
            </a:pPr>
            <a:r>
              <a:rPr lang="ru-RU" sz="2800" b="1" i="1" smtClean="0">
                <a:solidFill>
                  <a:srgbClr val="FF0000"/>
                </a:solidFill>
                <a:effectLst/>
              </a:rPr>
              <a:t>Управление персоналом</a:t>
            </a:r>
            <a:r>
              <a:rPr lang="ru-RU" sz="2800" b="1" i="1" smtClean="0">
                <a:effectLst/>
              </a:rPr>
              <a:t> </a:t>
            </a:r>
          </a:p>
          <a:p>
            <a:pPr algn="ctr" defTabSz="912813" eaLnBrk="1" hangingPunct="1">
              <a:buFont typeface="Wingdings" pitchFamily="2" charset="2"/>
              <a:buNone/>
            </a:pPr>
            <a:r>
              <a:rPr lang="ru-RU" sz="4800" b="1" i="1" smtClean="0">
                <a:effectLst/>
              </a:rPr>
              <a:t>=</a:t>
            </a:r>
            <a:r>
              <a:rPr lang="ru-RU" sz="4800" b="1" i="1" smtClean="0">
                <a:solidFill>
                  <a:srgbClr val="FF0000"/>
                </a:solidFill>
                <a:effectLst/>
              </a:rPr>
              <a:t> </a:t>
            </a:r>
          </a:p>
          <a:p>
            <a:pPr algn="ctr" defTabSz="912813" eaLnBrk="1" hangingPunct="1">
              <a:buFont typeface="Wingdings" pitchFamily="2" charset="2"/>
              <a:buNone/>
            </a:pPr>
            <a:r>
              <a:rPr lang="ru-RU" sz="2800" b="1" i="1" smtClean="0">
                <a:solidFill>
                  <a:srgbClr val="FF0000"/>
                </a:solidFill>
                <a:effectLst/>
              </a:rPr>
              <a:t>управление человеческими ресурсами</a:t>
            </a:r>
          </a:p>
        </p:txBody>
      </p:sp>
      <p:pic>
        <p:nvPicPr>
          <p:cNvPr id="17410" name="Picture 4" descr="i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50" y="4000500"/>
            <a:ext cx="3948113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24075" y="1557338"/>
            <a:ext cx="4032250" cy="4495800"/>
          </a:xfrm>
        </p:spPr>
        <p:txBody>
          <a:bodyPr/>
          <a:lstStyle/>
          <a:p>
            <a:pPr algn="ctr" defTabSz="912813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uk-UA" sz="2000" b="1" i="1" smtClean="0">
                <a:solidFill>
                  <a:schemeClr val="tx2"/>
                </a:solidFill>
                <a:effectLst/>
              </a:rPr>
              <a:t>совокупность всех человеческих ресурсов, которыми обладает организация:</a:t>
            </a:r>
          </a:p>
          <a:p>
            <a:pPr algn="ctr" defTabSz="912813" eaLnBrk="1" hangingPunct="1">
              <a:lnSpc>
                <a:spcPct val="80000"/>
              </a:lnSpc>
              <a:buFont typeface="Wingdings" pitchFamily="2" charset="2"/>
              <a:buNone/>
            </a:pPr>
            <a:endParaRPr lang="uk-UA" sz="2000" b="1" i="1" smtClean="0">
              <a:solidFill>
                <a:schemeClr val="tx2"/>
              </a:solidFill>
              <a:effectLst/>
            </a:endParaRPr>
          </a:p>
          <a:p>
            <a:pPr defTabSz="912813" eaLnBrk="1" hangingPunct="1">
              <a:lnSpc>
                <a:spcPct val="80000"/>
              </a:lnSpc>
            </a:pPr>
            <a:r>
              <a:rPr lang="uk-UA" sz="2000" b="1" i="1" smtClean="0">
                <a:effectLst/>
              </a:rPr>
              <a:t>сотрудники организации</a:t>
            </a:r>
          </a:p>
          <a:p>
            <a:pPr defTabSz="912813" eaLnBrk="1" hangingPunct="1">
              <a:lnSpc>
                <a:spcPct val="80000"/>
              </a:lnSpc>
            </a:pPr>
            <a:r>
              <a:rPr lang="uk-UA" sz="2000" b="1" i="1" smtClean="0">
                <a:effectLst/>
              </a:rPr>
              <a:t>партнеры, которые привлекаются к реализации проектов</a:t>
            </a:r>
          </a:p>
          <a:p>
            <a:pPr defTabSz="912813" eaLnBrk="1" hangingPunct="1">
              <a:lnSpc>
                <a:spcPct val="80000"/>
              </a:lnSpc>
            </a:pPr>
            <a:r>
              <a:rPr lang="uk-UA" sz="2000" b="1" i="1" smtClean="0">
                <a:effectLst/>
              </a:rPr>
              <a:t> эксперты, которые могут быть привлечены для проведения исследований, разработки стратегии, реализации конкретных мероприятий</a:t>
            </a:r>
            <a:r>
              <a:rPr lang="uk-UA" sz="2000" i="1" smtClean="0">
                <a:effectLst/>
              </a:rPr>
              <a:t> </a:t>
            </a:r>
            <a:endParaRPr lang="ru-RU" sz="2000" i="1" smtClean="0">
              <a:effectLst/>
            </a:endParaRPr>
          </a:p>
        </p:txBody>
      </p:sp>
      <p:sp>
        <p:nvSpPr>
          <p:cNvPr id="19458" name="WordArt 4"/>
          <p:cNvSpPr>
            <a:spLocks noChangeArrowheads="1" noChangeShapeType="1" noTextEdit="1"/>
          </p:cNvSpPr>
          <p:nvPr/>
        </p:nvSpPr>
        <p:spPr bwMode="auto">
          <a:xfrm>
            <a:off x="3276600" y="549275"/>
            <a:ext cx="3382963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solidFill>
                    <a:srgbClr val="FF99CC"/>
                  </a:solidFill>
                  <a:round/>
                  <a:headEnd/>
                  <a:tailEnd/>
                </a:ln>
                <a:solidFill>
                  <a:srgbClr val="FF00FF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персонал</a:t>
            </a:r>
          </a:p>
        </p:txBody>
      </p:sp>
      <p:pic>
        <p:nvPicPr>
          <p:cNvPr id="19459" name="Picture 7" descr="собран_сотру-ов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15050" y="1412875"/>
            <a:ext cx="302895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>
          <a:xfrm>
            <a:off x="2411413" y="260350"/>
            <a:ext cx="6400800" cy="1219200"/>
          </a:xfrm>
        </p:spPr>
        <p:txBody>
          <a:bodyPr/>
          <a:lstStyle/>
          <a:p>
            <a:pPr defTabSz="912813" eaLnBrk="1" hangingPunct="1"/>
            <a:r>
              <a:rPr lang="ru-RU" b="1" i="1" smtClean="0">
                <a:solidFill>
                  <a:srgbClr val="D60093"/>
                </a:solidFill>
                <a:effectLst/>
              </a:rPr>
              <a:t>Особенности персонала организации: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11413" y="1628775"/>
            <a:ext cx="6400800" cy="4495800"/>
          </a:xfrm>
        </p:spPr>
        <p:txBody>
          <a:bodyPr/>
          <a:lstStyle/>
          <a:p>
            <a:pPr marL="342900" indent="-342900" eaLnBrk="1" hangingPunct="1">
              <a:buFont typeface="Wingdings" pitchFamily="2" charset="2"/>
              <a:buNone/>
              <a:defRPr/>
            </a:pPr>
            <a:r>
              <a:rPr lang="uk-UA" b="1" smtClean="0">
                <a:effectLst/>
              </a:rPr>
              <a:t> </a:t>
            </a:r>
            <a:r>
              <a:rPr lang="uk-UA" smtClean="0">
                <a:effectLst/>
              </a:rPr>
              <a:t>особенности</a:t>
            </a:r>
            <a:r>
              <a:rPr lang="uk-UA" b="1" smtClean="0">
                <a:effectLst/>
              </a:rPr>
              <a:t> </a:t>
            </a:r>
            <a:r>
              <a:rPr lang="uk-UA" b="1" i="1" smtClean="0">
                <a:solidFill>
                  <a:srgbClr val="D60093"/>
                </a:solidFill>
                <a:effectLst/>
              </a:rPr>
              <a:t>индивидуального</a:t>
            </a:r>
            <a:r>
              <a:rPr lang="uk-UA" b="1" smtClean="0">
                <a:effectLst/>
              </a:rPr>
              <a:t> </a:t>
            </a:r>
            <a:r>
              <a:rPr lang="uk-UA" smtClean="0">
                <a:effectLst/>
              </a:rPr>
              <a:t>поведения;</a:t>
            </a:r>
            <a:r>
              <a:rPr lang="uk-UA" b="1" smtClean="0">
                <a:effectLst/>
              </a:rPr>
              <a:t> </a:t>
            </a:r>
          </a:p>
          <a:p>
            <a:pPr marL="342900" indent="-342900" eaLnBrk="1" hangingPunct="1">
              <a:buFont typeface="Wingdings" pitchFamily="2" charset="2"/>
              <a:buNone/>
              <a:defRPr/>
            </a:pPr>
            <a:r>
              <a:rPr lang="uk-UA" b="1" smtClean="0">
                <a:effectLst/>
              </a:rPr>
              <a:t> </a:t>
            </a:r>
            <a:r>
              <a:rPr lang="uk-UA" i="1" smtClean="0">
                <a:effectLst/>
              </a:rPr>
              <a:t>особенности</a:t>
            </a:r>
            <a:r>
              <a:rPr lang="uk-UA" b="1" smtClean="0">
                <a:effectLst/>
              </a:rPr>
              <a:t> </a:t>
            </a:r>
            <a:r>
              <a:rPr lang="uk-UA" b="1" i="1" smtClean="0">
                <a:solidFill>
                  <a:srgbClr val="D60093"/>
                </a:solidFill>
                <a:effectLst/>
              </a:rPr>
              <a:t>группового</a:t>
            </a:r>
            <a:r>
              <a:rPr lang="uk-UA" b="1" smtClean="0">
                <a:effectLst/>
              </a:rPr>
              <a:t> </a:t>
            </a:r>
            <a:r>
              <a:rPr lang="uk-UA" i="1" smtClean="0">
                <a:effectLst/>
              </a:rPr>
              <a:t>поведения;</a:t>
            </a:r>
            <a:r>
              <a:rPr lang="uk-UA" b="1" smtClean="0">
                <a:effectLst/>
              </a:rPr>
              <a:t> </a:t>
            </a:r>
          </a:p>
          <a:p>
            <a:pPr marL="342900" indent="-342900" eaLnBrk="1" hangingPunct="1">
              <a:buFont typeface="Wingdings" pitchFamily="2" charset="2"/>
              <a:buNone/>
              <a:defRPr/>
            </a:pPr>
            <a:r>
              <a:rPr lang="uk-UA" b="1" smtClean="0">
                <a:effectLst/>
              </a:rPr>
              <a:t> </a:t>
            </a:r>
            <a:r>
              <a:rPr lang="uk-UA" smtClean="0">
                <a:effectLst/>
              </a:rPr>
              <a:t>особенности</a:t>
            </a:r>
            <a:r>
              <a:rPr lang="uk-UA" b="1" smtClean="0">
                <a:effectLst/>
              </a:rPr>
              <a:t> </a:t>
            </a:r>
            <a:r>
              <a:rPr lang="uk-UA" b="1" i="1" smtClean="0">
                <a:solidFill>
                  <a:srgbClr val="D60093"/>
                </a:solidFill>
                <a:effectLst/>
              </a:rPr>
              <a:t>поведения руководителей, членов управленческой команды</a:t>
            </a:r>
            <a:r>
              <a:rPr lang="uk-UA" b="1" smtClean="0">
                <a:effectLst/>
              </a:rPr>
              <a:t>.</a:t>
            </a:r>
            <a:r>
              <a:rPr lang="uk-UA" smtClean="0"/>
              <a:t> </a:t>
            </a:r>
            <a:endParaRPr lang="ru-RU" smtClean="0"/>
          </a:p>
        </p:txBody>
      </p:sp>
      <p:sp>
        <p:nvSpPr>
          <p:cNvPr id="21507" name="AutoShape 4"/>
          <p:cNvSpPr>
            <a:spLocks noChangeArrowheads="1"/>
          </p:cNvSpPr>
          <p:nvPr/>
        </p:nvSpPr>
        <p:spPr bwMode="auto">
          <a:xfrm>
            <a:off x="2195513" y="4437063"/>
            <a:ext cx="360362" cy="358775"/>
          </a:xfrm>
          <a:prstGeom prst="flowChartConnector">
            <a:avLst/>
          </a:prstGeom>
          <a:solidFill>
            <a:srgbClr val="D60093"/>
          </a:solidFill>
          <a:ln w="9525">
            <a:solidFill>
              <a:srgbClr val="FF99CC"/>
            </a:solidFill>
            <a:round/>
            <a:headEnd/>
            <a:tailEnd/>
          </a:ln>
        </p:spPr>
        <p:txBody>
          <a:bodyPr wrap="none" anchor="ctr"/>
          <a:lstStyle/>
          <a:p>
            <a:pPr defTabSz="912813"/>
            <a:endParaRPr lang="ru-RU"/>
          </a:p>
        </p:txBody>
      </p:sp>
      <p:sp>
        <p:nvSpPr>
          <p:cNvPr id="21508" name="AutoShape 5"/>
          <p:cNvSpPr>
            <a:spLocks noChangeArrowheads="1"/>
          </p:cNvSpPr>
          <p:nvPr/>
        </p:nvSpPr>
        <p:spPr bwMode="auto">
          <a:xfrm>
            <a:off x="2195513" y="3357563"/>
            <a:ext cx="360362" cy="358775"/>
          </a:xfrm>
          <a:prstGeom prst="flowChartConnector">
            <a:avLst/>
          </a:prstGeom>
          <a:solidFill>
            <a:srgbClr val="D60093"/>
          </a:solidFill>
          <a:ln w="9525">
            <a:solidFill>
              <a:srgbClr val="FF99CC"/>
            </a:solidFill>
            <a:round/>
            <a:headEnd/>
            <a:tailEnd/>
          </a:ln>
        </p:spPr>
        <p:txBody>
          <a:bodyPr wrap="none" anchor="ctr"/>
          <a:lstStyle/>
          <a:p>
            <a:pPr defTabSz="912813"/>
            <a:endParaRPr lang="ru-RU"/>
          </a:p>
        </p:txBody>
      </p:sp>
      <p:sp>
        <p:nvSpPr>
          <p:cNvPr id="21509" name="AutoShape 6"/>
          <p:cNvSpPr>
            <a:spLocks noChangeArrowheads="1"/>
          </p:cNvSpPr>
          <p:nvPr/>
        </p:nvSpPr>
        <p:spPr bwMode="auto">
          <a:xfrm>
            <a:off x="2195513" y="1773238"/>
            <a:ext cx="360362" cy="358775"/>
          </a:xfrm>
          <a:prstGeom prst="flowChartConnector">
            <a:avLst/>
          </a:prstGeom>
          <a:solidFill>
            <a:srgbClr val="CC0099"/>
          </a:solidFill>
          <a:ln w="9525">
            <a:solidFill>
              <a:srgbClr val="FF99CC"/>
            </a:solidFill>
            <a:round/>
            <a:headEnd/>
            <a:tailEnd/>
          </a:ln>
        </p:spPr>
        <p:txBody>
          <a:bodyPr wrap="none" anchor="ctr"/>
          <a:lstStyle/>
          <a:p>
            <a:pPr defTabSz="912813"/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4" descr="начальник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24075" y="0"/>
            <a:ext cx="70199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2411413" y="260350"/>
            <a:ext cx="6400800" cy="12192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b="1" smtClean="0"/>
              <a:t>Деятельность по управлению персоналом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419475" y="3644900"/>
            <a:ext cx="6400800" cy="4495800"/>
          </a:xfrm>
        </p:spPr>
        <p:txBody>
          <a:bodyPr/>
          <a:lstStyle/>
          <a:p>
            <a:pPr algn="ctr" defTabSz="912813" eaLnBrk="1" hangingPunct="1">
              <a:buFont typeface="Wingdings" pitchFamily="2" charset="2"/>
              <a:buNone/>
            </a:pPr>
            <a:r>
              <a:rPr lang="uk-UA" sz="3600" b="1" smtClean="0">
                <a:solidFill>
                  <a:schemeClr val="tx2"/>
                </a:solidFill>
                <a:effectLst/>
              </a:rPr>
              <a:t>= целенаправленное воздействие на человеческую составляющую организации</a:t>
            </a:r>
            <a:endParaRPr lang="ru-RU" sz="3600" b="1" smtClean="0">
              <a:solidFill>
                <a:schemeClr val="tx2"/>
              </a:solidFill>
              <a:effectLst/>
            </a:endParaRPr>
          </a:p>
        </p:txBody>
      </p:sp>
    </p:spTree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defTabSz="912813" eaLnBrk="1" hangingPunct="1"/>
            <a:r>
              <a:rPr lang="ru-RU" smtClean="0">
                <a:effectLst/>
              </a:rPr>
              <a:t>Основные подходы к управлению персоналом: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342900" indent="-342900" eaLnBrk="1" hangingPunct="1">
              <a:buFont typeface="Wingdings" pitchFamily="2" charset="2"/>
              <a:buNone/>
              <a:defRPr/>
            </a:pPr>
            <a:r>
              <a:rPr lang="ru-RU" smtClean="0"/>
              <a:t>         </a:t>
            </a:r>
            <a:r>
              <a:rPr lang="ru-RU" smtClean="0">
                <a:solidFill>
                  <a:srgbClr val="D60093"/>
                </a:solidFill>
              </a:rPr>
              <a:t>Экономический</a:t>
            </a:r>
          </a:p>
          <a:p>
            <a:pPr marL="342900" indent="-342900" eaLnBrk="1" hangingPunct="1">
              <a:buFont typeface="Wingdings" pitchFamily="2" charset="2"/>
              <a:buNone/>
              <a:defRPr/>
            </a:pPr>
            <a:endParaRPr lang="ru-RU" smtClean="0">
              <a:solidFill>
                <a:srgbClr val="D60093"/>
              </a:solidFill>
            </a:endParaRPr>
          </a:p>
          <a:p>
            <a:pPr marL="342900" indent="-342900" eaLnBrk="1" hangingPunct="1">
              <a:buFont typeface="Wingdings" pitchFamily="2" charset="2"/>
              <a:buNone/>
              <a:defRPr/>
            </a:pPr>
            <a:r>
              <a:rPr lang="ru-RU" smtClean="0">
                <a:solidFill>
                  <a:srgbClr val="D60093"/>
                </a:solidFill>
              </a:rPr>
              <a:t>         Органический</a:t>
            </a:r>
          </a:p>
          <a:p>
            <a:pPr marL="342900" indent="-342900" eaLnBrk="1" hangingPunct="1">
              <a:buFont typeface="Wingdings" pitchFamily="2" charset="2"/>
              <a:buNone/>
              <a:defRPr/>
            </a:pPr>
            <a:endParaRPr lang="ru-RU" smtClean="0">
              <a:solidFill>
                <a:srgbClr val="D60093"/>
              </a:solidFill>
            </a:endParaRPr>
          </a:p>
          <a:p>
            <a:pPr marL="342900" indent="-342900" eaLnBrk="1" hangingPunct="1">
              <a:buFont typeface="Wingdings" pitchFamily="2" charset="2"/>
              <a:buNone/>
              <a:defRPr/>
            </a:pPr>
            <a:r>
              <a:rPr lang="ru-RU" smtClean="0">
                <a:solidFill>
                  <a:srgbClr val="D60093"/>
                </a:solidFill>
              </a:rPr>
              <a:t>         гуманистический</a:t>
            </a:r>
          </a:p>
        </p:txBody>
      </p:sp>
      <p:sp>
        <p:nvSpPr>
          <p:cNvPr id="25603" name="AutoShape 4"/>
          <p:cNvSpPr>
            <a:spLocks noChangeArrowheads="1"/>
          </p:cNvSpPr>
          <p:nvPr/>
        </p:nvSpPr>
        <p:spPr bwMode="auto">
          <a:xfrm>
            <a:off x="2555875" y="1484313"/>
            <a:ext cx="720725" cy="865187"/>
          </a:xfrm>
          <a:prstGeom prst="star4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2813"/>
            <a:endParaRPr lang="ru-RU"/>
          </a:p>
        </p:txBody>
      </p:sp>
      <p:sp>
        <p:nvSpPr>
          <p:cNvPr id="25604" name="AutoShape 5"/>
          <p:cNvSpPr>
            <a:spLocks noChangeArrowheads="1"/>
          </p:cNvSpPr>
          <p:nvPr/>
        </p:nvSpPr>
        <p:spPr bwMode="auto">
          <a:xfrm>
            <a:off x="2555875" y="2636838"/>
            <a:ext cx="720725" cy="865187"/>
          </a:xfrm>
          <a:prstGeom prst="star4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2813"/>
            <a:endParaRPr lang="ru-RU"/>
          </a:p>
        </p:txBody>
      </p:sp>
      <p:sp>
        <p:nvSpPr>
          <p:cNvPr id="25605" name="AutoShape 6"/>
          <p:cNvSpPr>
            <a:spLocks noChangeArrowheads="1"/>
          </p:cNvSpPr>
          <p:nvPr/>
        </p:nvSpPr>
        <p:spPr bwMode="auto">
          <a:xfrm>
            <a:off x="2555875" y="3789363"/>
            <a:ext cx="720725" cy="865187"/>
          </a:xfrm>
          <a:prstGeom prst="star4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2813"/>
            <a:endParaRPr lang="ru-RU"/>
          </a:p>
        </p:txBody>
      </p:sp>
    </p:spTree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ChangeArrowheads="1"/>
          </p:cNvSpPr>
          <p:nvPr>
            <p:ph type="title"/>
          </p:nvPr>
        </p:nvSpPr>
        <p:spPr>
          <a:xfrm>
            <a:off x="2411413" y="260350"/>
            <a:ext cx="6400800" cy="1219200"/>
          </a:xfrm>
        </p:spPr>
        <p:txBody>
          <a:bodyPr/>
          <a:lstStyle/>
          <a:p>
            <a:pPr algn="ctr" defTabSz="912813" eaLnBrk="1" hangingPunct="1"/>
            <a:r>
              <a:rPr lang="ru-RU" b="1" smtClean="0">
                <a:effectLst/>
              </a:rPr>
              <a:t>Экономический подход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342900" indent="-342900" algn="ctr" eaLnBrk="1" hangingPunct="1">
              <a:buFont typeface="Wingdings" pitchFamily="2" charset="2"/>
              <a:buNone/>
              <a:defRPr/>
            </a:pPr>
            <a:r>
              <a:rPr lang="ru-RU" b="1" smtClean="0">
                <a:solidFill>
                  <a:srgbClr val="D60093"/>
                </a:solidFill>
              </a:rPr>
              <a:t>= использование трудовых ресурсов</a:t>
            </a:r>
          </a:p>
          <a:p>
            <a:pPr marL="342900" indent="-342900" algn="ctr" eaLnBrk="1" hangingPunct="1">
              <a:buFont typeface="Wingdings" pitchFamily="2" charset="2"/>
              <a:buNone/>
              <a:defRPr/>
            </a:pPr>
            <a:endParaRPr lang="ru-RU" smtClean="0">
              <a:solidFill>
                <a:srgbClr val="D60093"/>
              </a:solidFill>
            </a:endParaRPr>
          </a:p>
          <a:p>
            <a:pPr marL="342900" indent="-342900" algn="ctr" eaLnBrk="1" hangingPunct="1">
              <a:buFont typeface="Wingdings" pitchFamily="2" charset="2"/>
              <a:buNone/>
              <a:defRPr/>
            </a:pPr>
            <a:endParaRPr lang="ru-RU" smtClean="0">
              <a:solidFill>
                <a:srgbClr val="D60093"/>
              </a:solidFill>
            </a:endParaRPr>
          </a:p>
        </p:txBody>
      </p:sp>
      <p:sp>
        <p:nvSpPr>
          <p:cNvPr id="27651" name="Rectangle 4"/>
          <p:cNvSpPr>
            <a:spLocks noChangeArrowheads="1"/>
          </p:cNvSpPr>
          <p:nvPr/>
        </p:nvSpPr>
        <p:spPr bwMode="auto">
          <a:xfrm>
            <a:off x="2987675" y="3284538"/>
            <a:ext cx="5607050" cy="2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defTabSz="912813"/>
            <a:r>
              <a:rPr lang="uk-UA" sz="2000" b="1">
                <a:solidFill>
                  <a:schemeClr val="tx2"/>
                </a:solidFill>
              </a:rPr>
              <a:t>В рамках этого подхода ведущее место занимает техническая (направленная на овладение трудовыми приемами), а не управленческая подготовка людей на предприятии. Организация здесь означает упорядоченность отношений между ясно очерченными частями целого, имеющими определенный порядок</a:t>
            </a:r>
            <a:r>
              <a:rPr lang="uk-UA" sz="2000">
                <a:solidFill>
                  <a:schemeClr val="tx2"/>
                </a:solidFill>
              </a:rPr>
              <a:t>. </a:t>
            </a:r>
          </a:p>
        </p:txBody>
      </p:sp>
    </p:spTree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defTabSz="912813" eaLnBrk="1" hangingPunct="1"/>
            <a:r>
              <a:rPr lang="ru-RU" b="1" smtClean="0">
                <a:effectLst/>
              </a:rPr>
              <a:t>Органический подход</a:t>
            </a:r>
          </a:p>
        </p:txBody>
      </p:sp>
      <p:sp>
        <p:nvSpPr>
          <p:cNvPr id="2969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defTabSz="912813" eaLnBrk="1" hangingPunct="1">
              <a:buFont typeface="Wingdings" pitchFamily="2" charset="2"/>
              <a:buNone/>
            </a:pPr>
            <a:r>
              <a:rPr lang="ru-RU" sz="2800" b="1" smtClean="0">
                <a:solidFill>
                  <a:srgbClr val="CC0099"/>
                </a:solidFill>
                <a:effectLst/>
              </a:rPr>
              <a:t>= </a:t>
            </a:r>
            <a:r>
              <a:rPr lang="uk-UA" sz="2800" b="1" smtClean="0">
                <a:solidFill>
                  <a:srgbClr val="CC0099"/>
                </a:solidFill>
                <a:effectLst/>
              </a:rPr>
              <a:t>концепция </a:t>
            </a:r>
            <a:r>
              <a:rPr lang="uk-UA" sz="2800" b="1" i="1" smtClean="0">
                <a:solidFill>
                  <a:srgbClr val="CC0099"/>
                </a:solidFill>
                <a:effectLst/>
              </a:rPr>
              <a:t>управления персоналом</a:t>
            </a:r>
            <a:r>
              <a:rPr lang="uk-UA" sz="2800" b="1" smtClean="0">
                <a:solidFill>
                  <a:srgbClr val="CC0099"/>
                </a:solidFill>
                <a:effectLst/>
              </a:rPr>
              <a:t> и концепция </a:t>
            </a:r>
            <a:r>
              <a:rPr lang="uk-UA" sz="2800" b="1" i="1" smtClean="0">
                <a:solidFill>
                  <a:srgbClr val="CC0099"/>
                </a:solidFill>
                <a:effectLst/>
              </a:rPr>
              <a:t>управления </a:t>
            </a:r>
            <a:r>
              <a:rPr lang="uk-UA" sz="2800" b="1" smtClean="0">
                <a:solidFill>
                  <a:srgbClr val="CC0099"/>
                </a:solidFill>
                <a:effectLst/>
              </a:rPr>
              <a:t>человеческими</a:t>
            </a:r>
            <a:r>
              <a:rPr lang="uk-UA" sz="2800" b="1" i="1" smtClean="0">
                <a:solidFill>
                  <a:srgbClr val="CC0099"/>
                </a:solidFill>
                <a:effectLst/>
              </a:rPr>
              <a:t> ресурсами</a:t>
            </a:r>
            <a:r>
              <a:rPr lang="uk-UA" sz="2800" b="1" smtClean="0">
                <a:solidFill>
                  <a:srgbClr val="CC0099"/>
                </a:solidFill>
                <a:effectLst/>
              </a:rPr>
              <a:t>.</a:t>
            </a:r>
          </a:p>
          <a:p>
            <a:pPr algn="ctr" defTabSz="912813" eaLnBrk="1" hangingPunct="1">
              <a:buFont typeface="Wingdings" pitchFamily="2" charset="2"/>
              <a:buNone/>
            </a:pPr>
            <a:endParaRPr lang="uk-UA" sz="2800" smtClean="0">
              <a:solidFill>
                <a:srgbClr val="CC0099"/>
              </a:solidFill>
              <a:effectLst/>
            </a:endParaRPr>
          </a:p>
          <a:p>
            <a:pPr algn="ctr" defTabSz="912813" eaLnBrk="1" hangingPunct="1">
              <a:buFont typeface="Wingdings" pitchFamily="2" charset="2"/>
              <a:buNone/>
            </a:pPr>
            <a:endParaRPr lang="ru-RU" sz="2800" smtClean="0">
              <a:solidFill>
                <a:srgbClr val="CC0099"/>
              </a:solidFill>
              <a:effectLst/>
            </a:endParaRPr>
          </a:p>
        </p:txBody>
      </p:sp>
      <p:sp>
        <p:nvSpPr>
          <p:cNvPr id="29699" name="Rectangle 4"/>
          <p:cNvSpPr>
            <a:spLocks noChangeArrowheads="1"/>
          </p:cNvSpPr>
          <p:nvPr/>
        </p:nvSpPr>
        <p:spPr bwMode="auto">
          <a:xfrm>
            <a:off x="2843213" y="3814763"/>
            <a:ext cx="5688012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defTabSz="912813"/>
            <a:r>
              <a:rPr lang="uk-UA" sz="2000" b="1">
                <a:solidFill>
                  <a:schemeClr val="tx2"/>
                </a:solidFill>
              </a:rPr>
              <a:t>Акцентирование внимания на человеческом ресурсе способствовало рождению нового представления об организации. Она стала восприниматься как живая система, существующая в окружающей среде.</a:t>
            </a:r>
            <a:r>
              <a:rPr lang="uk-UA" sz="2000"/>
              <a:t> </a:t>
            </a:r>
          </a:p>
        </p:txBody>
      </p:sp>
    </p:spTree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ChangeArrowheads="1"/>
          </p:cNvSpPr>
          <p:nvPr>
            <p:ph type="title"/>
          </p:nvPr>
        </p:nvSpPr>
        <p:spPr>
          <a:xfrm>
            <a:off x="2411413" y="1052513"/>
            <a:ext cx="6165850" cy="679450"/>
          </a:xfrm>
        </p:spPr>
        <p:txBody>
          <a:bodyPr/>
          <a:lstStyle/>
          <a:p>
            <a:pPr algn="ctr" defTabSz="912813" eaLnBrk="1" hangingPunct="1"/>
            <a:r>
              <a:rPr lang="ru-RU" b="1" smtClean="0">
                <a:effectLst/>
              </a:rPr>
              <a:t>Гуманистический подход</a:t>
            </a:r>
            <a:r>
              <a:rPr lang="ru-RU" sz="3200" b="1" smtClean="0">
                <a:effectLst/>
              </a:rPr>
              <a:t/>
            </a:r>
            <a:br>
              <a:rPr lang="ru-RU" sz="3200" b="1" smtClean="0">
                <a:effectLst/>
              </a:rPr>
            </a:br>
            <a:r>
              <a:rPr lang="ru-RU" sz="3200" b="1" smtClean="0">
                <a:effectLst/>
              </a:rPr>
              <a:t/>
            </a:r>
            <a:br>
              <a:rPr lang="ru-RU" sz="3200" b="1" smtClean="0">
                <a:effectLst/>
              </a:rPr>
            </a:br>
            <a:r>
              <a:rPr lang="ru-RU" sz="3200" b="1" smtClean="0">
                <a:effectLst/>
              </a:rPr>
              <a:t/>
            </a:r>
            <a:br>
              <a:rPr lang="ru-RU" sz="3200" b="1" smtClean="0">
                <a:effectLst/>
              </a:rPr>
            </a:br>
            <a:endParaRPr lang="ru-RU" sz="3200" b="1" smtClean="0">
              <a:effectLst/>
            </a:endParaRPr>
          </a:p>
        </p:txBody>
      </p:sp>
      <p:sp>
        <p:nvSpPr>
          <p:cNvPr id="317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38400" y="3500438"/>
            <a:ext cx="6400800" cy="2449512"/>
          </a:xfrm>
        </p:spPr>
        <p:txBody>
          <a:bodyPr/>
          <a:lstStyle/>
          <a:p>
            <a:pPr algn="ctr" defTabSz="912813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uk-UA" sz="2400" smtClean="0">
                <a:solidFill>
                  <a:schemeClr val="tx2"/>
                </a:solidFill>
                <a:effectLst/>
              </a:rPr>
              <a:t>Согласно гуманистическому подходу культура может рассматриваться как процесс создания реальности, которая позволяет людям видеть и понимать события, действия, ситуации определенным образом и придавать смысл и значение своему собственному поведению</a:t>
            </a:r>
            <a:r>
              <a:rPr lang="ru-RU" sz="2400" smtClean="0">
                <a:solidFill>
                  <a:schemeClr val="tx2"/>
                </a:solidFill>
                <a:effectLst/>
              </a:rPr>
              <a:t> </a:t>
            </a:r>
          </a:p>
        </p:txBody>
      </p:sp>
      <p:sp>
        <p:nvSpPr>
          <p:cNvPr id="63492" name="Rectangle 4"/>
          <p:cNvSpPr>
            <a:spLocks noChangeArrowheads="1"/>
          </p:cNvSpPr>
          <p:nvPr/>
        </p:nvSpPr>
        <p:spPr bwMode="auto">
          <a:xfrm>
            <a:off x="2195513" y="1222375"/>
            <a:ext cx="7345362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uk-UA" sz="2800" b="1" i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= управления человеком</a:t>
            </a:r>
            <a:r>
              <a:rPr lang="uk-UA" sz="2800" b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и из представления об организации как культурном феномене.</a:t>
            </a:r>
            <a:r>
              <a:rPr lang="ru-RU" sz="2800" b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</p:spTree>
  </p:cSld>
  <p:clrMapOvr>
    <a:masterClrMapping/>
  </p:clrMapOvr>
  <p:transition spd="slow"/>
</p:sld>
</file>

<file path=ppt/theme/theme1.xml><?xml version="1.0" encoding="utf-8"?>
<a:theme xmlns:a="http://schemas.openxmlformats.org/drawingml/2006/main" name="План">
  <a:themeElements>
    <a:clrScheme name="План 8">
      <a:dk1>
        <a:srgbClr val="000000"/>
      </a:dk1>
      <a:lt1>
        <a:srgbClr val="FFFFFF"/>
      </a:lt1>
      <a:dk2>
        <a:srgbClr val="8C0039"/>
      </a:dk2>
      <a:lt2>
        <a:srgbClr val="660066"/>
      </a:lt2>
      <a:accent1>
        <a:srgbClr val="C58BF9"/>
      </a:accent1>
      <a:accent2>
        <a:srgbClr val="9966FF"/>
      </a:accent2>
      <a:accent3>
        <a:srgbClr val="FFFFFF"/>
      </a:accent3>
      <a:accent4>
        <a:srgbClr val="000000"/>
      </a:accent4>
      <a:accent5>
        <a:srgbClr val="DFC4FB"/>
      </a:accent5>
      <a:accent6>
        <a:srgbClr val="8A5CE7"/>
      </a:accent6>
      <a:hlink>
        <a:srgbClr val="E4005C"/>
      </a:hlink>
      <a:folHlink>
        <a:srgbClr val="C36C03"/>
      </a:folHlink>
    </a:clrScheme>
    <a:fontScheme name="План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лан 1">
        <a:dk1>
          <a:srgbClr val="777777"/>
        </a:dk1>
        <a:lt1>
          <a:srgbClr val="FFFFFF"/>
        </a:lt1>
        <a:dk2>
          <a:srgbClr val="333333"/>
        </a:dk2>
        <a:lt2>
          <a:srgbClr val="FFF4C3"/>
        </a:lt2>
        <a:accent1>
          <a:srgbClr val="C892FA"/>
        </a:accent1>
        <a:accent2>
          <a:srgbClr val="9966FF"/>
        </a:accent2>
        <a:accent3>
          <a:srgbClr val="ADADAD"/>
        </a:accent3>
        <a:accent4>
          <a:srgbClr val="DADADA"/>
        </a:accent4>
        <a:accent5>
          <a:srgbClr val="E0C7FC"/>
        </a:accent5>
        <a:accent6>
          <a:srgbClr val="8A5CE7"/>
        </a:accent6>
        <a:hlink>
          <a:srgbClr val="E4005C"/>
        </a:hlink>
        <a:folHlink>
          <a:srgbClr val="DC7A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2">
        <a:dk1>
          <a:srgbClr val="1C1C1C"/>
        </a:dk1>
        <a:lt1>
          <a:srgbClr val="FFFFFF"/>
        </a:lt1>
        <a:dk2>
          <a:srgbClr val="5F5F5F"/>
        </a:dk2>
        <a:lt2>
          <a:srgbClr val="FFFFCC"/>
        </a:lt2>
        <a:accent1>
          <a:srgbClr val="4A5B64"/>
        </a:accent1>
        <a:accent2>
          <a:srgbClr val="AF9387"/>
        </a:accent2>
        <a:accent3>
          <a:srgbClr val="B6B6B6"/>
        </a:accent3>
        <a:accent4>
          <a:srgbClr val="DADADA"/>
        </a:accent4>
        <a:accent5>
          <a:srgbClr val="B1B5B8"/>
        </a:accent5>
        <a:accent6>
          <a:srgbClr val="9E857A"/>
        </a:accent6>
        <a:hlink>
          <a:srgbClr val="F3C43F"/>
        </a:hlink>
        <a:folHlink>
          <a:srgbClr val="66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3">
        <a:dk1>
          <a:srgbClr val="4D4D4D"/>
        </a:dk1>
        <a:lt1>
          <a:srgbClr val="FFFFFF"/>
        </a:lt1>
        <a:dk2>
          <a:srgbClr val="666699"/>
        </a:dk2>
        <a:lt2>
          <a:srgbClr val="FFFFCC"/>
        </a:lt2>
        <a:accent1>
          <a:srgbClr val="8D8DB3"/>
        </a:accent1>
        <a:accent2>
          <a:srgbClr val="7A25D7"/>
        </a:accent2>
        <a:accent3>
          <a:srgbClr val="B8B8CA"/>
        </a:accent3>
        <a:accent4>
          <a:srgbClr val="DADADA"/>
        </a:accent4>
        <a:accent5>
          <a:srgbClr val="C5C5D6"/>
        </a:accent5>
        <a:accent6>
          <a:srgbClr val="6E20C3"/>
        </a:accent6>
        <a:hlink>
          <a:srgbClr val="66CCFF"/>
        </a:hlink>
        <a:folHlink>
          <a:srgbClr val="3333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4">
        <a:dk1>
          <a:srgbClr val="10187C"/>
        </a:dk1>
        <a:lt1>
          <a:srgbClr val="F8F8F8"/>
        </a:lt1>
        <a:dk2>
          <a:srgbClr val="538DC7"/>
        </a:dk2>
        <a:lt2>
          <a:srgbClr val="CCECFF"/>
        </a:lt2>
        <a:accent1>
          <a:srgbClr val="879EC7"/>
        </a:accent1>
        <a:accent2>
          <a:srgbClr val="461B8B"/>
        </a:accent2>
        <a:accent3>
          <a:srgbClr val="B3C5E0"/>
        </a:accent3>
        <a:accent4>
          <a:srgbClr val="D4D4D4"/>
        </a:accent4>
        <a:accent5>
          <a:srgbClr val="C3CCE0"/>
        </a:accent5>
        <a:accent6>
          <a:srgbClr val="3F177D"/>
        </a:accent6>
        <a:hlink>
          <a:srgbClr val="0000FF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5">
        <a:dk1>
          <a:srgbClr val="002F2E"/>
        </a:dk1>
        <a:lt1>
          <a:srgbClr val="FFFFFF"/>
        </a:lt1>
        <a:dk2>
          <a:srgbClr val="008080"/>
        </a:dk2>
        <a:lt2>
          <a:srgbClr val="FFFFCC"/>
        </a:lt2>
        <a:accent1>
          <a:srgbClr val="0E6A52"/>
        </a:accent1>
        <a:accent2>
          <a:srgbClr val="3553A7"/>
        </a:accent2>
        <a:accent3>
          <a:srgbClr val="AAC0C0"/>
        </a:accent3>
        <a:accent4>
          <a:srgbClr val="DADADA"/>
        </a:accent4>
        <a:accent5>
          <a:srgbClr val="AAB9B3"/>
        </a:accent5>
        <a:accent6>
          <a:srgbClr val="2F4A97"/>
        </a:accent6>
        <a:hlink>
          <a:srgbClr val="1ACE9F"/>
        </a:hlink>
        <a:folHlink>
          <a:srgbClr val="B5B5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6">
        <a:dk1>
          <a:srgbClr val="000000"/>
        </a:dk1>
        <a:lt1>
          <a:srgbClr val="E3FFFF"/>
        </a:lt1>
        <a:dk2>
          <a:srgbClr val="4400A8"/>
        </a:dk2>
        <a:lt2>
          <a:srgbClr val="005452"/>
        </a:lt2>
        <a:accent1>
          <a:srgbClr val="92CAC9"/>
        </a:accent1>
        <a:accent2>
          <a:srgbClr val="009999"/>
        </a:accent2>
        <a:accent3>
          <a:srgbClr val="EFFFFF"/>
        </a:accent3>
        <a:accent4>
          <a:srgbClr val="000000"/>
        </a:accent4>
        <a:accent5>
          <a:srgbClr val="C7E1E1"/>
        </a:accent5>
        <a:accent6>
          <a:srgbClr val="008A8A"/>
        </a:accent6>
        <a:hlink>
          <a:srgbClr val="187C16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 7">
        <a:dk1>
          <a:srgbClr val="000000"/>
        </a:dk1>
        <a:lt1>
          <a:srgbClr val="CCFF99"/>
        </a:lt1>
        <a:dk2>
          <a:srgbClr val="CC99FF"/>
        </a:dk2>
        <a:lt2>
          <a:srgbClr val="1B3600"/>
        </a:lt2>
        <a:accent1>
          <a:srgbClr val="009900"/>
        </a:accent1>
        <a:accent2>
          <a:srgbClr val="B7CA02"/>
        </a:accent2>
        <a:accent3>
          <a:srgbClr val="E2FFCA"/>
        </a:accent3>
        <a:accent4>
          <a:srgbClr val="000000"/>
        </a:accent4>
        <a:accent5>
          <a:srgbClr val="AACAAA"/>
        </a:accent5>
        <a:accent6>
          <a:srgbClr val="A6B702"/>
        </a:accent6>
        <a:hlink>
          <a:srgbClr val="FFCC0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 8">
        <a:dk1>
          <a:srgbClr val="000000"/>
        </a:dk1>
        <a:lt1>
          <a:srgbClr val="FFFFFF"/>
        </a:lt1>
        <a:dk2>
          <a:srgbClr val="8C0039"/>
        </a:dk2>
        <a:lt2>
          <a:srgbClr val="660066"/>
        </a:lt2>
        <a:accent1>
          <a:srgbClr val="C58BF9"/>
        </a:accent1>
        <a:accent2>
          <a:srgbClr val="9966FF"/>
        </a:accent2>
        <a:accent3>
          <a:srgbClr val="FFFFFF"/>
        </a:accent3>
        <a:accent4>
          <a:srgbClr val="000000"/>
        </a:accent4>
        <a:accent5>
          <a:srgbClr val="DFC4FB"/>
        </a:accent5>
        <a:accent6>
          <a:srgbClr val="8A5CE7"/>
        </a:accent6>
        <a:hlink>
          <a:srgbClr val="E4005C"/>
        </a:hlink>
        <a:folHlink>
          <a:srgbClr val="C36C0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Proposal</Template>
  <TotalTime>168</TotalTime>
  <Words>356</Words>
  <Application>Microsoft Office PowerPoint</Application>
  <PresentationFormat>Экран (4:3)</PresentationFormat>
  <Paragraphs>97</Paragraphs>
  <Slides>17</Slides>
  <Notes>17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</vt:lpstr>
      <vt:lpstr>Wingdings</vt:lpstr>
      <vt:lpstr>План</vt:lpstr>
      <vt:lpstr>План</vt:lpstr>
      <vt:lpstr>УПРАВЛЕНИЕ ПЕРСОНАЛОМ</vt:lpstr>
      <vt:lpstr>Слайд 2</vt:lpstr>
      <vt:lpstr>Слайд 3</vt:lpstr>
      <vt:lpstr>Особенности персонала организации:</vt:lpstr>
      <vt:lpstr>Деятельность по управлению персоналом</vt:lpstr>
      <vt:lpstr>Основные подходы к управлению персоналом:</vt:lpstr>
      <vt:lpstr>Экономический подход</vt:lpstr>
      <vt:lpstr>Органический подход</vt:lpstr>
      <vt:lpstr>Гуманистический подход   </vt:lpstr>
      <vt:lpstr>Принципы управления персоналом:</vt:lpstr>
      <vt:lpstr>Слайд 11</vt:lpstr>
      <vt:lpstr>Слайд 12</vt:lpstr>
      <vt:lpstr>Профессиональная ориентация</vt:lpstr>
      <vt:lpstr>Слайд 14</vt:lpstr>
      <vt:lpstr>Слайд 15</vt:lpstr>
      <vt:lpstr>в формальной системе оценки могут быть заинтересованые:</vt:lpstr>
      <vt:lpstr>Цели оценки персонала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УПРАВЛЕНИЕ ПЕРСОНАЛОМ</dc:title>
  <dc:creator>123</dc:creator>
  <cp:lastModifiedBy>USER</cp:lastModifiedBy>
  <cp:revision>13</cp:revision>
  <dcterms:created xsi:type="dcterms:W3CDTF">2009-04-26T09:26:37Z</dcterms:created>
  <dcterms:modified xsi:type="dcterms:W3CDTF">2002-01-06T02:59:59Z</dcterms:modified>
</cp:coreProperties>
</file>