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59" r:id="rId3"/>
    <p:sldId id="262" r:id="rId4"/>
    <p:sldId id="263" r:id="rId5"/>
    <p:sldId id="258" r:id="rId6"/>
    <p:sldId id="264" r:id="rId7"/>
    <p:sldId id="260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0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77B301-5E78-43D4-B97A-F65671C331A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30A6EE-21F8-4781-B16F-ACE9EE1BA9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6"/>
            <a:ext cx="6116216" cy="32403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Повторение по теме</a:t>
            </a:r>
            <a:br>
              <a:rPr lang="ru-RU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«Обособленные члены предложения»</a:t>
            </a:r>
            <a:endParaRPr lang="ru-RU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400800" cy="17526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Цифровой   диктант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352928" cy="4824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Привлечённые светом, бабочки прилетали и кружились около фонаря.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Она совсем измученная дорогой не могла сделать и шага.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Батальон, не замеченный противником, зашёл в тыл врага.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Тимирязев  замечательный ботаник открыл законы жизни растений.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Под облаками, заливая воздух серебряными звуками, дрожали жаворонки.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323528" y="5517232"/>
            <a:ext cx="8352928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1в  -  </a:t>
            </a:r>
            <a:r>
              <a:rPr lang="ru-RU" sz="3200" b="1" dirty="0" smtClean="0">
                <a:latin typeface="Monotype Corsiva" panose="03010101010201010101" pitchFamily="66" charset="0"/>
              </a:rPr>
              <a:t>1, 2, 3, 6, 8, 10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;   </a:t>
            </a:r>
            <a:r>
              <a:rPr lang="ru-RU" sz="28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2в</a:t>
            </a: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– </a:t>
            </a:r>
            <a:r>
              <a:rPr lang="ru-RU" sz="3200" b="1" dirty="0" smtClean="0">
                <a:latin typeface="Monotype Corsiva" panose="03010101010201010101" pitchFamily="66" charset="0"/>
              </a:rPr>
              <a:t>4, 5, 7,9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.</a:t>
            </a: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93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Творческое  задание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352928" cy="1584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А:  Составить предложения, чтобы слово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ГЕОЛОГ </a:t>
            </a:r>
            <a:r>
              <a:rPr lang="ru-RU" sz="3200" b="1" dirty="0" smtClean="0">
                <a:latin typeface="Monotype Corsiva" panose="03010101010201010101" pitchFamily="66" charset="0"/>
              </a:rPr>
              <a:t>выступало в роли:  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подлежащего                  б) сказуемого</a:t>
            </a: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       в) обособленного приложения.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08713" y="3284984"/>
            <a:ext cx="8352928" cy="288032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atin typeface="Monotype Corsiva" panose="03010101010201010101" pitchFamily="66" charset="0"/>
              </a:rPr>
              <a:t> Б:  На месте многоточий в предложениях  вставьте:  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уточняющие обстоятельства                                             б)  однородные члены                                                                  в) обстоятельства  другого вида.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1)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Над лугом … поднялся туман.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2)  </a:t>
            </a:r>
            <a:r>
              <a:rPr lang="ru-RU" sz="3200" b="1" dirty="0" smtClean="0">
                <a:latin typeface="Monotype Corsiva" panose="03010101010201010101" pitchFamily="66" charset="0"/>
              </a:rPr>
              <a:t>По субботам  … проходят занятия драмкружка.</a:t>
            </a:r>
          </a:p>
        </p:txBody>
      </p:sp>
    </p:spTree>
    <p:extLst>
      <p:ext uri="{BB962C8B-B14F-4D97-AF65-F5344CB8AC3E}">
        <p14:creationId xmlns:p14="http://schemas.microsoft.com/office/powerpoint/2010/main" val="23597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Самопроверка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78435" y="908720"/>
            <a:ext cx="8352928" cy="2088232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Геолог  отправился по течению реки, надеясь выйти к ближайшей деревне. 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Мой папа – геолог.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Он, геолог, изъездил всю страну.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08713" y="3284984"/>
            <a:ext cx="8352928" cy="309634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1)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Над лугом , в низине, поднялся туман. – Над лугом, над полем и рекой поднялся туман. – Над лугом к вечеру поднялся туман.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2)  </a:t>
            </a:r>
            <a:r>
              <a:rPr lang="ru-RU" sz="3200" b="1" dirty="0" smtClean="0">
                <a:latin typeface="Monotype Corsiva" panose="03010101010201010101" pitchFamily="66" charset="0"/>
              </a:rPr>
              <a:t>По субботам , в десять часов утра, проходят занятия кружка. </a:t>
            </a:r>
          </a:p>
          <a:p>
            <a:pPr marL="0" indent="0">
              <a:buNone/>
            </a:pPr>
            <a:r>
              <a:rPr lang="ru-RU" sz="3200" b="1" dirty="0" smtClean="0">
                <a:latin typeface="Monotype Corsiva" panose="03010101010201010101" pitchFamily="66" charset="0"/>
              </a:rPr>
              <a:t> По субботам и средам проходят занятия кружка. </a:t>
            </a:r>
          </a:p>
          <a:p>
            <a:pPr marL="0" indent="0">
              <a:buNone/>
            </a:pPr>
            <a:r>
              <a:rPr lang="ru-RU" sz="3200" b="1" dirty="0" smtClean="0">
                <a:latin typeface="Monotype Corsiva" panose="03010101010201010101" pitchFamily="66" charset="0"/>
              </a:rPr>
              <a:t>По субботам в клубе проходят занятия кружка.</a:t>
            </a: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827584" y="1340768"/>
            <a:ext cx="1008112" cy="0"/>
          </a:xfrm>
          <a:prstGeom prst="line">
            <a:avLst/>
          </a:prstGeom>
          <a:noFill/>
          <a:ln w="38100" cap="sq">
            <a:solidFill>
              <a:srgbClr val="E6304A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664" y="2276872"/>
            <a:ext cx="792088" cy="0"/>
          </a:xfrm>
          <a:prstGeom prst="line">
            <a:avLst/>
          </a:prstGeom>
          <a:noFill/>
          <a:ln w="38100" cap="sq">
            <a:solidFill>
              <a:srgbClr val="E6304A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2627784" y="2309730"/>
            <a:ext cx="1008112" cy="0"/>
          </a:xfrm>
          <a:prstGeom prst="line">
            <a:avLst/>
          </a:prstGeom>
          <a:noFill/>
          <a:ln w="38100" cap="sq">
            <a:solidFill>
              <a:srgbClr val="E6304A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2627784" y="2420888"/>
            <a:ext cx="1008112" cy="0"/>
          </a:xfrm>
          <a:prstGeom prst="line">
            <a:avLst/>
          </a:prstGeom>
          <a:noFill/>
          <a:ln w="38100" cap="sq">
            <a:solidFill>
              <a:srgbClr val="E6304A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259406" y="2852936"/>
            <a:ext cx="1020002" cy="60372"/>
            <a:chOff x="4394405" y="1412776"/>
            <a:chExt cx="863837" cy="52354"/>
          </a:xfrm>
          <a:solidFill>
            <a:srgbClr val="FF0000"/>
          </a:solidFill>
        </p:grpSpPr>
        <p:sp>
          <p:nvSpPr>
            <p:cNvPr id="11" name="Дуга 10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Дуга 14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Дуга 17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Дуга 19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Дуга 20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Дуга 23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Дуга 25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>
              <a:off x="4855118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6200000">
              <a:off x="485773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10800000">
              <a:off x="4912707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 rot="5400000">
              <a:off x="4915325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>
              <a:off x="4970296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6200000">
              <a:off x="4972914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Дуга 32"/>
            <p:cNvSpPr/>
            <p:nvPr/>
          </p:nvSpPr>
          <p:spPr>
            <a:xfrm rot="10800000">
              <a:off x="5027885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5400000">
              <a:off x="503050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>
              <a:off x="508547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Дуга 35"/>
            <p:cNvSpPr/>
            <p:nvPr/>
          </p:nvSpPr>
          <p:spPr>
            <a:xfrm rot="16200000">
              <a:off x="508809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Дуга 36"/>
            <p:cNvSpPr/>
            <p:nvPr/>
          </p:nvSpPr>
          <p:spPr>
            <a:xfrm rot="10800000">
              <a:off x="514306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уга 37"/>
            <p:cNvSpPr/>
            <p:nvPr/>
          </p:nvSpPr>
          <p:spPr>
            <a:xfrm rot="5400000">
              <a:off x="514568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Дуга 38"/>
            <p:cNvSpPr/>
            <p:nvPr/>
          </p:nvSpPr>
          <p:spPr>
            <a:xfrm>
              <a:off x="520065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Дуга 39"/>
            <p:cNvSpPr/>
            <p:nvPr/>
          </p:nvSpPr>
          <p:spPr>
            <a:xfrm rot="16200000">
              <a:off x="520327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50" name="Прямая соединительная линия 49"/>
          <p:cNvCxnSpPr/>
          <p:nvPr/>
        </p:nvCxnSpPr>
        <p:spPr>
          <a:xfrm>
            <a:off x="6842628" y="3645024"/>
            <a:ext cx="1602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57970" y="4005064"/>
            <a:ext cx="1602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041407" y="4005064"/>
            <a:ext cx="1042779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06536" y="5661248"/>
            <a:ext cx="1602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106648" y="5661248"/>
            <a:ext cx="1602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827584" y="3648197"/>
            <a:ext cx="207713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2562796" y="3645024"/>
            <a:ext cx="1289124" cy="634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084168" y="4035532"/>
            <a:ext cx="236133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90841" y="6093296"/>
            <a:ext cx="302903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900842" y="4836329"/>
            <a:ext cx="207713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084186" y="4853149"/>
            <a:ext cx="2855966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47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352928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1. В каком предложении есть обособленное определение.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19205" y="1704344"/>
            <a:ext cx="8352928" cy="34528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Раскинувший свои зелёные ветки ясень  стоял среди других деревьев.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Почки набухшие за ночь готовы были распуститься.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Высокие сухие былинки не шевелятся.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Гористая даль была неопределённая смутная сумрачная.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23928" y="5301208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268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uiExpand="1" build="p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2. Укажите правильное объяснение постановки запятой или её отсутствия в предложении: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Ржавая осока всё ещё зелёная  склонялась к земле.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2331194"/>
            <a:ext cx="8644336" cy="34528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Запятая ставится: выделяется распространённое определение, стоящее после определяемого слова 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Запятая ставится: выделяется сравнительный оборот.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Запятая ставится: выделяется деепричастный оборот.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Запятая не ставится: предложение ничем не осложнено.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23928" y="5517232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77179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3. Найдите предложение, в котором определение, стоящее перед определяемым словом, должно быть обособлено. Знаки препинания не расставлены.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2331194"/>
            <a:ext cx="8644336" cy="3452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Обиженный и злой Иван не отвечал на мои вопросы.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Дувший со всех сторон ветер усиливался.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Охотники шли по поросшей травой дороге.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Приглашённые на совещание специалисты прибыли вовремя.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23928" y="5517232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333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4. Укажите предложение с обособленным обстоятельством. Знаки препинания не расставлены.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1988840"/>
            <a:ext cx="8644336" cy="41764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В лёгкой капельке свежей и чистой отразился сверкающий день.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Усталый и побледневший месяц всё ещё висел на огромном небе.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Мальчишка поднялся с земли и сломя голову побежал вперёд.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Отражаясь в стеклянной водной глади по небу тихо плыли облака.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37576" y="5805264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5257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5. Найдите предложение с обособленным приложением. Знаки препинания не расставлены.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2276872"/>
            <a:ext cx="8644336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Мы увидели лунную дорожку ведущую к горизонту.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Нас учителей гимназии в городе хорошо знали.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Наш любимец кот Васька сладко дремлет.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Несмотря на непогоду люди не расходились.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37576" y="5339382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9387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6. Найдите предложение с обособленным дополнением. Знаки препинания не расставлены.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1844824"/>
            <a:ext cx="8644336" cy="3888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Все ученики кроме  самых маленьких работали в школьном дворе.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В конце лета двадцатого августа мы отправились в поход.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Вместо связного рассказа у меня получились  какие-то отрывки.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Он человек небедный и может позволить себе собирать антиквариат.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37576" y="5661248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04344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7. Укажите предложение с уточняющим обстоятельством. Знаки препинания не расставлены.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4128" y="2060848"/>
            <a:ext cx="8644336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В прошлом году мы останавливались здесь по дороге на станцию.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Недавно в нашем городе поставили необычный памятник.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Летом в июле месяце поспевает малина.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Моя собака ласковое лохматое чудо встречает нас радостным лаем.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37576" y="5339382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7887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-531440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Словарный диктант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8064896" cy="226084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 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Импр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визация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в..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трина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м..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нера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к..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мб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..нация, 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ид..ал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а(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с,сс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)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ортимент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к..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мпаньон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мета(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л,лл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), 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тра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(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с,сс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)ы, об..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яние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к..</a:t>
            </a:r>
            <a:r>
              <a:rPr lang="ru-RU" sz="3200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нтраст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Составить 2- 3 словосочетания.</a:t>
            </a: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013448"/>
            <a:ext cx="8064896" cy="2260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latin typeface="Monotype Corsiva" panose="03010101010201010101" pitchFamily="66" charset="0"/>
              </a:rPr>
              <a:t>  Импр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r>
              <a:rPr lang="ru-RU" b="1" dirty="0" smtClean="0">
                <a:latin typeface="Monotype Corsiva" panose="03010101010201010101" pitchFamily="66" charset="0"/>
              </a:rPr>
              <a:t>визация, в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</a:t>
            </a:r>
            <a:r>
              <a:rPr lang="ru-RU" b="1" dirty="0" smtClean="0">
                <a:latin typeface="Monotype Corsiva" panose="03010101010201010101" pitchFamily="66" charset="0"/>
              </a:rPr>
              <a:t>трина, м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</a:t>
            </a:r>
            <a:r>
              <a:rPr lang="ru-RU" b="1" dirty="0" smtClean="0">
                <a:latin typeface="Monotype Corsiva" panose="03010101010201010101" pitchFamily="66" charset="0"/>
              </a:rPr>
              <a:t>нера, к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r>
              <a:rPr lang="ru-RU" b="1" dirty="0" smtClean="0">
                <a:latin typeface="Monotype Corsiva" panose="03010101010201010101" pitchFamily="66" charset="0"/>
              </a:rPr>
              <a:t>мб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</a:t>
            </a:r>
            <a:r>
              <a:rPr lang="ru-RU" b="1" dirty="0" smtClean="0">
                <a:latin typeface="Monotype Corsiva" panose="03010101010201010101" pitchFamily="66" charset="0"/>
              </a:rPr>
              <a:t>нация, ид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е</a:t>
            </a:r>
            <a:r>
              <a:rPr lang="ru-RU" b="1" dirty="0" smtClean="0">
                <a:latin typeface="Monotype Corsiva" panose="03010101010201010101" pitchFamily="66" charset="0"/>
              </a:rPr>
              <a:t>ал, а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сс</a:t>
            </a:r>
            <a:r>
              <a:rPr lang="ru-RU" b="1" dirty="0" smtClean="0">
                <a:latin typeface="Monotype Corsiva" panose="03010101010201010101" pitchFamily="66" charset="0"/>
              </a:rPr>
              <a:t>ортимент, к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r>
              <a:rPr lang="ru-RU" b="1" dirty="0" smtClean="0">
                <a:latin typeface="Monotype Corsiva" panose="03010101010201010101" pitchFamily="66" charset="0"/>
              </a:rPr>
              <a:t>мпаньон, мета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лл</a:t>
            </a:r>
            <a:r>
              <a:rPr lang="ru-RU" b="1" dirty="0" smtClean="0">
                <a:latin typeface="Monotype Corsiva" panose="03010101010201010101" pitchFamily="66" charset="0"/>
              </a:rPr>
              <a:t>, тра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сс</a:t>
            </a:r>
            <a:r>
              <a:rPr lang="ru-RU" b="1" dirty="0" smtClean="0">
                <a:latin typeface="Monotype Corsiva" panose="03010101010201010101" pitchFamily="66" charset="0"/>
              </a:rPr>
              <a:t>ы, об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</a:t>
            </a:r>
            <a:r>
              <a:rPr lang="ru-RU" b="1" dirty="0" smtClean="0">
                <a:latin typeface="Monotype Corsiva" panose="03010101010201010101" pitchFamily="66" charset="0"/>
              </a:rPr>
              <a:t>яние, к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r>
              <a:rPr lang="ru-RU" b="1" dirty="0" smtClean="0">
                <a:latin typeface="Monotype Corsiva" panose="03010101010201010101" pitchFamily="66" charset="0"/>
              </a:rPr>
              <a:t>нтраст.</a:t>
            </a:r>
          </a:p>
        </p:txBody>
      </p:sp>
    </p:spTree>
    <p:extLst>
      <p:ext uri="{BB962C8B-B14F-4D97-AF65-F5344CB8AC3E}">
        <p14:creationId xmlns:p14="http://schemas.microsoft.com/office/powerpoint/2010/main" val="411635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Тестовые задания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980728"/>
            <a:ext cx="864096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Monotype Corsiva" panose="03010101010201010101" pitchFamily="66" charset="0"/>
              </a:rPr>
              <a:t> 8. В каком предложении допущена пунктуационная ошибка.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84889" y="1844824"/>
            <a:ext cx="8644336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А)  </a:t>
            </a:r>
            <a:r>
              <a:rPr lang="ru-RU" sz="3200" b="1" dirty="0" smtClean="0">
                <a:latin typeface="Monotype Corsiva" panose="03010101010201010101" pitchFamily="66" charset="0"/>
              </a:rPr>
              <a:t>Олень постоял в нерешительности и, сделав прыжок, оказался за кустами.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Б)  </a:t>
            </a:r>
            <a:r>
              <a:rPr lang="ru-RU" sz="3200" b="1" dirty="0" smtClean="0">
                <a:latin typeface="Monotype Corsiva" panose="03010101010201010101" pitchFamily="66" charset="0"/>
              </a:rPr>
              <a:t>Вся команда чинит паруса не покладая рук.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В)  </a:t>
            </a:r>
            <a:r>
              <a:rPr lang="ru-RU" sz="3200" b="1" dirty="0" smtClean="0">
                <a:latin typeface="Monotype Corsiva" panose="03010101010201010101" pitchFamily="66" charset="0"/>
              </a:rPr>
              <a:t>Во время обеда Маша сидела как на иголках.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Г)  </a:t>
            </a:r>
            <a:r>
              <a:rPr lang="ru-RU" sz="3200" b="1" dirty="0" smtClean="0">
                <a:latin typeface="Monotype Corsiva" panose="03010101010201010101" pitchFamily="66" charset="0"/>
              </a:rPr>
              <a:t>Нарушая тишину утра, гул моря, изредка прерываемый криком чаек доносился в открытые окна.</a:t>
            </a:r>
          </a:p>
          <a:p>
            <a:pPr marL="0" indent="0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37576" y="5339382"/>
            <a:ext cx="10081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6182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511" y="0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Самостоятельная работа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78298" y="836712"/>
            <a:ext cx="8352928" cy="1368152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Образец:</a:t>
            </a:r>
            <a:r>
              <a:rPr lang="ru-RU" sz="3200" b="1" dirty="0" smtClean="0">
                <a:latin typeface="Monotype Corsiva" panose="03010101010201010101" pitchFamily="66" charset="0"/>
              </a:rPr>
              <a:t>  Струйка дыма вилась в ночном воздухе, полном влаги и свежести моря. ( </a:t>
            </a:r>
            <a:r>
              <a:rPr lang="ru-RU" sz="3200" b="1" dirty="0" err="1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согл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. </a:t>
            </a:r>
            <a:r>
              <a:rPr lang="ru-RU" sz="3200" b="1" dirty="0" err="1">
                <a:solidFill>
                  <a:schemeClr val="accent1"/>
                </a:solidFill>
                <a:latin typeface="Monotype Corsiva" panose="03010101010201010101" pitchFamily="66" charset="0"/>
              </a:rPr>
              <a:t>о</a:t>
            </a:r>
            <a:r>
              <a:rPr lang="ru-RU" sz="3200" b="1" dirty="0" err="1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предел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, </a:t>
            </a:r>
            <a:r>
              <a:rPr lang="ru-RU" sz="3200" b="1" dirty="0" err="1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выраж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err="1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прилагат.с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зависим. </a:t>
            </a: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с</a:t>
            </a:r>
            <a:r>
              <a:rPr lang="ru-RU" sz="32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ловами</a:t>
            </a:r>
            <a:r>
              <a:rPr lang="ru-RU" sz="3200" b="1" dirty="0" smtClean="0">
                <a:latin typeface="Monotype Corsiva" panose="03010101010201010101" pitchFamily="66" charset="0"/>
              </a:rPr>
              <a:t>) </a:t>
            </a:r>
            <a:endParaRPr lang="ru-RU" sz="28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7854" y="2204864"/>
            <a:ext cx="8208912" cy="465313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Настёганные холодным ветром лица бойцов были красные.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Утром он в спортивном костюме с лыжами в руках и рюкзаком за плечами отправился на станцию.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С речью выступил Арагон поэт.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Он человек упорный добился многого.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Он известен как способный ученик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latin typeface="Monotype Corsiva" panose="03010101010201010101" pitchFamily="66" charset="0"/>
              </a:rPr>
              <a:t>Яркое солнце играя блестело на снегу.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Вечерами по субботам у нашей лавки собиралось много народу.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latin typeface="Monotype Corsiva" panose="03010101010201010101" pitchFamily="66" charset="0"/>
              </a:rPr>
              <a:t>Казаки ехали молча.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08892" y="1646736"/>
            <a:ext cx="1020002" cy="60372"/>
            <a:chOff x="4394405" y="1412776"/>
            <a:chExt cx="863837" cy="52354"/>
          </a:xfrm>
          <a:solidFill>
            <a:srgbClr val="FF0000"/>
          </a:solidFill>
        </p:grpSpPr>
        <p:sp>
          <p:nvSpPr>
            <p:cNvPr id="6" name="Дуга 5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Дуга 7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Дуга 8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Дуга 10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Дуга 14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Дуга 17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Дуга 19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Дуга 20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>
              <a:off x="4855118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 rot="16200000">
              <a:off x="485773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Дуга 23"/>
            <p:cNvSpPr/>
            <p:nvPr/>
          </p:nvSpPr>
          <p:spPr>
            <a:xfrm rot="10800000">
              <a:off x="4912707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5400000">
              <a:off x="4915325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Дуга 25"/>
            <p:cNvSpPr/>
            <p:nvPr/>
          </p:nvSpPr>
          <p:spPr>
            <a:xfrm>
              <a:off x="4970296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 rot="16200000">
              <a:off x="4972914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0800000">
              <a:off x="5027885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5400000">
              <a:off x="503050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>
              <a:off x="508547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6200000">
              <a:off x="508809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0800000">
              <a:off x="514306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Дуга 32"/>
            <p:cNvSpPr/>
            <p:nvPr/>
          </p:nvSpPr>
          <p:spPr>
            <a:xfrm rot="5400000">
              <a:off x="514568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>
              <a:off x="520065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 rot="16200000">
              <a:off x="520327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682663" y="1652266"/>
            <a:ext cx="1020002" cy="60372"/>
            <a:chOff x="4394405" y="1412776"/>
            <a:chExt cx="863837" cy="52354"/>
          </a:xfrm>
          <a:solidFill>
            <a:srgbClr val="FF0000"/>
          </a:solidFill>
        </p:grpSpPr>
        <p:sp>
          <p:nvSpPr>
            <p:cNvPr id="37" name="Дуга 36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уга 37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Дуга 38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Дуга 39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Дуга 40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Дуга 41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Дуга 42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Дуга 43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Дуга 44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Дуга 45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Дуга 48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Дуга 49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Дуга 50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Дуга 51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Дуга 52"/>
            <p:cNvSpPr/>
            <p:nvPr/>
          </p:nvSpPr>
          <p:spPr>
            <a:xfrm>
              <a:off x="4855118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Дуга 53"/>
            <p:cNvSpPr/>
            <p:nvPr/>
          </p:nvSpPr>
          <p:spPr>
            <a:xfrm rot="16200000">
              <a:off x="485773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Дуга 54"/>
            <p:cNvSpPr/>
            <p:nvPr/>
          </p:nvSpPr>
          <p:spPr>
            <a:xfrm rot="10800000">
              <a:off x="4912707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Дуга 55"/>
            <p:cNvSpPr/>
            <p:nvPr/>
          </p:nvSpPr>
          <p:spPr>
            <a:xfrm rot="5400000">
              <a:off x="4915325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Дуга 56"/>
            <p:cNvSpPr/>
            <p:nvPr/>
          </p:nvSpPr>
          <p:spPr>
            <a:xfrm>
              <a:off x="4970296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Дуга 57"/>
            <p:cNvSpPr/>
            <p:nvPr/>
          </p:nvSpPr>
          <p:spPr>
            <a:xfrm rot="16200000">
              <a:off x="4972914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Дуга 58"/>
            <p:cNvSpPr/>
            <p:nvPr/>
          </p:nvSpPr>
          <p:spPr>
            <a:xfrm rot="10800000">
              <a:off x="5027885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Дуга 59"/>
            <p:cNvSpPr/>
            <p:nvPr/>
          </p:nvSpPr>
          <p:spPr>
            <a:xfrm rot="5400000">
              <a:off x="503050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Дуга 60"/>
            <p:cNvSpPr/>
            <p:nvPr/>
          </p:nvSpPr>
          <p:spPr>
            <a:xfrm>
              <a:off x="508547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6200000">
              <a:off x="508809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Дуга 62"/>
            <p:cNvSpPr/>
            <p:nvPr/>
          </p:nvSpPr>
          <p:spPr>
            <a:xfrm rot="10800000">
              <a:off x="514306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Дуга 63"/>
            <p:cNvSpPr/>
            <p:nvPr/>
          </p:nvSpPr>
          <p:spPr>
            <a:xfrm rot="5400000">
              <a:off x="514568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Дуга 64"/>
            <p:cNvSpPr/>
            <p:nvPr/>
          </p:nvSpPr>
          <p:spPr>
            <a:xfrm>
              <a:off x="520065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Дуга 65"/>
            <p:cNvSpPr/>
            <p:nvPr/>
          </p:nvSpPr>
          <p:spPr>
            <a:xfrm rot="16200000">
              <a:off x="520327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2604307" y="1636820"/>
            <a:ext cx="1020002" cy="60372"/>
            <a:chOff x="4394405" y="1412776"/>
            <a:chExt cx="863837" cy="52354"/>
          </a:xfrm>
          <a:solidFill>
            <a:srgbClr val="FF0000"/>
          </a:solidFill>
        </p:grpSpPr>
        <p:sp>
          <p:nvSpPr>
            <p:cNvPr id="68" name="Дуга 67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Дуга 68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Дуга 69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Дуга 70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Дуга 71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Дуга 72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Дуга 73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Дуга 74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Дуга 75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Дуга 76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Дуга 77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Дуга 78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Дуга 79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Дуга 80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Дуга 81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Дуга 82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Дуга 83"/>
            <p:cNvSpPr/>
            <p:nvPr/>
          </p:nvSpPr>
          <p:spPr>
            <a:xfrm>
              <a:off x="4855118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Дуга 84"/>
            <p:cNvSpPr/>
            <p:nvPr/>
          </p:nvSpPr>
          <p:spPr>
            <a:xfrm rot="16200000">
              <a:off x="485773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Дуга 85"/>
            <p:cNvSpPr/>
            <p:nvPr/>
          </p:nvSpPr>
          <p:spPr>
            <a:xfrm rot="10800000">
              <a:off x="4912707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Дуга 86"/>
            <p:cNvSpPr/>
            <p:nvPr/>
          </p:nvSpPr>
          <p:spPr>
            <a:xfrm rot="5400000">
              <a:off x="4915325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Дуга 87"/>
            <p:cNvSpPr/>
            <p:nvPr/>
          </p:nvSpPr>
          <p:spPr>
            <a:xfrm>
              <a:off x="4970296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Дуга 88"/>
            <p:cNvSpPr/>
            <p:nvPr/>
          </p:nvSpPr>
          <p:spPr>
            <a:xfrm rot="16200000">
              <a:off x="4972914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Дуга 89"/>
            <p:cNvSpPr/>
            <p:nvPr/>
          </p:nvSpPr>
          <p:spPr>
            <a:xfrm rot="10800000">
              <a:off x="5027885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Дуга 90"/>
            <p:cNvSpPr/>
            <p:nvPr/>
          </p:nvSpPr>
          <p:spPr>
            <a:xfrm rot="5400000">
              <a:off x="503050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Дуга 91"/>
            <p:cNvSpPr/>
            <p:nvPr/>
          </p:nvSpPr>
          <p:spPr>
            <a:xfrm>
              <a:off x="508547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Дуга 92"/>
            <p:cNvSpPr/>
            <p:nvPr/>
          </p:nvSpPr>
          <p:spPr>
            <a:xfrm rot="16200000">
              <a:off x="508809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Дуга 93"/>
            <p:cNvSpPr/>
            <p:nvPr/>
          </p:nvSpPr>
          <p:spPr>
            <a:xfrm rot="10800000">
              <a:off x="514306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Дуга 94"/>
            <p:cNvSpPr/>
            <p:nvPr/>
          </p:nvSpPr>
          <p:spPr>
            <a:xfrm rot="5400000">
              <a:off x="514568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Дуга 95"/>
            <p:cNvSpPr/>
            <p:nvPr/>
          </p:nvSpPr>
          <p:spPr>
            <a:xfrm>
              <a:off x="520065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Дуга 96"/>
            <p:cNvSpPr/>
            <p:nvPr/>
          </p:nvSpPr>
          <p:spPr>
            <a:xfrm rot="16200000">
              <a:off x="520327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3590309" y="1636821"/>
            <a:ext cx="1020002" cy="60372"/>
            <a:chOff x="4394405" y="1412776"/>
            <a:chExt cx="863837" cy="52354"/>
          </a:xfrm>
          <a:solidFill>
            <a:srgbClr val="FF0000"/>
          </a:solidFill>
        </p:grpSpPr>
        <p:sp>
          <p:nvSpPr>
            <p:cNvPr id="99" name="Дуга 98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Дуга 99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Дуга 100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Дуга 101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Дуга 102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Дуга 103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Дуга 104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Дуга 105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Дуга 106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Дуга 107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Дуга 108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Дуга 109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Дуга 110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Дуга 111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Дуга 112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Дуга 113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Дуга 114"/>
            <p:cNvSpPr/>
            <p:nvPr/>
          </p:nvSpPr>
          <p:spPr>
            <a:xfrm>
              <a:off x="4855118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Дуга 115"/>
            <p:cNvSpPr/>
            <p:nvPr/>
          </p:nvSpPr>
          <p:spPr>
            <a:xfrm rot="16200000">
              <a:off x="485773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Дуга 116"/>
            <p:cNvSpPr/>
            <p:nvPr/>
          </p:nvSpPr>
          <p:spPr>
            <a:xfrm rot="10800000">
              <a:off x="4912707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Дуга 117"/>
            <p:cNvSpPr/>
            <p:nvPr/>
          </p:nvSpPr>
          <p:spPr>
            <a:xfrm rot="5400000">
              <a:off x="4915325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Дуга 118"/>
            <p:cNvSpPr/>
            <p:nvPr/>
          </p:nvSpPr>
          <p:spPr>
            <a:xfrm>
              <a:off x="4970296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Дуга 119"/>
            <p:cNvSpPr/>
            <p:nvPr/>
          </p:nvSpPr>
          <p:spPr>
            <a:xfrm rot="16200000">
              <a:off x="4972914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Дуга 120"/>
            <p:cNvSpPr/>
            <p:nvPr/>
          </p:nvSpPr>
          <p:spPr>
            <a:xfrm rot="10800000">
              <a:off x="5027885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Дуга 121"/>
            <p:cNvSpPr/>
            <p:nvPr/>
          </p:nvSpPr>
          <p:spPr>
            <a:xfrm rot="5400000">
              <a:off x="503050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Дуга 122"/>
            <p:cNvSpPr/>
            <p:nvPr/>
          </p:nvSpPr>
          <p:spPr>
            <a:xfrm>
              <a:off x="508547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Дуга 123"/>
            <p:cNvSpPr/>
            <p:nvPr/>
          </p:nvSpPr>
          <p:spPr>
            <a:xfrm rot="16200000">
              <a:off x="508809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Дуга 124"/>
            <p:cNvSpPr/>
            <p:nvPr/>
          </p:nvSpPr>
          <p:spPr>
            <a:xfrm rot="10800000">
              <a:off x="5143064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Дуга 125"/>
            <p:cNvSpPr/>
            <p:nvPr/>
          </p:nvSpPr>
          <p:spPr>
            <a:xfrm rot="5400000">
              <a:off x="514568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Дуга 126"/>
            <p:cNvSpPr/>
            <p:nvPr/>
          </p:nvSpPr>
          <p:spPr>
            <a:xfrm>
              <a:off x="520065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Дуга 127"/>
            <p:cNvSpPr/>
            <p:nvPr/>
          </p:nvSpPr>
          <p:spPr>
            <a:xfrm rot="16200000">
              <a:off x="520327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0" name="Группа 159"/>
          <p:cNvGrpSpPr/>
          <p:nvPr/>
        </p:nvGrpSpPr>
        <p:grpSpPr>
          <a:xfrm>
            <a:off x="4542310" y="1627348"/>
            <a:ext cx="544001" cy="60372"/>
            <a:chOff x="4394405" y="1412776"/>
            <a:chExt cx="460713" cy="52354"/>
          </a:xfrm>
          <a:solidFill>
            <a:srgbClr val="FF0000"/>
          </a:solidFill>
        </p:grpSpPr>
        <p:sp>
          <p:nvSpPr>
            <p:cNvPr id="161" name="Дуга 160"/>
            <p:cNvSpPr/>
            <p:nvPr/>
          </p:nvSpPr>
          <p:spPr>
            <a:xfrm>
              <a:off x="4394405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Дуга 161"/>
            <p:cNvSpPr/>
            <p:nvPr/>
          </p:nvSpPr>
          <p:spPr>
            <a:xfrm rot="16200000">
              <a:off x="4397023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Дуга 162"/>
            <p:cNvSpPr/>
            <p:nvPr/>
          </p:nvSpPr>
          <p:spPr>
            <a:xfrm rot="10800000">
              <a:off x="4451994" y="1412776"/>
              <a:ext cx="57589" cy="52354"/>
            </a:xfrm>
            <a:prstGeom prst="arc">
              <a:avLst/>
            </a:prstGeom>
            <a:solidFill>
              <a:srgbClr val="FF0000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Дуга 163"/>
            <p:cNvSpPr/>
            <p:nvPr/>
          </p:nvSpPr>
          <p:spPr>
            <a:xfrm rot="5400000">
              <a:off x="4454612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Дуга 164"/>
            <p:cNvSpPr/>
            <p:nvPr/>
          </p:nvSpPr>
          <p:spPr>
            <a:xfrm>
              <a:off x="4509583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Дуга 165"/>
            <p:cNvSpPr/>
            <p:nvPr/>
          </p:nvSpPr>
          <p:spPr>
            <a:xfrm rot="16200000">
              <a:off x="4512201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7" name="Дуга 166"/>
            <p:cNvSpPr/>
            <p:nvPr/>
          </p:nvSpPr>
          <p:spPr>
            <a:xfrm rot="10800000">
              <a:off x="4567172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Дуга 167"/>
            <p:cNvSpPr/>
            <p:nvPr/>
          </p:nvSpPr>
          <p:spPr>
            <a:xfrm rot="5400000">
              <a:off x="4569790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9" name="Дуга 168"/>
            <p:cNvSpPr/>
            <p:nvPr/>
          </p:nvSpPr>
          <p:spPr>
            <a:xfrm>
              <a:off x="462476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0" name="Дуга 169"/>
            <p:cNvSpPr/>
            <p:nvPr/>
          </p:nvSpPr>
          <p:spPr>
            <a:xfrm rot="16200000">
              <a:off x="4627379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1" name="Дуга 170"/>
            <p:cNvSpPr/>
            <p:nvPr/>
          </p:nvSpPr>
          <p:spPr>
            <a:xfrm rot="10800000">
              <a:off x="4682351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2" name="Дуга 171"/>
            <p:cNvSpPr/>
            <p:nvPr/>
          </p:nvSpPr>
          <p:spPr>
            <a:xfrm rot="5400000">
              <a:off x="4684968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3" name="Дуга 172"/>
            <p:cNvSpPr/>
            <p:nvPr/>
          </p:nvSpPr>
          <p:spPr>
            <a:xfrm>
              <a:off x="4739940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Дуга 173"/>
            <p:cNvSpPr/>
            <p:nvPr/>
          </p:nvSpPr>
          <p:spPr>
            <a:xfrm rot="16200000">
              <a:off x="4742557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Дуга 174"/>
            <p:cNvSpPr/>
            <p:nvPr/>
          </p:nvSpPr>
          <p:spPr>
            <a:xfrm rot="10800000">
              <a:off x="4797529" y="1412776"/>
              <a:ext cx="57589" cy="52354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Дуга 175"/>
            <p:cNvSpPr/>
            <p:nvPr/>
          </p:nvSpPr>
          <p:spPr>
            <a:xfrm rot="5400000">
              <a:off x="4800146" y="1410158"/>
              <a:ext cx="52354" cy="57589"/>
            </a:xfrm>
            <a:prstGeom prst="arc">
              <a:avLst/>
            </a:prstGeom>
            <a:grp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2852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Использованная литература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07504" y="1268760"/>
            <a:ext cx="8644336" cy="388843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Русский язык. 8 класс: учебник для общеобразовательных организаций/ Л. М.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Рыбченкова</a:t>
            </a:r>
            <a:r>
              <a:rPr lang="ru-RU" sz="2800" b="1" dirty="0" smtClean="0">
                <a:latin typeface="Monotype Corsiva" panose="03010101010201010101" pitchFamily="66" charset="0"/>
              </a:rPr>
              <a:t>, О. М. Александрова и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др</a:t>
            </a:r>
            <a:r>
              <a:rPr lang="ru-RU" sz="2800" b="1" dirty="0" smtClean="0">
                <a:latin typeface="Monotype Corsiva" panose="03010101010201010101" pitchFamily="66" charset="0"/>
              </a:rPr>
              <a:t>;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Рос.акад.наук</a:t>
            </a:r>
            <a:r>
              <a:rPr lang="ru-RU" sz="2800" b="1" dirty="0" smtClean="0">
                <a:latin typeface="Monotype Corsiva" panose="03010101010201010101" pitchFamily="66" charset="0"/>
              </a:rPr>
              <a:t>, изд-во «Просвещение». – 2-е изд. – М: Просвещение, 2014.- 223с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Русский язык. Разноуровневые  задания. 8 класс/ Сост.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Н.В.Егорова</a:t>
            </a:r>
            <a:r>
              <a:rPr lang="ru-RU" sz="2800" b="1" dirty="0" smtClean="0">
                <a:latin typeface="Monotype Corsiva" panose="03010101010201010101" pitchFamily="66" charset="0"/>
              </a:rPr>
              <a:t>. – М.: ВАКО, 2015. – 80с. – (</a:t>
            </a:r>
            <a:r>
              <a:rPr lang="ru-RU" sz="2800" b="1" smtClean="0">
                <a:latin typeface="Monotype Corsiva" panose="03010101010201010101" pitchFamily="66" charset="0"/>
              </a:rPr>
              <a:t>Дидактические материалы).</a:t>
            </a:r>
            <a:endParaRPr lang="ru-RU" sz="2800" b="1" dirty="0" smtClean="0">
              <a:latin typeface="Monotype Corsiva" panose="03010101010201010101" pitchFamily="66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Практикум по русскому языку /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Л.Н.Алжибаева</a:t>
            </a:r>
            <a:r>
              <a:rPr lang="ru-RU" sz="2800" b="1" dirty="0" smtClean="0">
                <a:latin typeface="Monotype Corsiva" panose="03010101010201010101" pitchFamily="66" charset="0"/>
              </a:rPr>
              <a:t>,               Т.Б.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Байдакова</a:t>
            </a:r>
            <a:r>
              <a:rPr lang="ru-RU" sz="2800" b="1" dirty="0" smtClean="0">
                <a:latin typeface="Monotype Corsiva" panose="03010101010201010101" pitchFamily="66" charset="0"/>
              </a:rPr>
              <a:t> и др.- М.: Планета, 2012.- 272с</a:t>
            </a: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1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Редакторская  правка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Туристы шли по узкой горной тропе, поднимались всё выше и одолели подъём, сделали привал.</a:t>
            </a:r>
          </a:p>
          <a:p>
            <a:pPr marL="0" indent="0">
              <a:buNone/>
            </a:pPr>
            <a:endParaRPr lang="ru-RU" sz="3600" b="1" dirty="0" smtClean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Лесник не задерживался, шёл по лесу и хитро поблёскивал глазами, рассказывал нам о повадках лесных обитателей.</a:t>
            </a:r>
            <a:endParaRPr lang="ru-RU" sz="36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Редакторская  правка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Туристы шли по узкой горной тропе, поднимаясь всё выше, и ,одолев подъём, сделали привал.</a:t>
            </a:r>
          </a:p>
          <a:p>
            <a:pPr marL="0" indent="0">
              <a:buNone/>
            </a:pPr>
            <a:endParaRPr lang="ru-RU" sz="3600" b="1" dirty="0" smtClean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Лесник , не задерживаясь, шёл по лесу и, хитро поблёскивая глазами, рассказывал нам о повадках лесных обитателей.</a:t>
            </a:r>
            <a:endParaRPr lang="ru-RU" sz="36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43608" y="2708920"/>
            <a:ext cx="1981200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627784" y="2708920"/>
            <a:ext cx="1981200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364088" y="2708920"/>
            <a:ext cx="1981200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24808" y="4581128"/>
            <a:ext cx="2123256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43608" y="5085184"/>
            <a:ext cx="2088232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382888" y="5085184"/>
            <a:ext cx="2197224" cy="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6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968"/>
            <a:ext cx="8784976" cy="8367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Терминологический  диктант «Да – Нет»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7920880" cy="54932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Распространённые определения, стоящие перед определяемым словом, никогда не обособляются.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Обособляются любые определения, если относятся к личному местоимению.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Обособляются любые определения, стоящие после определяемого слова.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Приложения с союзом КАК обособляются, если имеют значение причины.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Приложения, стоящие перед именем собственным, не обособляются, если имеют дополнительное обстоятельственное значение.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81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968"/>
            <a:ext cx="8784976" cy="8367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Терминологический  диктант «Да – Нет»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7920880" cy="5493224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Обстоятельства, выраженные одиночными деепричастиями, не обособляются.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Одиночные деепричастия, перешедшие в наречия, не обособляются.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Деепричастные обороты, представляющие собой фразеологизмы, не обособляются.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Деепричастные обороты, стоящие после союза, никогда не отделяются от него запятой.</a:t>
            </a:r>
          </a:p>
          <a:p>
            <a:pPr marL="514350" indent="-514350">
              <a:buAutoNum type="arabicPeriod" startAt="6"/>
            </a:pPr>
            <a:r>
              <a:rPr lang="ru-RU" sz="2800" b="1" dirty="0" smtClean="0">
                <a:latin typeface="Monotype Corsiva" panose="03010101010201010101" pitchFamily="66" charset="0"/>
              </a:rPr>
              <a:t>Обособляются обстоятельства, выраженные именами существительными с предлогами  НЕСМОТРЯ НА, НЕВЗИРАЯ НА.</a:t>
            </a:r>
          </a:p>
          <a:p>
            <a:pPr marL="514350" indent="-514350">
              <a:buAutoNum type="arabicPeriod" startAt="6"/>
            </a:pP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78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Проверь себя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540060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1 –Нет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2 – Да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3 – Да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4 – Да 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5 – Нет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6 – Да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7 – Да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8 – Да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9 – Нет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10 - Да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27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Объяснительный диктант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7776864" cy="5400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latin typeface="Monotype Corsiva" panose="03010101010201010101" pitchFamily="66" charset="0"/>
              </a:rPr>
              <a:t>На другой день в шесть часов утра въехали мы в Симбирск.</a:t>
            </a:r>
          </a:p>
          <a:p>
            <a:r>
              <a:rPr lang="ru-RU" sz="3600" b="1" dirty="0" smtClean="0">
                <a:latin typeface="Monotype Corsiva" panose="03010101010201010101" pitchFamily="66" charset="0"/>
              </a:rPr>
              <a:t>Неподалёку от ущелья по другую сторону реки охотники увидели тигра.</a:t>
            </a:r>
          </a:p>
          <a:p>
            <a:r>
              <a:rPr lang="ru-RU" sz="3600" b="1" dirty="0"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latin typeface="Monotype Corsiva" panose="03010101010201010101" pitchFamily="66" charset="0"/>
              </a:rPr>
              <a:t>В лесу на лугу  у речки всюду бегала ребятня.</a:t>
            </a:r>
          </a:p>
          <a:p>
            <a:r>
              <a:rPr lang="ru-RU" sz="3600" b="1" dirty="0"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latin typeface="Monotype Corsiva" panose="03010101010201010101" pitchFamily="66" charset="0"/>
              </a:rPr>
              <a:t>Зрителям особенно детям понравился фильм.</a:t>
            </a:r>
          </a:p>
          <a:p>
            <a:r>
              <a:rPr lang="ru-RU" sz="3600" b="1" dirty="0"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latin typeface="Monotype Corsiva" panose="03010101010201010101" pitchFamily="66" charset="0"/>
              </a:rPr>
              <a:t>Я ничего не слышал кроме шума деревьев.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08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75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Цифровой   диктант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78298" y="836712"/>
            <a:ext cx="8352928" cy="10081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Выписать номера тех предложений, где знаки препинания поставлены правильно (1в); неправильно (2в).</a:t>
            </a:r>
            <a:endParaRPr lang="ru-RU" sz="28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1844824"/>
            <a:ext cx="8208912" cy="44131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Бормочет, остывая, самовар.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Сергей вышел, потирая руки, и , кивнув мне, уселся рядом.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Тит остановился и, прислушиваясь к удаляющимся шагам, пошёл дальше.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Данко бросился вперёд, высоко держа горящее сердце, и, освещая им путь  людям.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Monotype Corsiva" panose="03010101010201010101" pitchFamily="66" charset="0"/>
              </a:rPr>
              <a:t>Ветер  казавшийся слабым в лесу, в поле дул сильнее.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00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1380</Words>
  <Application>Microsoft Office PowerPoint</Application>
  <PresentationFormat>Экран (4:3)</PresentationFormat>
  <Paragraphs>140</Paragraphs>
  <Slides>22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Повторение по теме «Обособленные члены предложения»</vt:lpstr>
      <vt:lpstr>Словарный диктант</vt:lpstr>
      <vt:lpstr>Редакторская  правка</vt:lpstr>
      <vt:lpstr>Редакторская  правка</vt:lpstr>
      <vt:lpstr>Терминологический  диктант «Да – Нет»</vt:lpstr>
      <vt:lpstr>Терминологический  диктант «Да – Нет»</vt:lpstr>
      <vt:lpstr>Проверь себя</vt:lpstr>
      <vt:lpstr>Объяснительный диктант</vt:lpstr>
      <vt:lpstr>Цифровой   диктант</vt:lpstr>
      <vt:lpstr>Цифровой   диктант</vt:lpstr>
      <vt:lpstr>Творческое  задание</vt:lpstr>
      <vt:lpstr>Самопроверка</vt:lpstr>
      <vt:lpstr>Тестовые задания</vt:lpstr>
      <vt:lpstr>Тестовые задания</vt:lpstr>
      <vt:lpstr>Тестовые задания</vt:lpstr>
      <vt:lpstr>Тестовые задания</vt:lpstr>
      <vt:lpstr>Тестовые задания</vt:lpstr>
      <vt:lpstr>Тестовые задания</vt:lpstr>
      <vt:lpstr>Тестовые задания</vt:lpstr>
      <vt:lpstr>Тестовые задания</vt:lpstr>
      <vt:lpstr>Самостоятельная работа</vt:lpstr>
      <vt:lpstr>Использованная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DNA7 X86</cp:lastModifiedBy>
  <cp:revision>25</cp:revision>
  <dcterms:created xsi:type="dcterms:W3CDTF">2014-09-26T11:10:02Z</dcterms:created>
  <dcterms:modified xsi:type="dcterms:W3CDTF">2016-03-29T13:43:15Z</dcterms:modified>
</cp:coreProperties>
</file>