
<file path=[Content_Types].xml><?xml version="1.0" encoding="utf-8"?>
<Types xmlns="http://schemas.openxmlformats.org/package/2006/content-types">
  <Override PartName="/ppt/slideMasters/slideMaster3.xml" ContentType="application/vnd.openxmlformats-officedocument.presentationml.slideMaster+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0"/>
  </p:notesMasterIdLst>
  <p:sldIdLst>
    <p:sldId id="256" r:id="rId4"/>
    <p:sldId id="259" r:id="rId5"/>
    <p:sldId id="262" r:id="rId6"/>
    <p:sldId id="263" r:id="rId7"/>
    <p:sldId id="264" r:id="rId8"/>
    <p:sldId id="266" r:id="rId9"/>
    <p:sldId id="284" r:id="rId10"/>
    <p:sldId id="267" r:id="rId11"/>
    <p:sldId id="268" r:id="rId12"/>
    <p:sldId id="269" r:id="rId13"/>
    <p:sldId id="270" r:id="rId14"/>
    <p:sldId id="271" r:id="rId15"/>
    <p:sldId id="275" r:id="rId16"/>
    <p:sldId id="273" r:id="rId17"/>
    <p:sldId id="274" r:id="rId18"/>
    <p:sldId id="276" r:id="rId19"/>
    <p:sldId id="286" r:id="rId20"/>
    <p:sldId id="277" r:id="rId21"/>
    <p:sldId id="278" r:id="rId22"/>
    <p:sldId id="279" r:id="rId23"/>
    <p:sldId id="280" r:id="rId24"/>
    <p:sldId id="281" r:id="rId25"/>
    <p:sldId id="282" r:id="rId26"/>
    <p:sldId id="283" r:id="rId27"/>
    <p:sldId id="289" r:id="rId28"/>
    <p:sldId id="290"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800499-ACE8-48AF-AFB5-07C5A0567442}" type="datetimeFigureOut">
              <a:rPr lang="ru-RU" smtClean="0"/>
              <a:pPr/>
              <a:t>22.02.2016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394CE4-624B-4531-BBE5-D59701B1A1B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096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1986"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301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505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403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608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7106"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813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4915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5017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6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277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5120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52226"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5325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5427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379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481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6866"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789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891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3993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8D51054-71CC-45D0-A353-B03EE6284C0C}"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8D51054-71CC-45D0-A353-B03EE6284C0C}" type="datetimeFigureOut">
              <a:rPr lang="ru-RU" smtClean="0"/>
              <a:t>22.02.2016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D51054-71CC-45D0-A353-B03EE6284C0C}" type="datetimeFigureOut">
              <a:rPr lang="ru-RU" smtClean="0"/>
              <a:t>22.02.2016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D51054-71CC-45D0-A353-B03EE6284C0C}" type="datetimeFigureOut">
              <a:rPr lang="ru-RU" smtClean="0"/>
              <a:t>22.02.2016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D51054-71CC-45D0-A353-B03EE6284C0C}"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D51054-71CC-45D0-A353-B03EE6284C0C}"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F4F0B55-E8C5-46B7-8541-9B3693A6A6E5}" type="slidenum">
              <a:rPr lang="ru-RU" smtClean="0"/>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9BEA51C-708D-46F8-8DF9-3F0E78D6B2A7}"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9BEA51C-708D-46F8-8DF9-3F0E78D6B2A7}" type="datetimeFigureOut">
              <a:rPr lang="ru-RU" smtClean="0"/>
              <a:t>22.02.2016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9BEA51C-708D-46F8-8DF9-3F0E78D6B2A7}" type="datetimeFigureOut">
              <a:rPr lang="ru-RU" smtClean="0"/>
              <a:t>22.02.2016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9BEA51C-708D-46F8-8DF9-3F0E78D6B2A7}" type="datetimeFigureOut">
              <a:rPr lang="ru-RU" smtClean="0"/>
              <a:t>22.02.2016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9BEA51C-708D-46F8-8DF9-3F0E78D6B2A7}"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9BEA51C-708D-46F8-8DF9-3F0E78D6B2A7}" type="datetimeFigureOut">
              <a:rPr lang="ru-RU" smtClean="0"/>
              <a:t>22.02.2016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DE59A3-536E-4EDB-98CF-CA8D2C4DA80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20CF2ED-6074-4B1D-A3F2-2D76496E78E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14DB2D3-D390-47BA-9CAD-B4236A6DA0B6}" type="datetimeFigureOut">
              <a:rPr lang="ru-RU" smtClean="0"/>
              <a:pPr/>
              <a:t>22.02.2016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20CF2ED-6074-4B1D-A3F2-2D76496E78E3}"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14DB2D3-D390-47BA-9CAD-B4236A6DA0B6}" type="datetimeFigureOut">
              <a:rPr lang="ru-RU" smtClean="0"/>
              <a:pPr/>
              <a:t>22.02.2016</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20CF2ED-6074-4B1D-A3F2-2D76496E78E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endParaRPr lang="ru-RU" dirty="0"/>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D51054-71CC-45D0-A353-B03EE6284C0C}" type="datetimeFigureOut">
              <a:rPr lang="ru-RU" smtClean="0"/>
              <a:t>22.02.2016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4F0B55-E8C5-46B7-8541-9B3693A6A6E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EA51C-708D-46F8-8DF9-3F0E78D6B2A7}" type="datetimeFigureOut">
              <a:rPr lang="ru-RU" smtClean="0"/>
              <a:t>22.02.2016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E59A3-536E-4EDB-98CF-CA8D2C4DA80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p>
        </p:txBody>
      </p:sp>
      <p:sp>
        <p:nvSpPr>
          <p:cNvPr id="8" name="Содержимое 7"/>
          <p:cNvSpPr>
            <a:spLocks noGrp="1"/>
          </p:cNvSpPr>
          <p:nvPr>
            <p:ph idx="1"/>
          </p:nvPr>
        </p:nvSpPr>
        <p:spPr/>
        <p:txBody>
          <a:bodyPr/>
          <a:lstStyle/>
          <a:p>
            <a:endParaRPr lang="ru-RU"/>
          </a:p>
        </p:txBody>
      </p:sp>
      <p:pic>
        <p:nvPicPr>
          <p:cNvPr id="6" name="Рисунок 5" descr="1573161-vector-illustration-for-volleyball-competition.jpg"/>
          <p:cNvPicPr>
            <a:picLocks noChangeAspect="1"/>
          </p:cNvPicPr>
          <p:nvPr/>
        </p:nvPicPr>
        <p:blipFill>
          <a:blip r:embed="rId2"/>
          <a:stretch>
            <a:fillRect/>
          </a:stretch>
        </p:blipFill>
        <p:spPr>
          <a:xfrm>
            <a:off x="0" y="0"/>
            <a:ext cx="9144000" cy="6851412"/>
          </a:xfrm>
          <a:prstGeom prst="rect">
            <a:avLst/>
          </a:prstGeom>
        </p:spPr>
      </p:pic>
      <p:sp>
        <p:nvSpPr>
          <p:cNvPr id="9" name="Прямоугольник 8"/>
          <p:cNvSpPr/>
          <p:nvPr/>
        </p:nvSpPr>
        <p:spPr>
          <a:xfrm>
            <a:off x="928662" y="2428868"/>
            <a:ext cx="7215238" cy="1569660"/>
          </a:xfrm>
          <a:prstGeom prst="rect">
            <a:avLst/>
          </a:prstGeom>
        </p:spPr>
        <p:txBody>
          <a:bodyPr wrap="square">
            <a:spAutoFit/>
          </a:bodyPr>
          <a:lstStyle/>
          <a:p>
            <a:pPr algn="ctr"/>
            <a:r>
              <a:rPr lang="ru-RU" sz="9600" b="1" dirty="0" smtClean="0"/>
              <a:t>В</a:t>
            </a:r>
            <a:r>
              <a:rPr lang="ru-RU" sz="7200" b="1" dirty="0" smtClean="0"/>
              <a:t>ОЛЕЙБОЛ</a:t>
            </a:r>
            <a:endParaRPr lang="ru-RU" sz="7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srcRect/>
          <a:stretch>
            <a:fillRect/>
          </a:stretch>
        </p:blipFill>
        <p:spPr bwMode="auto">
          <a:xfrm>
            <a:off x="2928926" y="4500570"/>
            <a:ext cx="3810000" cy="2006600"/>
          </a:xfrm>
          <a:prstGeom prst="rect">
            <a:avLst/>
          </a:prstGeom>
          <a:noFill/>
          <a:ln w="9525">
            <a:noFill/>
            <a:round/>
            <a:headEnd/>
            <a:tailEnd/>
          </a:ln>
          <a:effectLst/>
        </p:spPr>
      </p:pic>
      <p:sp>
        <p:nvSpPr>
          <p:cNvPr id="14338" name="Rectangle 2"/>
          <p:cNvSpPr>
            <a:spLocks noGrp="1" noChangeArrowheads="1"/>
          </p:cNvSpPr>
          <p:nvPr>
            <p:ph type="title" idx="4294967295"/>
          </p:nvPr>
        </p:nvSpPr>
        <p:spPr>
          <a:xfrm>
            <a:off x="714348" y="571480"/>
            <a:ext cx="7586658" cy="728658"/>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Нижняя </a:t>
            </a:r>
            <a:r>
              <a:rPr lang="ru-RU" dirty="0"/>
              <a:t>прямая </a:t>
            </a:r>
          </a:p>
        </p:txBody>
      </p:sp>
      <p:sp>
        <p:nvSpPr>
          <p:cNvPr id="14339" name="Rectangle 3"/>
          <p:cNvSpPr>
            <a:spLocks noGrp="1" noChangeArrowheads="1"/>
          </p:cNvSpPr>
          <p:nvPr>
            <p:ph type="body" idx="4294967295"/>
          </p:nvPr>
        </p:nvSpPr>
        <p:spPr>
          <a:xfrm>
            <a:off x="428596" y="1571612"/>
            <a:ext cx="8229600" cy="3886200"/>
          </a:xfrm>
          <a:ln/>
        </p:spPr>
        <p:txBody>
          <a:bodyPr>
            <a:normAutofit fontScale="92500" lnSpcReduction="10000"/>
          </a:bodyPr>
          <a:lstStyle/>
          <a:p>
            <a:pPr>
              <a:lnSpc>
                <a:spcPct val="90000"/>
              </a:lnSpc>
              <a:spcBef>
                <a:spcPts val="6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400" dirty="0"/>
              <a:t>   Подача "свечой" представляет собой особую форму нижней подачи. Игрок встает правым боком к сетке, подбрасывает мяч левой рукой примерно на уровень головы, а правую отводит вниз - назад для замаха. Мощный удар, связанный с одновременным сильным распрямлением туловища, наносится ребром ладони (со стороны большого пальца правой руки) по нижней части мяча, удаленной от сетки ,таким образом, чтобы мяч приобрел кручение и взлетел вверх почти вертикально.</a:t>
            </a:r>
            <a:br>
              <a:rPr lang="ru-RU" sz="2400" dirty="0"/>
            </a:br>
            <a:r>
              <a:rPr lang="ru-RU" sz="2400" dirty="0"/>
              <a:t/>
            </a:r>
            <a:br>
              <a:rPr lang="ru-RU" sz="2400" dirty="0"/>
            </a:br>
            <a:endParaRPr lang="ru-RU"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fill="hold" nodeType="afterEffect">
                                  <p:stCondLst>
                                    <p:cond delay="0"/>
                                  </p:stCondLst>
                                  <p:iterate type="lt">
                                    <p:tmPct val="50000"/>
                                  </p:iterate>
                                  <p:childTnLst>
                                    <p:set>
                                      <p:cBhvr additive="repl">
                                        <p:cTn id="6" dur="1" fill="hold">
                                          <p:stCondLst>
                                            <p:cond delay="0"/>
                                          </p:stCondLst>
                                        </p:cTn>
                                        <p:tgtEl>
                                          <p:spTgt spid="14338"/>
                                        </p:tgtEl>
                                        <p:attrNameLst>
                                          <p:attrName>style.visibility</p:attrName>
                                        </p:attrNameLst>
                                      </p:cBhvr>
                                      <p:to>
                                        <p:strVal val="visible"/>
                                      </p:to>
                                    </p:set>
                                    <p:anim calcmode="discrete" valueType="clr">
                                      <p:cBhvr additive="repl">
                                        <p:cTn id="7" dur="80" fill="hold"/>
                                        <p:tgtEl>
                                          <p:spTgt spid="14338"/>
                                        </p:tgtEl>
                                        <p:attrNameLst>
                                          <p:attrName>style.color</p:attrName>
                                        </p:attrNameLst>
                                      </p:cBhvr>
                                      <p:tavLst>
                                        <p:tav tm="50000">
                                          <p:val>
                                            <p:strVal val="rgb(0,102,-52)"/>
                                          </p:val>
                                        </p:tav>
                                        <p:tav tm="50000">
                                          <p:val>
                                            <p:strVal val="rgb(102,-52,-1)"/>
                                          </p:val>
                                        </p:tav>
                                      </p:tavLst>
                                    </p:anim>
                                    <p:anim calcmode="discrete" valueType="clr">
                                      <p:cBhvr additive="repl">
                                        <p:cTn id="8" dur="80" fill="hold"/>
                                        <p:tgtEl>
                                          <p:spTgt spid="14338"/>
                                        </p:tgtEl>
                                        <p:attrNameLst>
                                          <p:attrName>fillColor</p:attrName>
                                        </p:attrNameLst>
                                      </p:cBhvr>
                                      <p:tavLst>
                                        <p:tav tm="50000">
                                          <p:val>
                                            <p:strVal val="rgb(0,102,-52)"/>
                                          </p:val>
                                        </p:tav>
                                        <p:tav tm="50000">
                                          <p:val>
                                            <p:strVal val="rgb(102,-52,-1)"/>
                                          </p:val>
                                        </p:tav>
                                      </p:tavLst>
                                    </p:anim>
                                    <p:set>
                                      <p:cBhvr additive="repl">
                                        <p:cTn id="9" dur="80" fill="hold"/>
                                        <p:tgtEl>
                                          <p:spTgt spid="14338"/>
                                        </p:tgtEl>
                                        <p:attrNameLst>
                                          <p:attrName>fill.type</p:attrName>
                                        </p:attrNameLst>
                                      </p:cBhvr>
                                      <p:to>
                                        <p:strVal val="solid"/>
                                      </p:to>
                                    </p:set>
                                  </p:childTnLst>
                                </p:cTn>
                              </p:par>
                            </p:childTnLst>
                          </p:cTn>
                        </p:par>
                        <p:par>
                          <p:cTn id="10" fill="hold">
                            <p:stCondLst>
                              <p:cond delay="520"/>
                            </p:stCondLst>
                            <p:childTnLst>
                              <p:par>
                                <p:cTn id="11" presetID="35" presetClass="entr" fill="hold" nodeType="afterEffect">
                                  <p:stCondLst>
                                    <p:cond delay="0"/>
                                  </p:stCondLst>
                                  <p:childTnLst>
                                    <p:set>
                                      <p:cBhvr additive="repl">
                                        <p:cTn id="12" dur="1" fill="hold">
                                          <p:stCondLst>
                                            <p:cond delay="0"/>
                                          </p:stCondLst>
                                        </p:cTn>
                                        <p:tgtEl>
                                          <p:spTgt spid="14339">
                                            <p:txEl>
                                              <p:pRg st="0" end="0"/>
                                            </p:txEl>
                                          </p:spTgt>
                                        </p:tgtEl>
                                        <p:attrNameLst>
                                          <p:attrName>style.visibility</p:attrName>
                                        </p:attrNameLst>
                                      </p:cBhvr>
                                      <p:to>
                                        <p:strVal val="visible"/>
                                      </p:to>
                                    </p:set>
                                    <p:animEffect transition="in" filter="fade">
                                      <p:cBhvr additive="repl">
                                        <p:cTn id="13" dur="2000"/>
                                        <p:tgtEl>
                                          <p:spTgt spid="14339">
                                            <p:txEl>
                                              <p:pRg st="0" end="0"/>
                                            </p:txEl>
                                          </p:spTgt>
                                        </p:tgtEl>
                                      </p:cBhvr>
                                    </p:animEffect>
                                    <p:anim calcmode="lin" valueType="num">
                                      <p:cBhvr additive="repl">
                                        <p:cTn id="14" dur="2000" fill="hold"/>
                                        <p:tgtEl>
                                          <p:spTgt spid="14339">
                                            <p:txEl>
                                              <p:pRg st="0" end="0"/>
                                            </p:txEl>
                                          </p:spTgt>
                                        </p:tgtEl>
                                        <p:attrNameLst>
                                          <p:attrName>r</p:attrName>
                                        </p:attrNameLst>
                                      </p:cBhvr>
                                      <p:tavLst>
                                        <p:tav tm="100000">
                                          <p:val>
                                            <p:strVal val="720"/>
                                          </p:val>
                                        </p:tav>
                                        <p:tav tm="100000">
                                          <p:val>
                                            <p:strVal val="0"/>
                                          </p:val>
                                        </p:tav>
                                      </p:tavLst>
                                    </p:anim>
                                    <p:anim calcmode="lin" valueType="num">
                                      <p:cBhvr additive="repl">
                                        <p:cTn id="15" dur="2000" fill="hold"/>
                                        <p:tgtEl>
                                          <p:spTgt spid="14339">
                                            <p:txEl>
                                              <p:pRg st="0" end="0"/>
                                            </p:txEl>
                                          </p:spTgt>
                                        </p:tgtEl>
                                        <p:attrNameLst>
                                          <p:attrName>ppt_h</p:attrName>
                                        </p:attrNameLst>
                                      </p:cBhvr>
                                      <p:tavLst>
                                        <p:tav tm="100000">
                                          <p:val>
                                            <p:fltVal val="0"/>
                                          </p:val>
                                        </p:tav>
                                        <p:tav tm="100000">
                                          <p:val>
                                            <p:strVal val="#ppt_h"/>
                                          </p:val>
                                        </p:tav>
                                      </p:tavLst>
                                    </p:anim>
                                    <p:anim calcmode="lin" valueType="num">
                                      <p:cBhvr additive="repl">
                                        <p:cTn id="16" dur="2000" fill="hold"/>
                                        <p:tgtEl>
                                          <p:spTgt spid="14339">
                                            <p:txEl>
                                              <p:pRg st="0" end="0"/>
                                            </p:txEl>
                                          </p:spTgt>
                                        </p:tgtEl>
                                        <p:attrNameLst>
                                          <p:attrName>ppt_w</p:attrName>
                                        </p:attrNameLst>
                                      </p:cBhvr>
                                      <p:tavLst>
                                        <p:tav tm="10000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srcRect/>
          <a:stretch>
            <a:fillRect/>
          </a:stretch>
        </p:blipFill>
        <p:spPr bwMode="auto">
          <a:xfrm>
            <a:off x="4968875" y="4859338"/>
            <a:ext cx="2771775" cy="1905000"/>
          </a:xfrm>
          <a:prstGeom prst="rect">
            <a:avLst/>
          </a:prstGeom>
          <a:noFill/>
          <a:ln w="9525">
            <a:noFill/>
            <a:round/>
            <a:headEnd/>
            <a:tailEnd/>
          </a:ln>
          <a:effectLst/>
        </p:spPr>
      </p:pic>
      <p:sp>
        <p:nvSpPr>
          <p:cNvPr id="15362" name="Rectangle 2"/>
          <p:cNvSpPr>
            <a:spLocks noGrp="1" noChangeArrowheads="1"/>
          </p:cNvSpPr>
          <p:nvPr>
            <p:ph type="title" idx="4294967295"/>
          </p:nvPr>
        </p:nvSpPr>
        <p:spPr>
          <a:xfrm>
            <a:off x="457200" y="457200"/>
            <a:ext cx="8229600" cy="614346"/>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Верхняя </a:t>
            </a:r>
            <a:r>
              <a:rPr lang="ru-RU" dirty="0"/>
              <a:t>боковая подача. </a:t>
            </a:r>
          </a:p>
        </p:txBody>
      </p:sp>
      <p:sp>
        <p:nvSpPr>
          <p:cNvPr id="15363" name="Rectangle 3"/>
          <p:cNvSpPr>
            <a:spLocks noGrp="1" noChangeArrowheads="1"/>
          </p:cNvSpPr>
          <p:nvPr>
            <p:ph type="body" idx="4294967295"/>
          </p:nvPr>
        </p:nvSpPr>
        <p:spPr>
          <a:xfrm>
            <a:off x="714348" y="1071546"/>
            <a:ext cx="7972452" cy="5526104"/>
          </a:xfrm>
          <a:ln/>
        </p:spPr>
        <p:txBody>
          <a:bodyPr>
            <a:normAutofit lnSpcReduction="10000"/>
          </a:bodyPr>
          <a:lstStyle/>
          <a:p>
            <a:pPr marL="341313" indent="-341313">
              <a:lnSpc>
                <a:spcPct val="80000"/>
              </a:lnSpc>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dirty="0" smtClean="0"/>
              <a:t>        </a:t>
            </a:r>
            <a:r>
              <a:rPr lang="ru-RU" sz="2000" dirty="0" smtClean="0"/>
              <a:t>При ее использовании мяч получает значительную начальную скорость, в результате чего игрокам противоположной команды труднее принять его. Перед подачей игрок принимает исходное положение (как при нижней боковой подаче). При подбрасывании мяча перед собой левая рука находится на уровне головы, правая нога, согнутая в колене, выставлена вперед и опирается на всю ступню; туловище отклоняют в сторону опорной ноги, а праву руку отводят назад - вниз. С момента подбрасывания до удара по мячу необходимо внимательно следить за полетом мяча. Рассчитав, когда он опустится до уровня кисти вытянутой руки, маховым ударным движением правой руки наносят удар по нему и одновременно переносят тяжесть тела на левую ногу. Правая рука и мышцы туловища в момент удара напрягаются, кисть руки накрывает мяч несколько сверху.</a:t>
            </a:r>
            <a:br>
              <a:rPr lang="ru-RU" sz="2000" dirty="0" smtClean="0"/>
            </a:br>
            <a:endParaRPr lang="ru-RU" sz="2000" dirty="0" smtClean="0"/>
          </a:p>
          <a:p>
            <a:pPr marL="341313" indent="-341313">
              <a:lnSpc>
                <a:spcPct val="80000"/>
              </a:lnSpc>
              <a:spcBef>
                <a:spcPts val="500"/>
              </a:spcBef>
              <a:buSzPct val="75000"/>
              <a:buFont typeface="Wingdings" pitchFamily="2" charset="2"/>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2000" dirty="0"/>
          </a:p>
          <a:p>
            <a:pPr marL="341313" indent="-341313">
              <a:lnSpc>
                <a:spcPct val="80000"/>
              </a:lnSpc>
              <a:spcBef>
                <a:spcPts val="450"/>
              </a:spcBef>
              <a:buClrTx/>
              <a:buSz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dirty="0"/>
              <a:t>                                                                            </a:t>
            </a:r>
            <a:br>
              <a:rPr lang="ru-RU" sz="1800" dirty="0"/>
            </a:br>
            <a:endParaRPr lang="ru-RU"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fill="hold" nodeType="afterEffect">
                                  <p:stCondLst>
                                    <p:cond delay="0"/>
                                  </p:stCondLst>
                                  <p:iterate type="lt">
                                    <p:tmPct val="50000"/>
                                  </p:iterate>
                                  <p:childTnLst>
                                    <p:set>
                                      <p:cBhvr additive="repl">
                                        <p:cTn id="6" dur="1" fill="hold">
                                          <p:stCondLst>
                                            <p:cond delay="0"/>
                                          </p:stCondLst>
                                        </p:cTn>
                                        <p:tgtEl>
                                          <p:spTgt spid="15362"/>
                                        </p:tgtEl>
                                        <p:attrNameLst>
                                          <p:attrName>style.visibility</p:attrName>
                                        </p:attrNameLst>
                                      </p:cBhvr>
                                      <p:to>
                                        <p:strVal val="visible"/>
                                      </p:to>
                                    </p:set>
                                    <p:anim calcmode="discrete" valueType="clr">
                                      <p:cBhvr additive="repl">
                                        <p:cTn id="7" dur="80" fill="hold"/>
                                        <p:tgtEl>
                                          <p:spTgt spid="15362"/>
                                        </p:tgtEl>
                                        <p:attrNameLst>
                                          <p:attrName>style.color</p:attrName>
                                        </p:attrNameLst>
                                      </p:cBhvr>
                                      <p:tavLst>
                                        <p:tav tm="50000">
                                          <p:val>
                                            <p:strVal val="rgb(0,102,-52)"/>
                                          </p:val>
                                        </p:tav>
                                        <p:tav tm="50000">
                                          <p:val>
                                            <p:strVal val="rgb(102,-52,-1)"/>
                                          </p:val>
                                        </p:tav>
                                      </p:tavLst>
                                    </p:anim>
                                    <p:anim calcmode="discrete" valueType="clr">
                                      <p:cBhvr additive="repl">
                                        <p:cTn id="8" dur="80" fill="hold"/>
                                        <p:tgtEl>
                                          <p:spTgt spid="15362"/>
                                        </p:tgtEl>
                                        <p:attrNameLst>
                                          <p:attrName>fillColor</p:attrName>
                                        </p:attrNameLst>
                                      </p:cBhvr>
                                      <p:tavLst>
                                        <p:tav tm="50000">
                                          <p:val>
                                            <p:strVal val="rgb(0,102,-52)"/>
                                          </p:val>
                                        </p:tav>
                                        <p:tav tm="50000">
                                          <p:val>
                                            <p:strVal val="rgb(102,-52,-1)"/>
                                          </p:val>
                                        </p:tav>
                                      </p:tavLst>
                                    </p:anim>
                                    <p:set>
                                      <p:cBhvr additive="repl">
                                        <p:cTn id="9" dur="80" fill="hold"/>
                                        <p:tgtEl>
                                          <p:spTgt spid="15362"/>
                                        </p:tgtEl>
                                        <p:attrNameLst>
                                          <p:attrName>fill.type</p:attrName>
                                        </p:attrNameLst>
                                      </p:cBhvr>
                                      <p:to>
                                        <p:strVal val="solid"/>
                                      </p:to>
                                    </p:set>
                                  </p:childTnLst>
                                </p:cTn>
                              </p:par>
                            </p:childTnLst>
                          </p:cTn>
                        </p:par>
                        <p:par>
                          <p:cTn id="10" fill="hold">
                            <p:stCondLst>
                              <p:cond delay="880"/>
                            </p:stCondLst>
                            <p:childTnLst>
                              <p:par>
                                <p:cTn id="11" presetID="35" presetClass="entr" fill="hold" nodeType="afterEffect">
                                  <p:stCondLst>
                                    <p:cond delay="0"/>
                                  </p:stCondLst>
                                  <p:childTnLst>
                                    <p:set>
                                      <p:cBhvr additive="repl">
                                        <p:cTn id="12" dur="1" fill="hold">
                                          <p:stCondLst>
                                            <p:cond delay="0"/>
                                          </p:stCondLst>
                                        </p:cTn>
                                        <p:tgtEl>
                                          <p:spTgt spid="15363">
                                            <p:txEl>
                                              <p:pRg st="0" end="0"/>
                                            </p:txEl>
                                          </p:spTgt>
                                        </p:tgtEl>
                                        <p:attrNameLst>
                                          <p:attrName>style.visibility</p:attrName>
                                        </p:attrNameLst>
                                      </p:cBhvr>
                                      <p:to>
                                        <p:strVal val="visible"/>
                                      </p:to>
                                    </p:set>
                                    <p:animEffect transition="in" filter="fade">
                                      <p:cBhvr additive="repl">
                                        <p:cTn id="13" dur="2000"/>
                                        <p:tgtEl>
                                          <p:spTgt spid="15363">
                                            <p:txEl>
                                              <p:pRg st="0" end="0"/>
                                            </p:txEl>
                                          </p:spTgt>
                                        </p:tgtEl>
                                      </p:cBhvr>
                                    </p:animEffect>
                                    <p:anim calcmode="lin" valueType="num">
                                      <p:cBhvr additive="repl">
                                        <p:cTn id="14" dur="2000" fill="hold"/>
                                        <p:tgtEl>
                                          <p:spTgt spid="15363">
                                            <p:txEl>
                                              <p:pRg st="0" end="0"/>
                                            </p:txEl>
                                          </p:spTgt>
                                        </p:tgtEl>
                                        <p:attrNameLst>
                                          <p:attrName>r</p:attrName>
                                        </p:attrNameLst>
                                      </p:cBhvr>
                                      <p:tavLst>
                                        <p:tav tm="100000">
                                          <p:val>
                                            <p:strVal val="720"/>
                                          </p:val>
                                        </p:tav>
                                        <p:tav tm="100000">
                                          <p:val>
                                            <p:strVal val="0"/>
                                          </p:val>
                                        </p:tav>
                                      </p:tavLst>
                                    </p:anim>
                                    <p:anim calcmode="lin" valueType="num">
                                      <p:cBhvr additive="repl">
                                        <p:cTn id="15" dur="2000" fill="hold"/>
                                        <p:tgtEl>
                                          <p:spTgt spid="15363">
                                            <p:txEl>
                                              <p:pRg st="0" end="0"/>
                                            </p:txEl>
                                          </p:spTgt>
                                        </p:tgtEl>
                                        <p:attrNameLst>
                                          <p:attrName>ppt_h</p:attrName>
                                        </p:attrNameLst>
                                      </p:cBhvr>
                                      <p:tavLst>
                                        <p:tav tm="100000">
                                          <p:val>
                                            <p:fltVal val="0"/>
                                          </p:val>
                                        </p:tav>
                                        <p:tav tm="100000">
                                          <p:val>
                                            <p:strVal val="#ppt_h"/>
                                          </p:val>
                                        </p:tav>
                                      </p:tavLst>
                                    </p:anim>
                                    <p:anim calcmode="lin" valueType="num">
                                      <p:cBhvr additive="repl">
                                        <p:cTn id="16" dur="2000" fill="hold"/>
                                        <p:tgtEl>
                                          <p:spTgt spid="15363">
                                            <p:txEl>
                                              <p:pRg st="0" end="0"/>
                                            </p:txEl>
                                          </p:spTgt>
                                        </p:tgtEl>
                                        <p:attrNameLst>
                                          <p:attrName>ppt_w</p:attrName>
                                        </p:attrNameLst>
                                      </p:cBhvr>
                                      <p:tavLst>
                                        <p:tav tm="100000">
                                          <p:val>
                                            <p:fltVal val="0"/>
                                          </p:val>
                                        </p:tav>
                                        <p:tav tm="100000">
                                          <p:val>
                                            <p:strVal val="#ppt_w"/>
                                          </p:val>
                                        </p:tav>
                                      </p:tavLst>
                                    </p:anim>
                                  </p:childTnLst>
                                </p:cTn>
                              </p:par>
                            </p:childTnLst>
                          </p:cTn>
                        </p:par>
                        <p:par>
                          <p:cTn id="17" fill="hold">
                            <p:stCondLst>
                              <p:cond delay="2880"/>
                            </p:stCondLst>
                            <p:childTnLst>
                              <p:par>
                                <p:cTn id="18" presetID="35" presetClass="entr" fill="hold" nodeType="afterEffect">
                                  <p:stCondLst>
                                    <p:cond delay="0"/>
                                  </p:stCondLst>
                                  <p:childTnLst>
                                    <p:set>
                                      <p:cBhvr additive="repl">
                                        <p:cTn id="19" dur="1" fill="hold">
                                          <p:stCondLst>
                                            <p:cond delay="0"/>
                                          </p:stCondLst>
                                        </p:cTn>
                                        <p:tgtEl>
                                          <p:spTgt spid="15363">
                                            <p:txEl>
                                              <p:pRg st="2" end="2"/>
                                            </p:txEl>
                                          </p:spTgt>
                                        </p:tgtEl>
                                        <p:attrNameLst>
                                          <p:attrName>style.visibility</p:attrName>
                                        </p:attrNameLst>
                                      </p:cBhvr>
                                      <p:to>
                                        <p:strVal val="visible"/>
                                      </p:to>
                                    </p:set>
                                    <p:animEffect transition="in" filter="fade">
                                      <p:cBhvr additive="repl">
                                        <p:cTn id="20" dur="2000"/>
                                        <p:tgtEl>
                                          <p:spTgt spid="15363">
                                            <p:txEl>
                                              <p:pRg st="2" end="2"/>
                                            </p:txEl>
                                          </p:spTgt>
                                        </p:tgtEl>
                                      </p:cBhvr>
                                    </p:animEffect>
                                    <p:anim calcmode="lin" valueType="num">
                                      <p:cBhvr additive="repl">
                                        <p:cTn id="21" dur="2000" fill="hold"/>
                                        <p:tgtEl>
                                          <p:spTgt spid="15363">
                                            <p:txEl>
                                              <p:pRg st="2" end="2"/>
                                            </p:txEl>
                                          </p:spTgt>
                                        </p:tgtEl>
                                        <p:attrNameLst>
                                          <p:attrName>r</p:attrName>
                                        </p:attrNameLst>
                                      </p:cBhvr>
                                      <p:tavLst>
                                        <p:tav tm="100000">
                                          <p:val>
                                            <p:strVal val="720"/>
                                          </p:val>
                                        </p:tav>
                                        <p:tav tm="100000">
                                          <p:val>
                                            <p:strVal val="0"/>
                                          </p:val>
                                        </p:tav>
                                      </p:tavLst>
                                    </p:anim>
                                    <p:anim calcmode="lin" valueType="num">
                                      <p:cBhvr additive="repl">
                                        <p:cTn id="22" dur="2000" fill="hold"/>
                                        <p:tgtEl>
                                          <p:spTgt spid="15363">
                                            <p:txEl>
                                              <p:pRg st="2" end="2"/>
                                            </p:txEl>
                                          </p:spTgt>
                                        </p:tgtEl>
                                        <p:attrNameLst>
                                          <p:attrName>ppt_h</p:attrName>
                                        </p:attrNameLst>
                                      </p:cBhvr>
                                      <p:tavLst>
                                        <p:tav tm="100000">
                                          <p:val>
                                            <p:fltVal val="0"/>
                                          </p:val>
                                        </p:tav>
                                        <p:tav tm="100000">
                                          <p:val>
                                            <p:strVal val="#ppt_h"/>
                                          </p:val>
                                        </p:tav>
                                      </p:tavLst>
                                    </p:anim>
                                    <p:anim calcmode="lin" valueType="num">
                                      <p:cBhvr additive="repl">
                                        <p:cTn id="23" dur="2000" fill="hold"/>
                                        <p:tgtEl>
                                          <p:spTgt spid="15363">
                                            <p:txEl>
                                              <p:pRg st="2" end="2"/>
                                            </p:txEl>
                                          </p:spTgt>
                                        </p:tgtEl>
                                        <p:attrNameLst>
                                          <p:attrName>ppt_w</p:attrName>
                                        </p:attrNameLst>
                                      </p:cBhvr>
                                      <p:tavLst>
                                        <p:tav tm="10000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print"/>
          <a:srcRect/>
          <a:stretch>
            <a:fillRect/>
          </a:stretch>
        </p:blipFill>
        <p:spPr bwMode="auto">
          <a:xfrm>
            <a:off x="3240088" y="4500563"/>
            <a:ext cx="3257550" cy="2244725"/>
          </a:xfrm>
          <a:prstGeom prst="rect">
            <a:avLst/>
          </a:prstGeom>
          <a:noFill/>
          <a:ln w="9525">
            <a:noFill/>
            <a:round/>
            <a:headEnd/>
            <a:tailEnd/>
          </a:ln>
          <a:effectLst/>
        </p:spPr>
      </p:pic>
      <p:sp>
        <p:nvSpPr>
          <p:cNvPr id="16386" name="Rectangle 2"/>
          <p:cNvSpPr>
            <a:spLocks noGrp="1" noChangeArrowheads="1"/>
          </p:cNvSpPr>
          <p:nvPr>
            <p:ph type="title" idx="4294967295"/>
          </p:nvPr>
        </p:nvSpPr>
        <p:spPr>
          <a:xfrm>
            <a:off x="957234" y="1357298"/>
            <a:ext cx="8186766" cy="928694"/>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dirty="0" smtClean="0"/>
              <a:t>   Верхняя </a:t>
            </a:r>
            <a:r>
              <a:rPr lang="ru-RU" sz="4000" dirty="0"/>
              <a:t>прямая подача</a:t>
            </a:r>
            <a:br>
              <a:rPr lang="ru-RU" sz="4000" dirty="0"/>
            </a:br>
            <a:r>
              <a:rPr lang="ru-RU" sz="4000" dirty="0"/>
              <a:t/>
            </a:r>
            <a:br>
              <a:rPr lang="ru-RU" sz="4000" dirty="0"/>
            </a:br>
            <a:endParaRPr lang="ru-RU" sz="4000" dirty="0"/>
          </a:p>
        </p:txBody>
      </p:sp>
      <p:sp>
        <p:nvSpPr>
          <p:cNvPr id="16387" name="Rectangle 3"/>
          <p:cNvSpPr>
            <a:spLocks noGrp="1" noChangeArrowheads="1"/>
          </p:cNvSpPr>
          <p:nvPr>
            <p:ph type="body" idx="4294967295"/>
          </p:nvPr>
        </p:nvSpPr>
        <p:spPr>
          <a:xfrm>
            <a:off x="571472" y="1285860"/>
            <a:ext cx="8115328" cy="4953014"/>
          </a:xfrm>
          <a:ln/>
        </p:spPr>
        <p:txBody>
          <a:bodyPr>
            <a:normAutofit fontScale="92500" lnSpcReduction="10000"/>
          </a:bodyPr>
          <a:lstStyle/>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dirty="0" smtClean="0"/>
              <a:t>Выполняя </a:t>
            </a:r>
            <a:r>
              <a:rPr lang="ru-RU" sz="1800" dirty="0"/>
              <a:t>ее, надо стать лицом к сетке, левую ногу выставить вперед, правую руку подготовить к замаху; левой рукой, держа мяч на уровне груди, поднять его до уровня головы и подбросить. Одновременно с этим согнутую в локте правую руку занести за голову, туловище немного откинуть назад, центр тяжести перенести на правую ногу. При ударе правую руку резко разгибают, туловище подают вперед, тяжесть тела переносят на стоящую впереди ногу. Кисть ударяющей руки накладывают на мяч несколько сверху.</a:t>
            </a:r>
            <a:br>
              <a:rPr lang="ru-RU" sz="1800" dirty="0"/>
            </a:br>
            <a:r>
              <a:rPr lang="ru-RU" sz="1800" dirty="0"/>
              <a:t>Для того чтобы быстрее освоить тот или иной способ подачи, перед игрой или по ее окончании нужно выполнять упражнения, придерживаясь при этом следующих методических указаний, общих для всех способов подач:</a:t>
            </a:r>
            <a:br>
              <a:rPr lang="ru-RU" sz="1800" dirty="0"/>
            </a:br>
            <a:r>
              <a:rPr lang="ru-RU" sz="1800" dirty="0"/>
              <a:t>1. Следите за правильным исходным положением перед подачей.</a:t>
            </a:r>
            <a:br>
              <a:rPr lang="ru-RU" sz="1800" dirty="0"/>
            </a:br>
            <a:r>
              <a:rPr lang="ru-RU" sz="1800" dirty="0"/>
              <a:t>2. Учитесь невысоко и точно перед собой подбрасывать мяч.</a:t>
            </a:r>
            <a:br>
              <a:rPr lang="ru-RU" sz="1800" dirty="0"/>
            </a:br>
            <a:r>
              <a:rPr lang="ru-RU" sz="1800" dirty="0"/>
              <a:t>3. Учитесь правильно выполнять движения при замахе и ударе по мячу. Особенно следите за расположением ладонной поверхности на мяче.</a:t>
            </a:r>
          </a:p>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1800" dirty="0"/>
          </a:p>
          <a:p>
            <a:pPr>
              <a:lnSpc>
                <a:spcPct val="8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400" dirty="0"/>
              <a:t>                                                                             </a:t>
            </a:r>
          </a:p>
          <a:p>
            <a:pPr>
              <a:lnSpc>
                <a:spcPct val="8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1400" dirty="0"/>
          </a:p>
          <a:p>
            <a:pPr>
              <a:lnSpc>
                <a:spcPct val="80000"/>
              </a:lnSpc>
              <a:spcBef>
                <a:spcPts val="35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1400" dirty="0"/>
          </a:p>
          <a:p>
            <a:pPr>
              <a:lnSpc>
                <a:spcPct val="8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400" dirty="0" smtClean="0"/>
              <a:t>                                                                                                                                    </a:t>
            </a:r>
            <a:endParaRPr lang="ru-RU" sz="1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fill="hold" nodeType="afterEffect">
                                  <p:stCondLst>
                                    <p:cond delay="0"/>
                                  </p:stCondLst>
                                  <p:iterate type="lt">
                                    <p:tmPct val="50000"/>
                                  </p:iterate>
                                  <p:childTnLst>
                                    <p:set>
                                      <p:cBhvr additive="repl">
                                        <p:cTn id="6" dur="1" fill="hold">
                                          <p:stCondLst>
                                            <p:cond delay="0"/>
                                          </p:stCondLst>
                                        </p:cTn>
                                        <p:tgtEl>
                                          <p:spTgt spid="16386"/>
                                        </p:tgtEl>
                                        <p:attrNameLst>
                                          <p:attrName>style.visibility</p:attrName>
                                        </p:attrNameLst>
                                      </p:cBhvr>
                                      <p:to>
                                        <p:strVal val="visible"/>
                                      </p:to>
                                    </p:set>
                                    <p:anim calcmode="discrete" valueType="clr">
                                      <p:cBhvr additive="repl">
                                        <p:cTn id="7" dur="80" fill="hold"/>
                                        <p:tgtEl>
                                          <p:spTgt spid="16386"/>
                                        </p:tgtEl>
                                        <p:attrNameLst>
                                          <p:attrName>style.color</p:attrName>
                                        </p:attrNameLst>
                                      </p:cBhvr>
                                      <p:tavLst>
                                        <p:tav tm="50000">
                                          <p:val>
                                            <p:strVal val="rgb(0,102,-52)"/>
                                          </p:val>
                                        </p:tav>
                                        <p:tav tm="50000">
                                          <p:val>
                                            <p:strVal val="rgb(102,-52,-1)"/>
                                          </p:val>
                                        </p:tav>
                                      </p:tavLst>
                                    </p:anim>
                                    <p:anim calcmode="discrete" valueType="clr">
                                      <p:cBhvr additive="repl">
                                        <p:cTn id="8" dur="80" fill="hold"/>
                                        <p:tgtEl>
                                          <p:spTgt spid="16386"/>
                                        </p:tgtEl>
                                        <p:attrNameLst>
                                          <p:attrName>fillColor</p:attrName>
                                        </p:attrNameLst>
                                      </p:cBhvr>
                                      <p:tavLst>
                                        <p:tav tm="50000">
                                          <p:val>
                                            <p:strVal val="rgb(0,102,-52)"/>
                                          </p:val>
                                        </p:tav>
                                        <p:tav tm="50000">
                                          <p:val>
                                            <p:strVal val="rgb(102,-52,-1)"/>
                                          </p:val>
                                        </p:tav>
                                      </p:tavLst>
                                    </p:anim>
                                    <p:set>
                                      <p:cBhvr additive="repl">
                                        <p:cTn id="9" dur="80" fill="hold"/>
                                        <p:tgtEl>
                                          <p:spTgt spid="16386"/>
                                        </p:tgtEl>
                                        <p:attrNameLst>
                                          <p:attrName>fill.type</p:attrName>
                                        </p:attrNameLst>
                                      </p:cBhvr>
                                      <p:to>
                                        <p:strVal val="solid"/>
                                      </p:to>
                                    </p:set>
                                  </p:childTnLst>
                                </p:cTn>
                              </p:par>
                            </p:childTnLst>
                          </p:cTn>
                        </p:par>
                        <p:par>
                          <p:cTn id="10" fill="hold">
                            <p:stCondLst>
                              <p:cond delay="800"/>
                            </p:stCondLst>
                            <p:childTnLst>
                              <p:par>
                                <p:cTn id="11" presetID="35" presetClass="entr" fill="hold" nodeType="afterEffect">
                                  <p:stCondLst>
                                    <p:cond delay="0"/>
                                  </p:stCondLst>
                                  <p:childTnLst>
                                    <p:set>
                                      <p:cBhvr additive="repl">
                                        <p:cTn id="12" dur="1" fill="hold">
                                          <p:stCondLst>
                                            <p:cond delay="0"/>
                                          </p:stCondLst>
                                        </p:cTn>
                                        <p:tgtEl>
                                          <p:spTgt spid="16387">
                                            <p:txEl>
                                              <p:pRg st="0" end="0"/>
                                            </p:txEl>
                                          </p:spTgt>
                                        </p:tgtEl>
                                        <p:attrNameLst>
                                          <p:attrName>style.visibility</p:attrName>
                                        </p:attrNameLst>
                                      </p:cBhvr>
                                      <p:to>
                                        <p:strVal val="visible"/>
                                      </p:to>
                                    </p:set>
                                    <p:animEffect transition="in" filter="fade">
                                      <p:cBhvr additive="repl">
                                        <p:cTn id="13" dur="2000"/>
                                        <p:tgtEl>
                                          <p:spTgt spid="16387">
                                            <p:txEl>
                                              <p:pRg st="0" end="0"/>
                                            </p:txEl>
                                          </p:spTgt>
                                        </p:tgtEl>
                                      </p:cBhvr>
                                    </p:animEffect>
                                    <p:anim calcmode="lin" valueType="num">
                                      <p:cBhvr additive="repl">
                                        <p:cTn id="14" dur="2000" fill="hold"/>
                                        <p:tgtEl>
                                          <p:spTgt spid="16387">
                                            <p:txEl>
                                              <p:pRg st="0" end="0"/>
                                            </p:txEl>
                                          </p:spTgt>
                                        </p:tgtEl>
                                        <p:attrNameLst>
                                          <p:attrName>r</p:attrName>
                                        </p:attrNameLst>
                                      </p:cBhvr>
                                      <p:tavLst>
                                        <p:tav tm="100000">
                                          <p:val>
                                            <p:strVal val="720"/>
                                          </p:val>
                                        </p:tav>
                                        <p:tav tm="100000">
                                          <p:val>
                                            <p:strVal val="0"/>
                                          </p:val>
                                        </p:tav>
                                      </p:tavLst>
                                    </p:anim>
                                    <p:anim calcmode="lin" valueType="num">
                                      <p:cBhvr additive="repl">
                                        <p:cTn id="15" dur="2000" fill="hold"/>
                                        <p:tgtEl>
                                          <p:spTgt spid="16387">
                                            <p:txEl>
                                              <p:pRg st="0" end="0"/>
                                            </p:txEl>
                                          </p:spTgt>
                                        </p:tgtEl>
                                        <p:attrNameLst>
                                          <p:attrName>ppt_h</p:attrName>
                                        </p:attrNameLst>
                                      </p:cBhvr>
                                      <p:tavLst>
                                        <p:tav tm="100000">
                                          <p:val>
                                            <p:fltVal val="0"/>
                                          </p:val>
                                        </p:tav>
                                        <p:tav tm="100000">
                                          <p:val>
                                            <p:strVal val="#ppt_h"/>
                                          </p:val>
                                        </p:tav>
                                      </p:tavLst>
                                    </p:anim>
                                    <p:anim calcmode="lin" valueType="num">
                                      <p:cBhvr additive="repl">
                                        <p:cTn id="16" dur="2000" fill="hold"/>
                                        <p:tgtEl>
                                          <p:spTgt spid="16387">
                                            <p:txEl>
                                              <p:pRg st="0" end="0"/>
                                            </p:txEl>
                                          </p:spTgt>
                                        </p:tgtEl>
                                        <p:attrNameLst>
                                          <p:attrName>ppt_w</p:attrName>
                                        </p:attrNameLst>
                                      </p:cBhvr>
                                      <p:tavLst>
                                        <p:tav tm="100000">
                                          <p:val>
                                            <p:fltVal val="0"/>
                                          </p:val>
                                        </p:tav>
                                        <p:tav tm="100000">
                                          <p:val>
                                            <p:strVal val="#ppt_w"/>
                                          </p:val>
                                        </p:tav>
                                      </p:tavLst>
                                    </p:anim>
                                  </p:childTnLst>
                                </p:cTn>
                              </p:par>
                            </p:childTnLst>
                          </p:cTn>
                        </p:par>
                        <p:par>
                          <p:cTn id="17" fill="hold">
                            <p:stCondLst>
                              <p:cond delay="2800"/>
                            </p:stCondLst>
                            <p:childTnLst>
                              <p:par>
                                <p:cTn id="18" presetID="5" presetClass="entr" presetSubtype="10" fill="hold" nodeType="afterEffect">
                                  <p:stCondLst>
                                    <p:cond delay="0"/>
                                  </p:stCondLst>
                                  <p:childTnLst>
                                    <p:set>
                                      <p:cBhvr additive="repl">
                                        <p:cTn id="19" dur="1" fill="hold">
                                          <p:stCondLst>
                                            <p:cond delay="0"/>
                                          </p:stCondLst>
                                        </p:cTn>
                                        <p:tgtEl>
                                          <p:spTgt spid="16387">
                                            <p:txEl>
                                              <p:pRg st="5" end="5"/>
                                            </p:txEl>
                                          </p:spTgt>
                                        </p:tgtEl>
                                        <p:attrNameLst>
                                          <p:attrName>style.visibility</p:attrName>
                                        </p:attrNameLst>
                                      </p:cBhvr>
                                      <p:to>
                                        <p:strVal val="visible"/>
                                      </p:to>
                                    </p:set>
                                    <p:animEffect transition="in" filter="checkerboard(across)">
                                      <p:cBhvr additive="repl">
                                        <p:cTn id="20"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457200" y="457200"/>
            <a:ext cx="8229600" cy="75722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ПЕРЕДАЧА </a:t>
            </a:r>
            <a:r>
              <a:rPr lang="ru-RU" dirty="0"/>
              <a:t>МЯЧА</a:t>
            </a:r>
          </a:p>
        </p:txBody>
      </p:sp>
      <p:sp>
        <p:nvSpPr>
          <p:cNvPr id="17410" name="Rectangle 2"/>
          <p:cNvSpPr>
            <a:spLocks noGrp="1" noChangeArrowheads="1"/>
          </p:cNvSpPr>
          <p:nvPr>
            <p:ph type="body" idx="4294967295"/>
          </p:nvPr>
        </p:nvSpPr>
        <p:spPr>
          <a:xfrm>
            <a:off x="457200" y="1981200"/>
            <a:ext cx="3609975" cy="3886200"/>
          </a:xfrm>
          <a:ln/>
        </p:spPr>
        <p:txBody>
          <a:bodyPr>
            <a:normAutofit fontScale="92500"/>
          </a:bodyPr>
          <a:lstStyle/>
          <a:p>
            <a:pPr>
              <a:lnSpc>
                <a:spcPct val="80000"/>
              </a:lnSpc>
              <a:spcBef>
                <a:spcPts val="6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400"/>
              <a:t>   Передача мяча партнеру является основным приемом в волейболе. Она нередко определяет результат игры. Независимо от положения рук при приеме мяча различают верхние и нижние передачи.</a:t>
            </a:r>
            <a:br>
              <a:rPr lang="ru-RU" sz="2400"/>
            </a:br>
            <a:r>
              <a:rPr lang="ru-RU" sz="2400"/>
              <a:t/>
            </a:r>
            <a:br>
              <a:rPr lang="ru-RU" sz="2400"/>
            </a:br>
            <a:endParaRPr lang="ru-RU" sz="2400"/>
          </a:p>
        </p:txBody>
      </p:sp>
      <p:pic>
        <p:nvPicPr>
          <p:cNvPr id="17411" name="Picture 3"/>
          <p:cNvPicPr>
            <a:picLocks noChangeAspect="1" noChangeArrowheads="1"/>
          </p:cNvPicPr>
          <p:nvPr/>
        </p:nvPicPr>
        <p:blipFill>
          <a:blip r:embed="rId3"/>
          <a:srcRect/>
          <a:stretch>
            <a:fillRect/>
          </a:stretch>
        </p:blipFill>
        <p:spPr bwMode="auto">
          <a:xfrm>
            <a:off x="4643438" y="1785938"/>
            <a:ext cx="3744912" cy="3744912"/>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fill="hold" nodeType="afterEffect">
                                  <p:stCondLst>
                                    <p:cond delay="0"/>
                                  </p:stCondLst>
                                  <p:iterate type="lt">
                                    <p:tmPct val="10000"/>
                                  </p:iterate>
                                  <p:childTnLst>
                                    <p:set>
                                      <p:cBhvr additive="repl">
                                        <p:cTn id="6" dur="1" fill="hold">
                                          <p:stCondLst>
                                            <p:cond delay="0"/>
                                          </p:stCondLst>
                                        </p:cTn>
                                        <p:tgtEl>
                                          <p:spTgt spid="17409"/>
                                        </p:tgtEl>
                                        <p:attrNameLst>
                                          <p:attrName>style.visibility</p:attrName>
                                        </p:attrNameLst>
                                      </p:cBhvr>
                                      <p:to>
                                        <p:strVal val="visible"/>
                                      </p:to>
                                    </p:set>
                                    <p:anim by="(-#ppt_w*2)" calcmode="lin" valueType="num">
                                      <p:cBhvr additive="repl">
                                        <p:cTn id="7" dur="500" autoRev="1" fill="hold">
                                          <p:stCondLst>
                                            <p:cond delay="0"/>
                                          </p:stCondLst>
                                        </p:cTn>
                                        <p:tgtEl>
                                          <p:spTgt spid="17409"/>
                                        </p:tgtEl>
                                        <p:attrNameLst>
                                          <p:attrName>ppt_w</p:attrName>
                                        </p:attrNameLst>
                                      </p:cBhvr>
                                    </p:anim>
                                    <p:anim by="(#ppt_w*0.50)" calcmode="lin" valueType="num">
                                      <p:cBhvr additive="repl">
                                        <p:cTn id="8" dur="500" decel="50000" autoRev="1" fill="hold">
                                          <p:stCondLst>
                                            <p:cond delay="0"/>
                                          </p:stCondLst>
                                        </p:cTn>
                                        <p:tgtEl>
                                          <p:spTgt spid="17409"/>
                                        </p:tgtEl>
                                        <p:attrNameLst>
                                          <p:attrName>ppt_x</p:attrName>
                                        </p:attrNameLst>
                                      </p:cBhvr>
                                    </p:anim>
                                    <p:anim from="(-#ppt_h/2)" to="(#ppt_y)" calcmode="lin" valueType="num">
                                      <p:cBhvr additive="repl">
                                        <p:cTn id="9" dur="1000" fill="hold">
                                          <p:stCondLst>
                                            <p:cond delay="0"/>
                                          </p:stCondLst>
                                        </p:cTn>
                                        <p:tgtEl>
                                          <p:spTgt spid="17409"/>
                                        </p:tgtEl>
                                        <p:attrNameLst>
                                          <p:attrName>ppt_y</p:attrName>
                                        </p:attrNameLst>
                                      </p:cBhvr>
                                    </p:anim>
                                    <p:animRot by="21600000">
                                      <p:cBhvr additive="repl">
                                        <p:cTn id="10" dur="1000" fill="hold">
                                          <p:stCondLst>
                                            <p:cond delay="0"/>
                                          </p:stCondLst>
                                        </p:cTn>
                                        <p:tgtEl>
                                          <p:spTgt spid="17409"/>
                                        </p:tgtEl>
                                        <p:attrNameLst>
                                          <p:attrName>r</p:attrName>
                                        </p:attrNameLst>
                                      </p:cBhvr>
                                    </p:animRot>
                                  </p:childTnLst>
                                </p:cTn>
                              </p:par>
                            </p:childTnLst>
                          </p:cTn>
                        </p:par>
                        <p:par>
                          <p:cTn id="11" fill="hold">
                            <p:stCondLst>
                              <p:cond delay="2100"/>
                            </p:stCondLst>
                            <p:childTnLst>
                              <p:par>
                                <p:cTn id="12" presetID="15" presetClass="entr" fill="hold" nodeType="afterEffect">
                                  <p:stCondLst>
                                    <p:cond delay="0"/>
                                  </p:stCondLst>
                                  <p:childTnLst>
                                    <p:set>
                                      <p:cBhvr additive="repl">
                                        <p:cTn id="13" dur="1" fill="hold">
                                          <p:stCondLst>
                                            <p:cond delay="0"/>
                                          </p:stCondLst>
                                        </p:cTn>
                                        <p:tgtEl>
                                          <p:spTgt spid="17410">
                                            <p:txEl>
                                              <p:pRg st="0" end="0"/>
                                            </p:txEl>
                                          </p:spTgt>
                                        </p:tgtEl>
                                        <p:attrNameLst>
                                          <p:attrName>style.visibility</p:attrName>
                                        </p:attrNameLst>
                                      </p:cBhvr>
                                      <p:to>
                                        <p:strVal val="visible"/>
                                      </p:to>
                                    </p:set>
                                    <p:anim calcmode="lin" valueType="num">
                                      <p:cBhvr additive="repl">
                                        <p:cTn id="14" dur="1000" fill="hold"/>
                                        <p:tgtEl>
                                          <p:spTgt spid="17410">
                                            <p:txEl>
                                              <p:pRg st="0" end="0"/>
                                            </p:txEl>
                                          </p:spTgt>
                                        </p:tgtEl>
                                        <p:attrNameLst>
                                          <p:attrName>ppt_w</p:attrName>
                                        </p:attrNameLst>
                                      </p:cBhvr>
                                      <p:tavLst>
                                        <p:tav tm="100000">
                                          <p:val>
                                            <p:fltVal val="0"/>
                                          </p:val>
                                        </p:tav>
                                        <p:tav tm="100000">
                                          <p:val>
                                            <p:strVal val="#ppt_w"/>
                                          </p:val>
                                        </p:tav>
                                      </p:tavLst>
                                    </p:anim>
                                    <p:anim calcmode="lin" valueType="num">
                                      <p:cBhvr additive="repl">
                                        <p:cTn id="15" dur="1000" fill="hold"/>
                                        <p:tgtEl>
                                          <p:spTgt spid="17410">
                                            <p:txEl>
                                              <p:pRg st="0" end="0"/>
                                            </p:txEl>
                                          </p:spTgt>
                                        </p:tgtEl>
                                        <p:attrNameLst>
                                          <p:attrName>ppt_h</p:attrName>
                                        </p:attrNameLst>
                                      </p:cBhvr>
                                      <p:tavLst>
                                        <p:tav tm="100000">
                                          <p:val>
                                            <p:fltVal val="0"/>
                                          </p:val>
                                        </p:tav>
                                        <p:tav tm="100000">
                                          <p:val>
                                            <p:strVal val="#ppt_h"/>
                                          </p:val>
                                        </p:tav>
                                      </p:tavLst>
                                    </p:anim>
                                    <p:anim calcmode="lin" valueType="num">
                                      <p:cBhvr additive="repl">
                                        <p:cTn id="16" dur="1000" fill="hold"/>
                                        <p:tgtEl>
                                          <p:spTgt spid="17410">
                                            <p:txEl>
                                              <p:pRg st="0" end="0"/>
                                            </p:txEl>
                                          </p:spTgt>
                                        </p:tgtEl>
                                        <p:attrNameLst>
                                          <p:attrName>ppt_x</p:attrName>
                                        </p:attrNameLst>
                                      </p:cBhvr>
                                      <p:tavLst>
                                        <p:tav tm="0" fmla="#ppt_x+(cos(-2*pi*(1-$))*-#ppt_x-sin(-2*pi*(1-$))*(1-#ppt_y))*(1-$)">
                                          <p:val>
                                            <p:fltVal val="0"/>
                                          </p:val>
                                        </p:tav>
                                        <p:tav tm="100000">
                                          <p:val>
                                            <p:fltVal val="1"/>
                                          </p:val>
                                        </p:tav>
                                      </p:tavLst>
                                    </p:anim>
                                    <p:anim calcmode="lin" valueType="num">
                                      <p:cBhvr additive="repl">
                                        <p:cTn id="17" dur="1000" fill="hold"/>
                                        <p:tgtEl>
                                          <p:spTgt spid="1741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3100"/>
                            </p:stCondLst>
                            <p:childTnLst>
                              <p:par>
                                <p:cTn id="19" presetID="21" presetClass="entr" presetSubtype="4" fill="hold" nodeType="afterEffect">
                                  <p:stCondLst>
                                    <p:cond delay="0"/>
                                  </p:stCondLst>
                                  <p:childTnLst>
                                    <p:set>
                                      <p:cBhvr additive="repl">
                                        <p:cTn id="20" dur="1" fill="hold">
                                          <p:stCondLst>
                                            <p:cond delay="0"/>
                                          </p:stCondLst>
                                        </p:cTn>
                                        <p:tgtEl>
                                          <p:spTgt spid="17411"/>
                                        </p:tgtEl>
                                        <p:attrNameLst>
                                          <p:attrName>style.visibility</p:attrName>
                                        </p:attrNameLst>
                                      </p:cBhvr>
                                      <p:to>
                                        <p:strVal val="visible"/>
                                      </p:to>
                                    </p:set>
                                    <p:animEffect transition="in" filter="wheel(4)">
                                      <p:cBhvr additive="repl">
                                        <p:cTn id="21" dur="2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srcRect/>
          <a:stretch>
            <a:fillRect/>
          </a:stretch>
        </p:blipFill>
        <p:spPr bwMode="auto">
          <a:xfrm>
            <a:off x="2339975" y="4857760"/>
            <a:ext cx="4140200" cy="1785950"/>
          </a:xfrm>
          <a:prstGeom prst="rect">
            <a:avLst/>
          </a:prstGeom>
          <a:noFill/>
          <a:ln w="9525">
            <a:noFill/>
            <a:round/>
            <a:headEnd/>
            <a:tailEnd/>
          </a:ln>
          <a:effectLst/>
        </p:spPr>
      </p:pic>
      <p:sp>
        <p:nvSpPr>
          <p:cNvPr id="19458" name="Rectangle 2"/>
          <p:cNvSpPr>
            <a:spLocks noGrp="1" noChangeArrowheads="1"/>
          </p:cNvSpPr>
          <p:nvPr>
            <p:ph type="title" idx="4294967295"/>
          </p:nvPr>
        </p:nvSpPr>
        <p:spPr>
          <a:xfrm>
            <a:off x="468313" y="346075"/>
            <a:ext cx="8229600" cy="192246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dirty="0"/>
              <a:t>        </a:t>
            </a:r>
            <a:r>
              <a:rPr lang="ru-RU" sz="4000" dirty="0" smtClean="0"/>
              <a:t>Нижняя </a:t>
            </a:r>
            <a:r>
              <a:rPr lang="ru-RU" sz="4000" dirty="0"/>
              <a:t>передача</a:t>
            </a:r>
            <a:br>
              <a:rPr lang="ru-RU" sz="4000" dirty="0"/>
            </a:br>
            <a:r>
              <a:rPr lang="ru-RU" sz="4000" dirty="0"/>
              <a:t/>
            </a:r>
            <a:br>
              <a:rPr lang="ru-RU" sz="4000" dirty="0"/>
            </a:br>
            <a:endParaRPr lang="ru-RU" sz="4000" dirty="0"/>
          </a:p>
        </p:txBody>
      </p:sp>
      <p:sp>
        <p:nvSpPr>
          <p:cNvPr id="19459" name="Rectangle 3"/>
          <p:cNvSpPr>
            <a:spLocks noGrp="1" noChangeArrowheads="1"/>
          </p:cNvSpPr>
          <p:nvPr>
            <p:ph type="body" idx="4294967295"/>
          </p:nvPr>
        </p:nvSpPr>
        <p:spPr>
          <a:xfrm>
            <a:off x="457200" y="1142984"/>
            <a:ext cx="7972452" cy="4500594"/>
          </a:xfrm>
          <a:ln/>
        </p:spPr>
        <p:txBody>
          <a:bodyPr>
            <a:normAutofit fontScale="92500" lnSpcReduction="10000"/>
          </a:bodyPr>
          <a:lstStyle/>
          <a:p>
            <a:pPr>
              <a:lnSpc>
                <a:spcPct val="90000"/>
              </a:lnSpc>
              <a:spcBef>
                <a:spcPts val="6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dirty="0"/>
              <a:t>   </a:t>
            </a:r>
            <a:r>
              <a:rPr lang="ru-RU" sz="2400" dirty="0"/>
              <a:t>Ее используют волейболисты в тех случаях, когда мяч летит от подачи соперника. Нижнюю передачу можно выполнять одной и двумя руками. Чаще используют нижнюю передачу двумя руками, подставляя под мяч предплечье. При передаче двумя руками мяч можно направить более точно.</a:t>
            </a:r>
            <a:br>
              <a:rPr lang="ru-RU" sz="2400" dirty="0"/>
            </a:br>
            <a:r>
              <a:rPr lang="ru-RU" sz="2400" dirty="0"/>
              <a:t>Для приема мяча нижней передачей двумя руками надо принять положение выпада (выставив вперед или в сторону одну ногу, согнутую в колене и тазобедренном суставе), соединить кисти рук и подставить предплечье под летящий мяч. </a:t>
            </a:r>
          </a:p>
          <a:p>
            <a:pPr>
              <a:lnSpc>
                <a:spcPct val="9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dirty="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fill="hold" nodeType="afterEffect">
                                  <p:stCondLst>
                                    <p:cond delay="0"/>
                                  </p:stCondLst>
                                  <p:childTnLst>
                                    <p:set>
                                      <p:cBhvr additive="repl">
                                        <p:cTn id="6" dur="1" fill="hold">
                                          <p:stCondLst>
                                            <p:cond delay="0"/>
                                          </p:stCondLst>
                                        </p:cTn>
                                        <p:tgtEl>
                                          <p:spTgt spid="19458"/>
                                        </p:tgtEl>
                                        <p:attrNameLst>
                                          <p:attrName>style.visibility</p:attrName>
                                        </p:attrNameLst>
                                      </p:cBhvr>
                                      <p:to>
                                        <p:strVal val="visible"/>
                                      </p:to>
                                    </p:set>
                                    <p:anim calcmode="lin" valueType="num">
                                      <p:cBhvr additive="repl">
                                        <p:cTn id="7" dur="1000" fill="hold"/>
                                        <p:tgtEl>
                                          <p:spTgt spid="19458"/>
                                        </p:tgtEl>
                                        <p:attrNameLst>
                                          <p:attrName>ppt_w</p:attrName>
                                        </p:attrNameLst>
                                      </p:cBhvr>
                                      <p:tavLst>
                                        <p:tav tm="100000">
                                          <p:val>
                                            <p:fltVal val="0"/>
                                          </p:val>
                                        </p:tav>
                                        <p:tav tm="100000">
                                          <p:val>
                                            <p:strVal val="#ppt_w"/>
                                          </p:val>
                                        </p:tav>
                                      </p:tavLst>
                                    </p:anim>
                                    <p:anim calcmode="lin" valueType="num">
                                      <p:cBhvr additive="repl">
                                        <p:cTn id="8" dur="1000" fill="hold"/>
                                        <p:tgtEl>
                                          <p:spTgt spid="19458"/>
                                        </p:tgtEl>
                                        <p:attrNameLst>
                                          <p:attrName>ppt_h</p:attrName>
                                        </p:attrNameLst>
                                      </p:cBhvr>
                                      <p:tavLst>
                                        <p:tav tm="100000">
                                          <p:val>
                                            <p:fltVal val="0"/>
                                          </p:val>
                                        </p:tav>
                                        <p:tav tm="100000">
                                          <p:val>
                                            <p:strVal val="#ppt_h"/>
                                          </p:val>
                                        </p:tav>
                                      </p:tavLst>
                                    </p:anim>
                                    <p:anim calcmode="lin" valueType="num">
                                      <p:cBhvr additive="repl">
                                        <p:cTn id="9" dur="1000" fill="hold"/>
                                        <p:tgtEl>
                                          <p:spTgt spid="19458"/>
                                        </p:tgtEl>
                                        <p:attrNameLst>
                                          <p:attrName>ppt_x</p:attrName>
                                        </p:attrNameLst>
                                      </p:cBhvr>
                                      <p:tavLst>
                                        <p:tav tm="0" fmla="#ppt_x+(cos(-2*pi*(1-$))*-#ppt_x-sin(-2*pi*(1-$))*(1-#ppt_y))*(1-$)">
                                          <p:val>
                                            <p:fltVal val="0"/>
                                          </p:val>
                                        </p:tav>
                                        <p:tav tm="100000">
                                          <p:val>
                                            <p:fltVal val="1"/>
                                          </p:val>
                                        </p:tav>
                                      </p:tavLst>
                                    </p:anim>
                                    <p:anim calcmode="lin" valueType="num">
                                      <p:cBhvr additive="repl">
                                        <p:cTn id="10" dur="1000" fill="hold"/>
                                        <p:tgtEl>
                                          <p:spTgt spid="1945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0"/>
                            </p:stCondLst>
                            <p:childTnLst>
                              <p:par>
                                <p:cTn id="12" presetID="15" presetClass="entr" fill="hold" nodeType="afterEffect">
                                  <p:stCondLst>
                                    <p:cond delay="0"/>
                                  </p:stCondLst>
                                  <p:childTnLst>
                                    <p:set>
                                      <p:cBhvr additive="repl">
                                        <p:cTn id="13" dur="1" fill="hold">
                                          <p:stCondLst>
                                            <p:cond delay="0"/>
                                          </p:stCondLst>
                                        </p:cTn>
                                        <p:tgtEl>
                                          <p:spTgt spid="19459">
                                            <p:txEl>
                                              <p:pRg st="0" end="0"/>
                                            </p:txEl>
                                          </p:spTgt>
                                        </p:tgtEl>
                                        <p:attrNameLst>
                                          <p:attrName>style.visibility</p:attrName>
                                        </p:attrNameLst>
                                      </p:cBhvr>
                                      <p:to>
                                        <p:strVal val="visible"/>
                                      </p:to>
                                    </p:set>
                                    <p:anim calcmode="lin" valueType="num">
                                      <p:cBhvr additive="repl">
                                        <p:cTn id="14" dur="1000" fill="hold"/>
                                        <p:tgtEl>
                                          <p:spTgt spid="19459">
                                            <p:txEl>
                                              <p:pRg st="0" end="0"/>
                                            </p:txEl>
                                          </p:spTgt>
                                        </p:tgtEl>
                                        <p:attrNameLst>
                                          <p:attrName>ppt_w</p:attrName>
                                        </p:attrNameLst>
                                      </p:cBhvr>
                                      <p:tavLst>
                                        <p:tav tm="100000">
                                          <p:val>
                                            <p:fltVal val="0"/>
                                          </p:val>
                                        </p:tav>
                                        <p:tav tm="100000">
                                          <p:val>
                                            <p:strVal val="#ppt_w"/>
                                          </p:val>
                                        </p:tav>
                                      </p:tavLst>
                                    </p:anim>
                                    <p:anim calcmode="lin" valueType="num">
                                      <p:cBhvr additive="repl">
                                        <p:cTn id="15" dur="1000" fill="hold"/>
                                        <p:tgtEl>
                                          <p:spTgt spid="19459">
                                            <p:txEl>
                                              <p:pRg st="0" end="0"/>
                                            </p:txEl>
                                          </p:spTgt>
                                        </p:tgtEl>
                                        <p:attrNameLst>
                                          <p:attrName>ppt_h</p:attrName>
                                        </p:attrNameLst>
                                      </p:cBhvr>
                                      <p:tavLst>
                                        <p:tav tm="100000">
                                          <p:val>
                                            <p:fltVal val="0"/>
                                          </p:val>
                                        </p:tav>
                                        <p:tav tm="100000">
                                          <p:val>
                                            <p:strVal val="#ppt_h"/>
                                          </p:val>
                                        </p:tav>
                                      </p:tavLst>
                                    </p:anim>
                                    <p:anim calcmode="lin" valueType="num">
                                      <p:cBhvr additive="repl">
                                        <p:cTn id="16" dur="1000" fill="hold"/>
                                        <p:tgtEl>
                                          <p:spTgt spid="19459">
                                            <p:txEl>
                                              <p:pRg st="0" end="0"/>
                                            </p:txEl>
                                          </p:spTgt>
                                        </p:tgtEl>
                                        <p:attrNameLst>
                                          <p:attrName>ppt_x</p:attrName>
                                        </p:attrNameLst>
                                      </p:cBhvr>
                                      <p:tavLst>
                                        <p:tav tm="0" fmla="#ppt_x+(cos(-2*pi*(1-$))*-#ppt_x-sin(-2*pi*(1-$))*(1-#ppt_y))*(1-$)">
                                          <p:val>
                                            <p:fltVal val="0"/>
                                          </p:val>
                                        </p:tav>
                                        <p:tav tm="100000">
                                          <p:val>
                                            <p:fltVal val="1"/>
                                          </p:val>
                                        </p:tav>
                                      </p:tavLst>
                                    </p:anim>
                                    <p:anim calcmode="lin" valueType="num">
                                      <p:cBhvr additive="repl">
                                        <p:cTn id="17" dur="1000" fill="hold"/>
                                        <p:tgtEl>
                                          <p:spTgt spid="1945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0"/>
                            </p:stCondLst>
                            <p:childTnLst>
                              <p:par>
                                <p:cTn id="19" presetID="27" presetClass="entr" fill="hold" nodeType="afterEffect">
                                  <p:stCondLst>
                                    <p:cond delay="0"/>
                                  </p:stCondLst>
                                  <p:iterate type="lt">
                                    <p:tmPct val="50000"/>
                                  </p:iterate>
                                  <p:childTnLst>
                                    <p:set>
                                      <p:cBhvr additive="repl">
                                        <p:cTn id="20" dur="1" fill="hold">
                                          <p:stCondLst>
                                            <p:cond delay="0"/>
                                          </p:stCondLst>
                                        </p:cTn>
                                        <p:tgtEl>
                                          <p:spTgt spid="19459">
                                            <p:txEl>
                                              <p:pRg st="1" end="1"/>
                                            </p:txEl>
                                          </p:spTgt>
                                        </p:tgtEl>
                                        <p:attrNameLst>
                                          <p:attrName>style.visibility</p:attrName>
                                        </p:attrNameLst>
                                      </p:cBhvr>
                                      <p:to>
                                        <p:strVal val="visible"/>
                                      </p:to>
                                    </p:set>
                                    <p:anim calcmode="discrete" valueType="clr">
                                      <p:cBhvr additive="repl">
                                        <p:cTn id="21" dur="80" fill="hold"/>
                                        <p:tgtEl>
                                          <p:spTgt spid="19459">
                                            <p:txEl>
                                              <p:pRg st="1" end="1"/>
                                            </p:txEl>
                                          </p:spTgt>
                                        </p:tgtEl>
                                        <p:attrNameLst>
                                          <p:attrName>style.color</p:attrName>
                                        </p:attrNameLst>
                                      </p:cBhvr>
                                      <p:tavLst>
                                        <p:tav tm="50000">
                                          <p:val>
                                            <p:strVal val="rgb(0,102,-52)"/>
                                          </p:val>
                                        </p:tav>
                                        <p:tav tm="50000">
                                          <p:val>
                                            <p:strVal val="rgb(102,-52,-1)"/>
                                          </p:val>
                                        </p:tav>
                                      </p:tavLst>
                                    </p:anim>
                                    <p:anim calcmode="discrete" valueType="clr">
                                      <p:cBhvr additive="repl">
                                        <p:cTn id="22" dur="80" fill="hold"/>
                                        <p:tgtEl>
                                          <p:spTgt spid="19459">
                                            <p:txEl>
                                              <p:pRg st="1" end="1"/>
                                            </p:txEl>
                                          </p:spTgt>
                                        </p:tgtEl>
                                        <p:attrNameLst>
                                          <p:attrName>fillColor</p:attrName>
                                        </p:attrNameLst>
                                      </p:cBhvr>
                                      <p:tavLst>
                                        <p:tav tm="50000">
                                          <p:val>
                                            <p:strVal val="rgb(0,102,-52)"/>
                                          </p:val>
                                        </p:tav>
                                        <p:tav tm="50000">
                                          <p:val>
                                            <p:strVal val="rgb(102,-52,-1)"/>
                                          </p:val>
                                        </p:tav>
                                      </p:tavLst>
                                    </p:anim>
                                    <p:set>
                                      <p:cBhvr additive="repl">
                                        <p:cTn id="23" dur="80" fill="hold"/>
                                        <p:tgtEl>
                                          <p:spTgt spid="19459">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idx="4294967295"/>
          </p:nvPr>
        </p:nvSpPr>
        <p:spPr>
          <a:xfrm>
            <a:off x="500034" y="182563"/>
            <a:ext cx="8186766" cy="1817677"/>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dirty="0" smtClean="0"/>
              <a:t>          Верхняя </a:t>
            </a:r>
            <a:r>
              <a:rPr lang="ru-RU" sz="4000" dirty="0"/>
              <a:t>передача</a:t>
            </a:r>
            <a:br>
              <a:rPr lang="ru-RU" sz="4000" dirty="0"/>
            </a:br>
            <a:r>
              <a:rPr lang="ru-RU" sz="4000" dirty="0"/>
              <a:t/>
            </a:r>
            <a:br>
              <a:rPr lang="ru-RU" sz="4000" dirty="0"/>
            </a:br>
            <a:endParaRPr lang="ru-RU" sz="4000" dirty="0"/>
          </a:p>
        </p:txBody>
      </p:sp>
      <p:sp>
        <p:nvSpPr>
          <p:cNvPr id="18434" name="Rectangle 2"/>
          <p:cNvSpPr>
            <a:spLocks noGrp="1" noChangeArrowheads="1"/>
          </p:cNvSpPr>
          <p:nvPr>
            <p:ph type="body" idx="4294967295"/>
          </p:nvPr>
        </p:nvSpPr>
        <p:spPr>
          <a:xfrm>
            <a:off x="642910" y="1000108"/>
            <a:ext cx="8043890" cy="4013217"/>
          </a:xfrm>
          <a:ln/>
        </p:spPr>
        <p:txBody>
          <a:bodyPr>
            <a:normAutofit lnSpcReduction="10000"/>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dirty="0"/>
              <a:t>    Ее можно выполнять из различных исходных положений, высота которых зависит от полета мяча. Существуют 4 исходных положения игрока перед выполнением верхней передачи. Наиболее удобны и точны верхние передачи из высокого положения, когда расставленные на ширину ноги слегка согнуты в коленях, туловище в вертикальном положении, руки вынесены вперед - вверх и согнуты в локтях; локти разведены и находятся на уровне плеч. Кисти рук ладонной поверхностью обращены навстречу приближающемуся мячу. Разведенные пальцы встречают мяч и соприкасаются с ним в основном первыми и вторыми фалангами.</a:t>
            </a:r>
            <a:br>
              <a:rPr lang="ru-RU" sz="2000" dirty="0"/>
            </a:br>
            <a:r>
              <a:rPr lang="ru-RU" sz="2000" dirty="0"/>
              <a:t>В момент передачи ноги и руки плавно разгибают и мягким движением пальцев мяч посылают в желаемом направлении.</a:t>
            </a:r>
            <a:br>
              <a:rPr lang="ru-RU" sz="2000" dirty="0"/>
            </a:br>
            <a:r>
              <a:rPr lang="ru-RU" sz="2000" dirty="0"/>
              <a:t/>
            </a:r>
            <a:br>
              <a:rPr lang="ru-RU" sz="2000" dirty="0"/>
            </a:br>
            <a:endParaRPr lang="ru-RU" sz="2000" dirty="0"/>
          </a:p>
        </p:txBody>
      </p:sp>
      <p:pic>
        <p:nvPicPr>
          <p:cNvPr id="18435" name="Picture 3"/>
          <p:cNvPicPr>
            <a:picLocks noChangeAspect="1" noChangeArrowheads="1"/>
          </p:cNvPicPr>
          <p:nvPr/>
        </p:nvPicPr>
        <p:blipFill>
          <a:blip r:embed="rId3"/>
          <a:srcRect/>
          <a:stretch>
            <a:fillRect/>
          </a:stretch>
        </p:blipFill>
        <p:spPr bwMode="auto">
          <a:xfrm>
            <a:off x="1495371" y="4585236"/>
            <a:ext cx="4862579" cy="2125126"/>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fill="hold" nodeType="afterEffect">
                                  <p:stCondLst>
                                    <p:cond delay="0"/>
                                  </p:stCondLst>
                                  <p:childTnLst>
                                    <p:set>
                                      <p:cBhvr additive="repl">
                                        <p:cTn id="6" dur="1" fill="hold">
                                          <p:stCondLst>
                                            <p:cond delay="0"/>
                                          </p:stCondLst>
                                        </p:cTn>
                                        <p:tgtEl>
                                          <p:spTgt spid="18433"/>
                                        </p:tgtEl>
                                        <p:attrNameLst>
                                          <p:attrName>style.visibility</p:attrName>
                                        </p:attrNameLst>
                                      </p:cBhvr>
                                      <p:to>
                                        <p:strVal val="visible"/>
                                      </p:to>
                                    </p:set>
                                    <p:anim from="(-#ppt_w/2)" to="(#ppt_x)" calcmode="lin" valueType="num">
                                      <p:cBhvr additive="repl">
                                        <p:cTn id="7" dur="599" fill="hold">
                                          <p:stCondLst>
                                            <p:cond delay="0"/>
                                          </p:stCondLst>
                                        </p:cTn>
                                        <p:tgtEl>
                                          <p:spTgt spid="18433"/>
                                        </p:tgtEl>
                                        <p:attrNameLst>
                                          <p:attrName>ppt_x</p:attrName>
                                        </p:attrNameLst>
                                      </p:cBhvr>
                                    </p:anim>
                                    <p:anim from="0" to="-1" calcmode="lin" valueType="num">
                                      <p:cBhvr additive="repl">
                                        <p:cTn id="8" dur="200" decel="50000" autoRev="1" fill="hold">
                                          <p:stCondLst>
                                            <p:cond delay="0"/>
                                          </p:stCondLst>
                                        </p:cTn>
                                        <p:tgtEl>
                                          <p:spTgt spid="18433"/>
                                        </p:tgtEl>
                                        <p:attrNameLst>
                                          <p:attrName>xshear</p:attrName>
                                        </p:attrNameLst>
                                      </p:cBhvr>
                                    </p:anim>
                                    <p:animScale>
                                      <p:cBhvr additive="repl">
                                        <p:cTn id="9" dur="200" decel="100000" autoRev="1" fill="hold">
                                          <p:stCondLst>
                                            <p:cond delay="0"/>
                                          </p:stCondLst>
                                        </p:cTn>
                                        <p:tgtEl>
                                          <p:spTgt spid="18433"/>
                                        </p:tgtEl>
                                      </p:cBhvr>
                                      <p:from x="100000" y="100000"/>
                                      <p:to x="80000" y="100000"/>
                                    </p:animScale>
                                    <p:anim by="(#ppt_h/3+#ppt_w*0.1)" calcmode="lin" valueType="num">
                                      <p:cBhvr additive="sum">
                                        <p:cTn id="10" dur="200" decel="100000" autoRev="1" fill="hold">
                                          <p:stCondLst>
                                            <p:cond delay="0"/>
                                          </p:stCondLst>
                                        </p:cTn>
                                        <p:tgtEl>
                                          <p:spTgt spid="18433"/>
                                        </p:tgtEl>
                                        <p:attrNameLst>
                                          <p:attrName>ppt_x</p:attrName>
                                        </p:attrNameLst>
                                      </p:cBhvr>
                                    </p:anim>
                                  </p:childTnLst>
                                </p:cTn>
                              </p:par>
                            </p:childTnLst>
                          </p:cTn>
                        </p:par>
                        <p:par>
                          <p:cTn id="11" fill="hold">
                            <p:stCondLst>
                              <p:cond delay="0"/>
                            </p:stCondLst>
                            <p:childTnLst>
                              <p:par>
                                <p:cTn id="12" presetID="5" presetClass="entr" presetSubtype="10" fill="hold" nodeType="afterEffect">
                                  <p:stCondLst>
                                    <p:cond delay="0"/>
                                  </p:stCondLst>
                                  <p:childTnLst>
                                    <p:set>
                                      <p:cBhvr additive="repl">
                                        <p:cTn id="13" dur="1" fill="hold">
                                          <p:stCondLst>
                                            <p:cond delay="0"/>
                                          </p:stCondLst>
                                        </p:cTn>
                                        <p:tgtEl>
                                          <p:spTgt spid="18434">
                                            <p:txEl>
                                              <p:pRg st="0" end="0"/>
                                            </p:txEl>
                                          </p:spTgt>
                                        </p:tgtEl>
                                        <p:attrNameLst>
                                          <p:attrName>style.visibility</p:attrName>
                                        </p:attrNameLst>
                                      </p:cBhvr>
                                      <p:to>
                                        <p:strVal val="visible"/>
                                      </p:to>
                                    </p:set>
                                    <p:animEffect transition="in" filter="checkerboard(across)">
                                      <p:cBhvr additive="repl">
                                        <p:cTn id="14" dur="500"/>
                                        <p:tgtEl>
                                          <p:spTgt spid="18434">
                                            <p:txEl>
                                              <p:pRg st="0" end="0"/>
                                            </p:txEl>
                                          </p:spTgt>
                                        </p:tgtEl>
                                      </p:cBhvr>
                                    </p:animEffect>
                                  </p:childTnLst>
                                </p:cTn>
                              </p:par>
                            </p:childTnLst>
                          </p:cTn>
                        </p:par>
                        <p:par>
                          <p:cTn id="15" fill="hold">
                            <p:stCondLst>
                              <p:cond delay="0"/>
                            </p:stCondLst>
                            <p:childTnLst>
                              <p:par>
                                <p:cTn id="16" presetID="21" presetClass="entr" presetSubtype="4" fill="hold" nodeType="afterEffect">
                                  <p:stCondLst>
                                    <p:cond delay="0"/>
                                  </p:stCondLst>
                                  <p:childTnLst>
                                    <p:set>
                                      <p:cBhvr additive="repl">
                                        <p:cTn id="17" dur="1" fill="hold">
                                          <p:stCondLst>
                                            <p:cond delay="0"/>
                                          </p:stCondLst>
                                        </p:cTn>
                                        <p:tgtEl>
                                          <p:spTgt spid="18435"/>
                                        </p:tgtEl>
                                        <p:attrNameLst>
                                          <p:attrName>style.visibility</p:attrName>
                                        </p:attrNameLst>
                                      </p:cBhvr>
                                      <p:to>
                                        <p:strVal val="visible"/>
                                      </p:to>
                                    </p:set>
                                    <p:animEffect transition="in" filter="wheel(4)">
                                      <p:cBhvr additive="repl">
                                        <p:cTn id="18" dur="20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a:xfrm>
            <a:off x="500034" y="0"/>
            <a:ext cx="8229600" cy="121442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НАПАДАЮЩИЙ </a:t>
            </a:r>
            <a:r>
              <a:rPr lang="ru-RU" dirty="0"/>
              <a:t>УДАР</a:t>
            </a:r>
          </a:p>
        </p:txBody>
      </p:sp>
      <p:sp>
        <p:nvSpPr>
          <p:cNvPr id="20482" name="Rectangle 2"/>
          <p:cNvSpPr>
            <a:spLocks noGrp="1" noChangeArrowheads="1"/>
          </p:cNvSpPr>
          <p:nvPr>
            <p:ph type="body" idx="4294967295"/>
          </p:nvPr>
        </p:nvSpPr>
        <p:spPr>
          <a:xfrm>
            <a:off x="457200" y="1700213"/>
            <a:ext cx="5915025" cy="4608512"/>
          </a:xfrm>
          <a:ln/>
        </p:spPr>
        <p:txBody>
          <a:bodyPr>
            <a:normAutofit lnSpcReduction="10000"/>
          </a:bodyPr>
          <a:lstStyle/>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a:t>     Нападающим называют удар по мячу, выполненный в прыжке. Игроки команды, умеющие выполнять нападающий удар, всегда имеют преимущества перед соперниками, т.к. такой удар значительно затрудняет прием и передачу мяча партнеру.</a:t>
            </a:r>
            <a:br>
              <a:rPr lang="ru-RU" sz="1800"/>
            </a:br>
            <a:r>
              <a:rPr lang="ru-RU" sz="1800"/>
              <a:t>Техника этого приема игры состоит из сочетания ряда последовательных движений: вначале игрок разбегается, затем, оттолкнувшись у сетки вверх, в прыжке выполняет нападающий удар. В момент удара по мячу рука обычно напряжена, пальцы прижаты друг к другу, кисть ударяет по мячу несколько сверху, соприкасаясь с ним всей поверхностью ладони.</a:t>
            </a:r>
            <a:br>
              <a:rPr lang="ru-RU" sz="1800"/>
            </a:br>
            <a:r>
              <a:rPr lang="ru-RU" sz="1800"/>
              <a:t>Для большей эффективности удар по мячу должен производиться в наивысшей точке прыжка, а не тогда, когда игрок начал опускаться на площадку.</a:t>
            </a:r>
          </a:p>
        </p:txBody>
      </p:sp>
      <p:pic>
        <p:nvPicPr>
          <p:cNvPr id="20483" name="Picture 3"/>
          <p:cNvPicPr>
            <a:picLocks noChangeAspect="1" noChangeArrowheads="1"/>
          </p:cNvPicPr>
          <p:nvPr/>
        </p:nvPicPr>
        <p:blipFill>
          <a:blip r:embed="rId3"/>
          <a:srcRect/>
          <a:stretch>
            <a:fillRect/>
          </a:stretch>
        </p:blipFill>
        <p:spPr bwMode="auto">
          <a:xfrm>
            <a:off x="6588125" y="1700213"/>
            <a:ext cx="2173288" cy="4608512"/>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fill="hold" nodeType="afterEffect">
                                  <p:stCondLst>
                                    <p:cond delay="0"/>
                                  </p:stCondLst>
                                  <p:iterate type="lt">
                                    <p:tmPct val="10000"/>
                                  </p:iterate>
                                  <p:childTnLst>
                                    <p:set>
                                      <p:cBhvr additive="repl">
                                        <p:cTn id="6" dur="1" fill="hold">
                                          <p:stCondLst>
                                            <p:cond delay="0"/>
                                          </p:stCondLst>
                                        </p:cTn>
                                        <p:tgtEl>
                                          <p:spTgt spid="20481"/>
                                        </p:tgtEl>
                                        <p:attrNameLst>
                                          <p:attrName>style.visibility</p:attrName>
                                        </p:attrNameLst>
                                      </p:cBhvr>
                                      <p:to>
                                        <p:strVal val="visible"/>
                                      </p:to>
                                    </p:set>
                                    <p:anim calcmode="lin" valueType="num">
                                      <p:cBhvr additive="repl">
                                        <p:cTn id="7" dur="500" fill="hold"/>
                                        <p:tgtEl>
                                          <p:spTgt spid="20481"/>
                                        </p:tgtEl>
                                        <p:attrNameLst>
                                          <p:attrName>ppt_x</p:attrName>
                                        </p:attrNameLst>
                                      </p:cBhvr>
                                      <p:tavLst>
                                        <p:tav tm="50000">
                                          <p:val>
                                            <p:strVal val="#ppt_x"/>
                                          </p:val>
                                        </p:tav>
                                        <p:tav tm="100000">
                                          <p:val>
                                            <p:strVal val="#ppt_x+.1"/>
                                          </p:val>
                                        </p:tav>
                                        <p:tav tm="100000">
                                          <p:val>
                                            <p:strVal val="#ppt_x"/>
                                          </p:val>
                                        </p:tav>
                                      </p:tavLst>
                                    </p:anim>
                                    <p:anim calcmode="lin" valueType="num">
                                      <p:cBhvr additive="repl">
                                        <p:cTn id="8" dur="500" fill="hold"/>
                                        <p:tgtEl>
                                          <p:spTgt spid="20481"/>
                                        </p:tgtEl>
                                        <p:attrNameLst>
                                          <p:attrName>ppt_y</p:attrName>
                                        </p:attrNameLst>
                                      </p:cBhvr>
                                      <p:tavLst>
                                        <p:tav tm="100000">
                                          <p:val>
                                            <p:strVal val="#ppt_y"/>
                                          </p:val>
                                        </p:tav>
                                        <p:tav tm="100000">
                                          <p:val>
                                            <p:strVal val="#ppt_y"/>
                                          </p:val>
                                        </p:tav>
                                      </p:tavLst>
                                    </p:anim>
                                    <p:anim calcmode="lin" valueType="num">
                                      <p:cBhvr additive="repl">
                                        <p:cTn id="9" dur="500" fill="hold"/>
                                        <p:tgtEl>
                                          <p:spTgt spid="20481"/>
                                        </p:tgtEl>
                                        <p:attrNameLst>
                                          <p:attrName>ppt_h</p:attrName>
                                        </p:attrNameLst>
                                      </p:cBhvr>
                                      <p:tavLst>
                                        <p:tav tm="50000">
                                          <p:val>
                                            <p:strVal val="#ppt_h/10"/>
                                          </p:val>
                                        </p:tav>
                                        <p:tav tm="100000">
                                          <p:val>
                                            <p:strVal val="#ppt_h+.01"/>
                                          </p:val>
                                        </p:tav>
                                        <p:tav tm="100000">
                                          <p:val>
                                            <p:strVal val="#ppt_h"/>
                                          </p:val>
                                        </p:tav>
                                      </p:tavLst>
                                    </p:anim>
                                    <p:anim calcmode="lin" valueType="num">
                                      <p:cBhvr additive="repl">
                                        <p:cTn id="10" dur="500" fill="hold"/>
                                        <p:tgtEl>
                                          <p:spTgt spid="20481"/>
                                        </p:tgtEl>
                                        <p:attrNameLst>
                                          <p:attrName>ppt_w</p:attrName>
                                        </p:attrNameLst>
                                      </p:cBhvr>
                                      <p:tavLst>
                                        <p:tav tm="50000">
                                          <p:val>
                                            <p:strVal val="#ppt_w/10"/>
                                          </p:val>
                                        </p:tav>
                                        <p:tav tm="100000">
                                          <p:val>
                                            <p:strVal val="#ppt_w+.01"/>
                                          </p:val>
                                        </p:tav>
                                        <p:tav tm="100000">
                                          <p:val>
                                            <p:strVal val="#ppt_w"/>
                                          </p:val>
                                        </p:tav>
                                      </p:tavLst>
                                    </p:anim>
                                    <p:animEffect transition="in" filter="fade">
                                      <p:cBhvr additive="repl">
                                        <p:cTn id="11" dur="500"/>
                                        <p:tgtEl>
                                          <p:spTgt spid="20481"/>
                                        </p:tgtEl>
                                      </p:cBhvr>
                                    </p:animEffect>
                                  </p:childTnLst>
                                </p:cTn>
                              </p:par>
                            </p:childTnLst>
                          </p:cTn>
                        </p:par>
                        <p:par>
                          <p:cTn id="12" fill="hold">
                            <p:stCondLst>
                              <p:cond delay="1150"/>
                            </p:stCondLst>
                            <p:childTnLst>
                              <p:par>
                                <p:cTn id="13" presetID="21" presetClass="entr" presetSubtype="4" fill="hold" nodeType="afterEffect">
                                  <p:stCondLst>
                                    <p:cond delay="0"/>
                                  </p:stCondLst>
                                  <p:childTnLst>
                                    <p:set>
                                      <p:cBhvr additive="repl">
                                        <p:cTn id="14" dur="1" fill="hold">
                                          <p:stCondLst>
                                            <p:cond delay="0"/>
                                          </p:stCondLst>
                                        </p:cTn>
                                        <p:tgtEl>
                                          <p:spTgt spid="20482">
                                            <p:txEl>
                                              <p:pRg st="0" end="0"/>
                                            </p:txEl>
                                          </p:spTgt>
                                        </p:tgtEl>
                                        <p:attrNameLst>
                                          <p:attrName>style.visibility</p:attrName>
                                        </p:attrNameLst>
                                      </p:cBhvr>
                                      <p:to>
                                        <p:strVal val="visible"/>
                                      </p:to>
                                    </p:set>
                                    <p:animEffect transition="in" filter="wheel(4)">
                                      <p:cBhvr additive="repl">
                                        <p:cTn id="15" dur="2000"/>
                                        <p:tgtEl>
                                          <p:spTgt spid="20482">
                                            <p:txEl>
                                              <p:pRg st="0" end="0"/>
                                            </p:txEl>
                                          </p:spTgt>
                                        </p:tgtEl>
                                      </p:cBhvr>
                                    </p:animEffect>
                                  </p:childTnLst>
                                </p:cTn>
                              </p:par>
                            </p:childTnLst>
                          </p:cTn>
                        </p:par>
                        <p:par>
                          <p:cTn id="16" fill="hold">
                            <p:stCondLst>
                              <p:cond delay="3150"/>
                            </p:stCondLst>
                            <p:childTnLst>
                              <p:par>
                                <p:cTn id="17" presetID="8" presetClass="entr" presetSubtype="16" fill="hold" nodeType="afterEffect">
                                  <p:stCondLst>
                                    <p:cond delay="0"/>
                                  </p:stCondLst>
                                  <p:childTnLst>
                                    <p:set>
                                      <p:cBhvr additive="repl">
                                        <p:cTn id="18" dur="1" fill="hold">
                                          <p:stCondLst>
                                            <p:cond delay="0"/>
                                          </p:stCondLst>
                                        </p:cTn>
                                        <p:tgtEl>
                                          <p:spTgt spid="20483"/>
                                        </p:tgtEl>
                                        <p:attrNameLst>
                                          <p:attrName>style.visibility</p:attrName>
                                        </p:attrNameLst>
                                      </p:cBhvr>
                                      <p:to>
                                        <p:strVal val="visible"/>
                                      </p:to>
                                    </p:set>
                                    <p:animEffect transition="in" filter="diamond(in)">
                                      <p:cBhvr additive="repl">
                                        <p:cTn id="19"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468313" y="417513"/>
            <a:ext cx="8229600" cy="19224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a:t>Прямой нападающий удар</a:t>
            </a:r>
            <a:br>
              <a:rPr lang="ru-RU" sz="4000"/>
            </a:br>
            <a:r>
              <a:rPr lang="ru-RU" sz="4000"/>
              <a:t/>
            </a:r>
            <a:br>
              <a:rPr lang="ru-RU" sz="4000"/>
            </a:br>
            <a:endParaRPr lang="ru-RU" sz="4000"/>
          </a:p>
        </p:txBody>
      </p:sp>
      <p:sp>
        <p:nvSpPr>
          <p:cNvPr id="21506" name="Rectangle 2"/>
          <p:cNvSpPr>
            <a:spLocks noGrp="1" noChangeArrowheads="1"/>
          </p:cNvSpPr>
          <p:nvPr>
            <p:ph type="body" idx="4294967295"/>
          </p:nvPr>
        </p:nvSpPr>
        <p:spPr>
          <a:xfrm>
            <a:off x="457200" y="1412875"/>
            <a:ext cx="8229600" cy="5111750"/>
          </a:xfrm>
          <a:ln/>
        </p:spPr>
        <p:txBody>
          <a:bodyPr>
            <a:normAutofit lnSpcReduction="10000"/>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400"/>
              <a:t>    </a:t>
            </a:r>
            <a:r>
              <a:rPr lang="ru-RU" sz="2000"/>
              <a:t>Быстрое последовательное и параллельное сокращение мускулатуры, живота, плеч и рук. Кисть "перекрывает" мяч на последней стадии (кручение). Вся рука посылает мяч.</a:t>
            </a:r>
            <a:br>
              <a:rPr lang="ru-RU" sz="2000"/>
            </a:br>
            <a:r>
              <a:rPr lang="ru-RU" sz="2000"/>
              <a:t>Удар с вращением</a:t>
            </a:r>
            <a:br>
              <a:rPr lang="ru-RU" sz="2000"/>
            </a:br>
            <a:r>
              <a:rPr lang="ru-RU" sz="2000"/>
              <a:t>Незначительное обегание мяча (30-50 см) при разбеге, незначительная подача плеч при замахе, более продолжительное сопровождение мяча в сторону кручения.</a:t>
            </a:r>
            <a:br>
              <a:rPr lang="ru-RU" sz="2000"/>
            </a:br>
            <a:r>
              <a:rPr lang="ru-RU" sz="2000"/>
              <a:t>Удар запястьем</a:t>
            </a:r>
            <a:br>
              <a:rPr lang="ru-RU" sz="2000"/>
            </a:br>
            <a:r>
              <a:rPr lang="ru-RU" sz="2000"/>
              <a:t>Движение полного замаха (ошеломляющий момент). Перед самым касанием мяча задержать бьющую руку и кисть. Благодаря соответствующему введению в действие кисти возможен очень точный удар в любом направлении и в глубину игровой площадки с вращением и без него.</a:t>
            </a:r>
            <a:br>
              <a:rPr lang="ru-RU" sz="2000"/>
            </a:br>
            <a:endParaRPr lang="ru-RU" sz="2000"/>
          </a:p>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2000"/>
          </a:p>
          <a:p>
            <a:pPr>
              <a:lnSpc>
                <a:spcPct val="80000"/>
              </a:lnSpc>
              <a:spcBef>
                <a:spcPts val="60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2400"/>
          </a:p>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4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fill="hold" nodeType="afterEffect">
                                  <p:stCondLst>
                                    <p:cond delay="0"/>
                                  </p:stCondLst>
                                  <p:childTnLst>
                                    <p:set>
                                      <p:cBhvr additive="repl">
                                        <p:cTn id="6" dur="1" fill="hold">
                                          <p:stCondLst>
                                            <p:cond delay="0"/>
                                          </p:stCondLst>
                                        </p:cTn>
                                        <p:tgtEl>
                                          <p:spTgt spid="21505"/>
                                        </p:tgtEl>
                                        <p:attrNameLst>
                                          <p:attrName>style.visibility</p:attrName>
                                        </p:attrNameLst>
                                      </p:cBhvr>
                                      <p:to>
                                        <p:strVal val="visible"/>
                                      </p:to>
                                    </p:set>
                                    <p:animEffect transition="in" filter="fade">
                                      <p:cBhvr additive="repl">
                                        <p:cTn id="7" dur="2000"/>
                                        <p:tgtEl>
                                          <p:spTgt spid="21505"/>
                                        </p:tgtEl>
                                      </p:cBhvr>
                                    </p:animEffect>
                                    <p:anim calcmode="lin" valueType="num">
                                      <p:cBhvr additive="repl">
                                        <p:cTn id="8" dur="2000" fill="hold"/>
                                        <p:tgtEl>
                                          <p:spTgt spid="21505"/>
                                        </p:tgtEl>
                                        <p:attrNameLst>
                                          <p:attrName>r</p:attrName>
                                        </p:attrNameLst>
                                      </p:cBhvr>
                                      <p:tavLst>
                                        <p:tav tm="100000">
                                          <p:val>
                                            <p:strVal val="720"/>
                                          </p:val>
                                        </p:tav>
                                        <p:tav tm="100000">
                                          <p:val>
                                            <p:strVal val="0"/>
                                          </p:val>
                                        </p:tav>
                                      </p:tavLst>
                                    </p:anim>
                                    <p:anim calcmode="lin" valueType="num">
                                      <p:cBhvr additive="repl">
                                        <p:cTn id="9" dur="2000" fill="hold"/>
                                        <p:tgtEl>
                                          <p:spTgt spid="21505"/>
                                        </p:tgtEl>
                                        <p:attrNameLst>
                                          <p:attrName>ppt_h</p:attrName>
                                        </p:attrNameLst>
                                      </p:cBhvr>
                                      <p:tavLst>
                                        <p:tav tm="100000">
                                          <p:val>
                                            <p:fltVal val="0"/>
                                          </p:val>
                                        </p:tav>
                                        <p:tav tm="100000">
                                          <p:val>
                                            <p:strVal val="#ppt_h"/>
                                          </p:val>
                                        </p:tav>
                                      </p:tavLst>
                                    </p:anim>
                                    <p:anim calcmode="lin" valueType="num">
                                      <p:cBhvr additive="repl">
                                        <p:cTn id="10" dur="2000" fill="hold"/>
                                        <p:tgtEl>
                                          <p:spTgt spid="21505"/>
                                        </p:tgtEl>
                                        <p:attrNameLst>
                                          <p:attrName>ppt_w</p:attrName>
                                        </p:attrNameLst>
                                      </p:cBhvr>
                                      <p:tavLst>
                                        <p:tav tm="100000">
                                          <p:val>
                                            <p:fltVal val="0"/>
                                          </p:val>
                                        </p:tav>
                                        <p:tav tm="100000">
                                          <p:val>
                                            <p:strVal val="#ppt_w"/>
                                          </p:val>
                                        </p:tav>
                                      </p:tavLst>
                                    </p:anim>
                                  </p:childTnLst>
                                </p:cTn>
                              </p:par>
                            </p:childTnLst>
                          </p:cTn>
                        </p:par>
                        <p:par>
                          <p:cTn id="11" fill="hold">
                            <p:stCondLst>
                              <p:cond delay="0"/>
                            </p:stCondLst>
                            <p:childTnLst>
                              <p:par>
                                <p:cTn id="12" presetID="35" presetClass="entr" fill="hold" nodeType="afterEffect">
                                  <p:stCondLst>
                                    <p:cond delay="0"/>
                                  </p:stCondLst>
                                  <p:childTnLst>
                                    <p:set>
                                      <p:cBhvr additive="repl">
                                        <p:cTn id="13" dur="1" fill="hold">
                                          <p:stCondLst>
                                            <p:cond delay="0"/>
                                          </p:stCondLst>
                                        </p:cTn>
                                        <p:tgtEl>
                                          <p:spTgt spid="21506">
                                            <p:txEl>
                                              <p:pRg st="0" end="0"/>
                                            </p:txEl>
                                          </p:spTgt>
                                        </p:tgtEl>
                                        <p:attrNameLst>
                                          <p:attrName>style.visibility</p:attrName>
                                        </p:attrNameLst>
                                      </p:cBhvr>
                                      <p:to>
                                        <p:strVal val="visible"/>
                                      </p:to>
                                    </p:set>
                                    <p:animEffect transition="in" filter="fade">
                                      <p:cBhvr additive="repl">
                                        <p:cTn id="14" dur="2000"/>
                                        <p:tgtEl>
                                          <p:spTgt spid="21506">
                                            <p:txEl>
                                              <p:pRg st="0" end="0"/>
                                            </p:txEl>
                                          </p:spTgt>
                                        </p:tgtEl>
                                      </p:cBhvr>
                                    </p:animEffect>
                                    <p:anim calcmode="lin" valueType="num">
                                      <p:cBhvr additive="repl">
                                        <p:cTn id="15" dur="2000" fill="hold"/>
                                        <p:tgtEl>
                                          <p:spTgt spid="21506">
                                            <p:txEl>
                                              <p:pRg st="0" end="0"/>
                                            </p:txEl>
                                          </p:spTgt>
                                        </p:tgtEl>
                                        <p:attrNameLst>
                                          <p:attrName>r</p:attrName>
                                        </p:attrNameLst>
                                      </p:cBhvr>
                                      <p:tavLst>
                                        <p:tav tm="100000">
                                          <p:val>
                                            <p:strVal val="720"/>
                                          </p:val>
                                        </p:tav>
                                        <p:tav tm="100000">
                                          <p:val>
                                            <p:strVal val="0"/>
                                          </p:val>
                                        </p:tav>
                                      </p:tavLst>
                                    </p:anim>
                                    <p:anim calcmode="lin" valueType="num">
                                      <p:cBhvr additive="repl">
                                        <p:cTn id="16" dur="2000" fill="hold"/>
                                        <p:tgtEl>
                                          <p:spTgt spid="21506">
                                            <p:txEl>
                                              <p:pRg st="0" end="0"/>
                                            </p:txEl>
                                          </p:spTgt>
                                        </p:tgtEl>
                                        <p:attrNameLst>
                                          <p:attrName>ppt_h</p:attrName>
                                        </p:attrNameLst>
                                      </p:cBhvr>
                                      <p:tavLst>
                                        <p:tav tm="100000">
                                          <p:val>
                                            <p:fltVal val="0"/>
                                          </p:val>
                                        </p:tav>
                                        <p:tav tm="100000">
                                          <p:val>
                                            <p:strVal val="#ppt_h"/>
                                          </p:val>
                                        </p:tav>
                                      </p:tavLst>
                                    </p:anim>
                                    <p:anim calcmode="lin" valueType="num">
                                      <p:cBhvr additive="repl">
                                        <p:cTn id="17" dur="2000" fill="hold"/>
                                        <p:tgtEl>
                                          <p:spTgt spid="21506">
                                            <p:txEl>
                                              <p:pRg st="0" end="0"/>
                                            </p:txEl>
                                          </p:spTgt>
                                        </p:tgtEl>
                                        <p:attrNameLst>
                                          <p:attrName>ppt_w</p:attrName>
                                        </p:attrNameLst>
                                      </p:cBhvr>
                                      <p:tavLst>
                                        <p:tav tm="100000">
                                          <p:val>
                                            <p:fltVal val="0"/>
                                          </p:val>
                                        </p:tav>
                                        <p:tav tm="100000">
                                          <p:val>
                                            <p:strVal val="#ppt_w"/>
                                          </p:val>
                                        </p:tav>
                                      </p:tavLst>
                                    </p:anim>
                                  </p:childTnLst>
                                </p:cTn>
                              </p:par>
                            </p:childTnLst>
                          </p:cTn>
                        </p:par>
                        <p:par>
                          <p:cTn id="18" fill="hold">
                            <p:stCondLst>
                              <p:cond delay="0"/>
                            </p:stCondLst>
                            <p:childTnLst>
                              <p:par>
                                <p:cTn id="19" presetID="27" presetClass="entr" fill="hold" nodeType="afterEffect">
                                  <p:stCondLst>
                                    <p:cond delay="0"/>
                                  </p:stCondLst>
                                  <p:iterate type="lt">
                                    <p:tmPct val="50000"/>
                                  </p:iterate>
                                  <p:childTnLst>
                                    <p:set>
                                      <p:cBhvr additive="repl">
                                        <p:cTn id="20" dur="1" fill="hold">
                                          <p:stCondLst>
                                            <p:cond delay="0"/>
                                          </p:stCondLst>
                                        </p:cTn>
                                        <p:tgtEl>
                                          <p:spTgt spid="21506">
                                            <p:txEl>
                                              <p:pRg st="3" end="3"/>
                                            </p:txEl>
                                          </p:spTgt>
                                        </p:tgtEl>
                                        <p:attrNameLst>
                                          <p:attrName>style.visibility</p:attrName>
                                        </p:attrNameLst>
                                      </p:cBhvr>
                                      <p:to>
                                        <p:strVal val="visible"/>
                                      </p:to>
                                    </p:set>
                                    <p:anim calcmode="discrete" valueType="clr">
                                      <p:cBhvr additive="repl">
                                        <p:cTn id="21" dur="80" fill="hold"/>
                                        <p:tgtEl>
                                          <p:spTgt spid="21506">
                                            <p:txEl>
                                              <p:pRg st="3" end="3"/>
                                            </p:txEl>
                                          </p:spTgt>
                                        </p:tgtEl>
                                        <p:attrNameLst>
                                          <p:attrName>style.color</p:attrName>
                                        </p:attrNameLst>
                                      </p:cBhvr>
                                      <p:tavLst>
                                        <p:tav tm="50000">
                                          <p:val>
                                            <p:strVal val="rgb(0,102,-52)"/>
                                          </p:val>
                                        </p:tav>
                                        <p:tav tm="50000">
                                          <p:val>
                                            <p:strVal val="rgb(102,-52,-1)"/>
                                          </p:val>
                                        </p:tav>
                                      </p:tavLst>
                                    </p:anim>
                                    <p:anim calcmode="discrete" valueType="clr">
                                      <p:cBhvr additive="repl">
                                        <p:cTn id="22" dur="80" fill="hold"/>
                                        <p:tgtEl>
                                          <p:spTgt spid="21506">
                                            <p:txEl>
                                              <p:pRg st="3" end="3"/>
                                            </p:txEl>
                                          </p:spTgt>
                                        </p:tgtEl>
                                        <p:attrNameLst>
                                          <p:attrName>fillColor</p:attrName>
                                        </p:attrNameLst>
                                      </p:cBhvr>
                                      <p:tavLst>
                                        <p:tav tm="50000">
                                          <p:val>
                                            <p:strVal val="rgb(0,102,-52)"/>
                                          </p:val>
                                        </p:tav>
                                        <p:tav tm="50000">
                                          <p:val>
                                            <p:strVal val="rgb(102,-52,-1)"/>
                                          </p:val>
                                        </p:tav>
                                      </p:tavLst>
                                    </p:anim>
                                    <p:set>
                                      <p:cBhvr additive="repl">
                                        <p:cTn id="23" dur="80" fill="hold"/>
                                        <p:tgtEl>
                                          <p:spTgt spid="21506">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457200" y="457200"/>
            <a:ext cx="8229600" cy="82866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БЛОКИРОВАНИЕ</a:t>
            </a:r>
            <a:endParaRPr lang="ru-RU" dirty="0"/>
          </a:p>
        </p:txBody>
      </p:sp>
      <p:sp>
        <p:nvSpPr>
          <p:cNvPr id="22530" name="Rectangle 2"/>
          <p:cNvSpPr>
            <a:spLocks noGrp="1" noChangeArrowheads="1"/>
          </p:cNvSpPr>
          <p:nvPr>
            <p:ph type="body" idx="4294967295"/>
          </p:nvPr>
        </p:nvSpPr>
        <p:spPr>
          <a:xfrm>
            <a:off x="500034" y="1428736"/>
            <a:ext cx="4143404" cy="4714908"/>
          </a:xfrm>
          <a:ln/>
        </p:spPr>
        <p:txBody>
          <a:bodyPr>
            <a:normAutofit lnSpcReduction="10000"/>
          </a:bodyPr>
          <a:lstStyle/>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dirty="0"/>
              <a:t>     Блокированием в волейболе принято называть преграждения пути полета мяча, посланного нападающим ударом с помощью подпрыгивания и выставления рук над сеткой.</a:t>
            </a:r>
            <a:br>
              <a:rPr lang="ru-RU" sz="1800" dirty="0"/>
            </a:br>
            <a:r>
              <a:rPr lang="ru-RU" sz="1800" dirty="0"/>
              <a:t>По частоте своего применения блокирование занимает первое место среди всех технических элементов. В среднем оно является каждым третьим действием отдельного игрока. Основной формой блокирования является двойной блок (72 %). Одиночный (23,5 %) и тройной блок (4,5 %) применяют реже.</a:t>
            </a:r>
            <a:br>
              <a:rPr lang="ru-RU" sz="1800" dirty="0"/>
            </a:br>
            <a:r>
              <a:rPr lang="ru-RU" sz="1800" dirty="0"/>
              <a:t/>
            </a:r>
            <a:br>
              <a:rPr lang="ru-RU" sz="1800" dirty="0"/>
            </a:br>
            <a:endParaRPr lang="ru-RU" sz="1800" dirty="0"/>
          </a:p>
        </p:txBody>
      </p:sp>
      <p:pic>
        <p:nvPicPr>
          <p:cNvPr id="22531" name="Picture 3"/>
          <p:cNvPicPr>
            <a:picLocks noChangeAspect="1" noChangeArrowheads="1"/>
          </p:cNvPicPr>
          <p:nvPr/>
        </p:nvPicPr>
        <p:blipFill>
          <a:blip r:embed="rId3"/>
          <a:srcRect/>
          <a:stretch>
            <a:fillRect/>
          </a:stretch>
        </p:blipFill>
        <p:spPr bwMode="auto">
          <a:xfrm>
            <a:off x="4859338" y="2420938"/>
            <a:ext cx="3733800" cy="2457450"/>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fill="hold" nodeType="afterEffect">
                                  <p:stCondLst>
                                    <p:cond delay="0"/>
                                  </p:stCondLst>
                                  <p:iterate type="lt">
                                    <p:tmPct val="10000"/>
                                  </p:iterate>
                                  <p:childTnLst>
                                    <p:set>
                                      <p:cBhvr additive="repl">
                                        <p:cTn id="6" dur="1" fill="hold">
                                          <p:stCondLst>
                                            <p:cond delay="0"/>
                                          </p:stCondLst>
                                        </p:cTn>
                                        <p:tgtEl>
                                          <p:spTgt spid="22529"/>
                                        </p:tgtEl>
                                        <p:attrNameLst>
                                          <p:attrName>style.visibility</p:attrName>
                                        </p:attrNameLst>
                                      </p:cBhvr>
                                      <p:to>
                                        <p:strVal val="visible"/>
                                      </p:to>
                                    </p:set>
                                    <p:anim calcmode="lin" valueType="num">
                                      <p:cBhvr additive="repl">
                                        <p:cTn id="7" dur="500" fill="hold"/>
                                        <p:tgtEl>
                                          <p:spTgt spid="22529"/>
                                        </p:tgtEl>
                                        <p:attrNameLst>
                                          <p:attrName>ppt_x</p:attrName>
                                        </p:attrNameLst>
                                      </p:cBhvr>
                                      <p:tavLst>
                                        <p:tav tm="50000">
                                          <p:val>
                                            <p:strVal val="#ppt_x"/>
                                          </p:val>
                                        </p:tav>
                                        <p:tav tm="100000">
                                          <p:val>
                                            <p:strVal val="#ppt_x+.1"/>
                                          </p:val>
                                        </p:tav>
                                        <p:tav tm="100000">
                                          <p:val>
                                            <p:strVal val="#ppt_x"/>
                                          </p:val>
                                        </p:tav>
                                      </p:tavLst>
                                    </p:anim>
                                    <p:anim calcmode="lin" valueType="num">
                                      <p:cBhvr additive="repl">
                                        <p:cTn id="8" dur="500" fill="hold"/>
                                        <p:tgtEl>
                                          <p:spTgt spid="22529"/>
                                        </p:tgtEl>
                                        <p:attrNameLst>
                                          <p:attrName>ppt_y</p:attrName>
                                        </p:attrNameLst>
                                      </p:cBhvr>
                                      <p:tavLst>
                                        <p:tav tm="100000">
                                          <p:val>
                                            <p:strVal val="#ppt_y"/>
                                          </p:val>
                                        </p:tav>
                                        <p:tav tm="100000">
                                          <p:val>
                                            <p:strVal val="#ppt_y"/>
                                          </p:val>
                                        </p:tav>
                                      </p:tavLst>
                                    </p:anim>
                                    <p:anim calcmode="lin" valueType="num">
                                      <p:cBhvr additive="repl">
                                        <p:cTn id="9" dur="500" fill="hold"/>
                                        <p:tgtEl>
                                          <p:spTgt spid="22529"/>
                                        </p:tgtEl>
                                        <p:attrNameLst>
                                          <p:attrName>ppt_h</p:attrName>
                                        </p:attrNameLst>
                                      </p:cBhvr>
                                      <p:tavLst>
                                        <p:tav tm="50000">
                                          <p:val>
                                            <p:strVal val="#ppt_h/10"/>
                                          </p:val>
                                        </p:tav>
                                        <p:tav tm="100000">
                                          <p:val>
                                            <p:strVal val="#ppt_h+.01"/>
                                          </p:val>
                                        </p:tav>
                                        <p:tav tm="100000">
                                          <p:val>
                                            <p:strVal val="#ppt_h"/>
                                          </p:val>
                                        </p:tav>
                                      </p:tavLst>
                                    </p:anim>
                                    <p:anim calcmode="lin" valueType="num">
                                      <p:cBhvr additive="repl">
                                        <p:cTn id="10" dur="500" fill="hold"/>
                                        <p:tgtEl>
                                          <p:spTgt spid="22529"/>
                                        </p:tgtEl>
                                        <p:attrNameLst>
                                          <p:attrName>ppt_w</p:attrName>
                                        </p:attrNameLst>
                                      </p:cBhvr>
                                      <p:tavLst>
                                        <p:tav tm="50000">
                                          <p:val>
                                            <p:strVal val="#ppt_w/10"/>
                                          </p:val>
                                        </p:tav>
                                        <p:tav tm="100000">
                                          <p:val>
                                            <p:strVal val="#ppt_w+.01"/>
                                          </p:val>
                                        </p:tav>
                                        <p:tav tm="100000">
                                          <p:val>
                                            <p:strVal val="#ppt_w"/>
                                          </p:val>
                                        </p:tav>
                                      </p:tavLst>
                                    </p:anim>
                                    <p:animEffect transition="in" filter="fade">
                                      <p:cBhvr additive="repl">
                                        <p:cTn id="11" dur="500"/>
                                        <p:tgtEl>
                                          <p:spTgt spid="22529"/>
                                        </p:tgtEl>
                                      </p:cBhvr>
                                    </p:animEffect>
                                  </p:childTnLst>
                                </p:cTn>
                              </p:par>
                            </p:childTnLst>
                          </p:cTn>
                        </p:par>
                        <p:par>
                          <p:cTn id="12" fill="hold">
                            <p:stCondLst>
                              <p:cond delay="1050"/>
                            </p:stCondLst>
                            <p:childTnLst>
                              <p:par>
                                <p:cTn id="13" presetID="35" presetClass="entr" fill="hold" nodeType="afterEffect">
                                  <p:stCondLst>
                                    <p:cond delay="0"/>
                                  </p:stCondLst>
                                  <p:childTnLst>
                                    <p:set>
                                      <p:cBhvr additive="repl">
                                        <p:cTn id="14" dur="1" fill="hold">
                                          <p:stCondLst>
                                            <p:cond delay="0"/>
                                          </p:stCondLst>
                                        </p:cTn>
                                        <p:tgtEl>
                                          <p:spTgt spid="22530">
                                            <p:txEl>
                                              <p:pRg st="0" end="0"/>
                                            </p:txEl>
                                          </p:spTgt>
                                        </p:tgtEl>
                                        <p:attrNameLst>
                                          <p:attrName>style.visibility</p:attrName>
                                        </p:attrNameLst>
                                      </p:cBhvr>
                                      <p:to>
                                        <p:strVal val="visible"/>
                                      </p:to>
                                    </p:set>
                                    <p:animEffect transition="in" filter="fade">
                                      <p:cBhvr additive="repl">
                                        <p:cTn id="15" dur="2000"/>
                                        <p:tgtEl>
                                          <p:spTgt spid="22530">
                                            <p:txEl>
                                              <p:pRg st="0" end="0"/>
                                            </p:txEl>
                                          </p:spTgt>
                                        </p:tgtEl>
                                      </p:cBhvr>
                                    </p:animEffect>
                                    <p:anim calcmode="lin" valueType="num">
                                      <p:cBhvr additive="repl">
                                        <p:cTn id="16" dur="2000" fill="hold"/>
                                        <p:tgtEl>
                                          <p:spTgt spid="22530">
                                            <p:txEl>
                                              <p:pRg st="0" end="0"/>
                                            </p:txEl>
                                          </p:spTgt>
                                        </p:tgtEl>
                                        <p:attrNameLst>
                                          <p:attrName>r</p:attrName>
                                        </p:attrNameLst>
                                      </p:cBhvr>
                                      <p:tavLst>
                                        <p:tav tm="100000">
                                          <p:val>
                                            <p:strVal val="720"/>
                                          </p:val>
                                        </p:tav>
                                        <p:tav tm="100000">
                                          <p:val>
                                            <p:strVal val="0"/>
                                          </p:val>
                                        </p:tav>
                                      </p:tavLst>
                                    </p:anim>
                                    <p:anim calcmode="lin" valueType="num">
                                      <p:cBhvr additive="repl">
                                        <p:cTn id="17" dur="2000" fill="hold"/>
                                        <p:tgtEl>
                                          <p:spTgt spid="22530">
                                            <p:txEl>
                                              <p:pRg st="0" end="0"/>
                                            </p:txEl>
                                          </p:spTgt>
                                        </p:tgtEl>
                                        <p:attrNameLst>
                                          <p:attrName>ppt_h</p:attrName>
                                        </p:attrNameLst>
                                      </p:cBhvr>
                                      <p:tavLst>
                                        <p:tav tm="100000">
                                          <p:val>
                                            <p:fltVal val="0"/>
                                          </p:val>
                                        </p:tav>
                                        <p:tav tm="100000">
                                          <p:val>
                                            <p:strVal val="#ppt_h"/>
                                          </p:val>
                                        </p:tav>
                                      </p:tavLst>
                                    </p:anim>
                                    <p:anim calcmode="lin" valueType="num">
                                      <p:cBhvr additive="repl">
                                        <p:cTn id="18" dur="2000" fill="hold"/>
                                        <p:tgtEl>
                                          <p:spTgt spid="22530">
                                            <p:txEl>
                                              <p:pRg st="0" end="0"/>
                                            </p:txEl>
                                          </p:spTgt>
                                        </p:tgtEl>
                                        <p:attrNameLst>
                                          <p:attrName>ppt_w</p:attrName>
                                        </p:attrNameLst>
                                      </p:cBhvr>
                                      <p:tavLst>
                                        <p:tav tm="100000">
                                          <p:val>
                                            <p:fltVal val="0"/>
                                          </p:val>
                                        </p:tav>
                                        <p:tav tm="100000">
                                          <p:val>
                                            <p:strVal val="#ppt_w"/>
                                          </p:val>
                                        </p:tav>
                                      </p:tavLst>
                                    </p:anim>
                                  </p:childTnLst>
                                </p:cTn>
                              </p:par>
                            </p:childTnLst>
                          </p:cTn>
                        </p:par>
                        <p:par>
                          <p:cTn id="19" fill="hold">
                            <p:stCondLst>
                              <p:cond delay="3050"/>
                            </p:stCondLst>
                            <p:childTnLst>
                              <p:par>
                                <p:cTn id="20" presetID="5" presetClass="entr" presetSubtype="10" fill="hold" nodeType="afterEffect">
                                  <p:stCondLst>
                                    <p:cond delay="0"/>
                                  </p:stCondLst>
                                  <p:childTnLst>
                                    <p:set>
                                      <p:cBhvr additive="repl">
                                        <p:cTn id="21" dur="1" fill="hold">
                                          <p:stCondLst>
                                            <p:cond delay="0"/>
                                          </p:stCondLst>
                                        </p:cTn>
                                        <p:tgtEl>
                                          <p:spTgt spid="22531"/>
                                        </p:tgtEl>
                                        <p:attrNameLst>
                                          <p:attrName>style.visibility</p:attrName>
                                        </p:attrNameLst>
                                      </p:cBhvr>
                                      <p:to>
                                        <p:strVal val="visible"/>
                                      </p:to>
                                    </p:set>
                                    <p:animEffect transition="in" filter="checkerboard(across)">
                                      <p:cBhvr additive="repl">
                                        <p:cTn id="22"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468313" y="184150"/>
            <a:ext cx="8229600" cy="2533650"/>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000"/>
              <a:t/>
            </a:r>
            <a:br>
              <a:rPr lang="ru-RU" sz="2000"/>
            </a:br>
            <a:r>
              <a:rPr lang="ru-RU" sz="2000"/>
              <a:t>Блоком волейболист не только преграждает путь мячу на свою площадку, но и как бы атакует на чужой стороне. Прием требует хорошей реакции, умения быстро перемещаться, высоко прыгать; нужна и сила, чтобы сдержать нападающий удар.</a:t>
            </a:r>
            <a:br>
              <a:rPr lang="ru-RU" sz="2000"/>
            </a:br>
            <a:r>
              <a:rPr lang="ru-RU" sz="2000"/>
              <a:t>Самым важным в технике блокирования является своевременное и точное расположение рук напротив мяча, пробитого нападающим ударом.</a:t>
            </a:r>
          </a:p>
        </p:txBody>
      </p:sp>
      <p:sp>
        <p:nvSpPr>
          <p:cNvPr id="23554" name="Rectangle 2"/>
          <p:cNvSpPr>
            <a:spLocks noGrp="1" noChangeArrowheads="1"/>
          </p:cNvSpPr>
          <p:nvPr>
            <p:ph type="body" idx="4294967295"/>
          </p:nvPr>
        </p:nvSpPr>
        <p:spPr>
          <a:xfrm>
            <a:off x="457200" y="2997200"/>
            <a:ext cx="4475163" cy="3671888"/>
          </a:xfrm>
          <a:ln/>
        </p:spPr>
        <p:txBody>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dirty="0"/>
              <a:t>    Для правильного выполнения этого элемента техники необходимо соблюдать ряд условий (нужно, например, при постановке блока делать прыжок на расстоянии полуметра от сетки и выставлять кисти вперед - вверх). Касание руками сетки считается ошибкой. Чтобы избежать этого, надо отталкиваться вверх, а не вперед - вверх.</a:t>
            </a:r>
          </a:p>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2000" dirty="0"/>
          </a:p>
        </p:txBody>
      </p:sp>
      <p:pic>
        <p:nvPicPr>
          <p:cNvPr id="23555" name="Picture 3"/>
          <p:cNvPicPr>
            <a:picLocks noChangeAspect="1" noChangeArrowheads="1"/>
          </p:cNvPicPr>
          <p:nvPr/>
        </p:nvPicPr>
        <p:blipFill>
          <a:blip r:embed="rId3"/>
          <a:srcRect/>
          <a:stretch>
            <a:fillRect/>
          </a:stretch>
        </p:blipFill>
        <p:spPr bwMode="auto">
          <a:xfrm>
            <a:off x="5076825" y="2997200"/>
            <a:ext cx="3700463" cy="2460625"/>
          </a:xfrm>
          <a:prstGeom prst="rect">
            <a:avLst/>
          </a:prstGeom>
          <a:noFill/>
          <a:ln w="9525">
            <a:noFill/>
            <a:round/>
            <a:headEnd/>
            <a:tailEnd/>
          </a:ln>
          <a:effectLst/>
        </p:spPr>
      </p:pic>
      <p:sp>
        <p:nvSpPr>
          <p:cNvPr id="23556" name="Rectangle 4"/>
          <p:cNvSpPr>
            <a:spLocks noChangeArrowheads="1"/>
          </p:cNvSpPr>
          <p:nvPr/>
        </p:nvSpPr>
        <p:spPr bwMode="auto">
          <a:xfrm>
            <a:off x="4284663" y="5949950"/>
            <a:ext cx="4175125" cy="368300"/>
          </a:xfrm>
          <a:prstGeom prst="rect">
            <a:avLst/>
          </a:prstGeom>
          <a:noFill/>
          <a:ln w="9525">
            <a:noFill/>
            <a:round/>
            <a:headEnd/>
            <a:tailEnd/>
          </a:ln>
          <a:effec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solidFill>
                  <a:srgbClr val="000000"/>
                </a:solidFill>
                <a:latin typeface="Tahoma" pitchFamily="34" charset="0"/>
              </a:rPr>
              <a:t> </a:t>
            </a:r>
            <a:endParaRPr lang="ru-RU" dirty="0">
              <a:solidFill>
                <a:srgbClr val="000000"/>
              </a:solidFill>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afterEffect">
                                  <p:stCondLst>
                                    <p:cond delay="0"/>
                                  </p:stCondLst>
                                  <p:childTnLst>
                                    <p:set>
                                      <p:cBhvr additive="repl">
                                        <p:cTn id="6" dur="1" fill="hold">
                                          <p:stCondLst>
                                            <p:cond delay="0"/>
                                          </p:stCondLst>
                                        </p:cTn>
                                        <p:tgtEl>
                                          <p:spTgt spid="23553"/>
                                        </p:tgtEl>
                                        <p:attrNameLst>
                                          <p:attrName>style.visibility</p:attrName>
                                        </p:attrNameLst>
                                      </p:cBhvr>
                                      <p:to>
                                        <p:strVal val="visible"/>
                                      </p:to>
                                    </p:set>
                                    <p:animEffect transition="in" filter="diamond(in)">
                                      <p:cBhvr additive="repl">
                                        <p:cTn id="7" dur="2000"/>
                                        <p:tgtEl>
                                          <p:spTgt spid="23553"/>
                                        </p:tgtEl>
                                      </p:cBhvr>
                                    </p:animEffect>
                                  </p:childTnLst>
                                </p:cTn>
                              </p:par>
                            </p:childTnLst>
                          </p:cTn>
                        </p:par>
                        <p:par>
                          <p:cTn id="8" fill="hold">
                            <p:stCondLst>
                              <p:cond delay="0"/>
                            </p:stCondLst>
                            <p:childTnLst>
                              <p:par>
                                <p:cTn id="9" presetID="8" presetClass="entr" presetSubtype="16" fill="hold" nodeType="afterEffect">
                                  <p:stCondLst>
                                    <p:cond delay="0"/>
                                  </p:stCondLst>
                                  <p:childTnLst>
                                    <p:set>
                                      <p:cBhvr additive="repl">
                                        <p:cTn id="10" dur="1" fill="hold">
                                          <p:stCondLst>
                                            <p:cond delay="0"/>
                                          </p:stCondLst>
                                        </p:cTn>
                                        <p:tgtEl>
                                          <p:spTgt spid="23554">
                                            <p:txEl>
                                              <p:pRg st="0" end="0"/>
                                            </p:txEl>
                                          </p:spTgt>
                                        </p:tgtEl>
                                        <p:attrNameLst>
                                          <p:attrName>style.visibility</p:attrName>
                                        </p:attrNameLst>
                                      </p:cBhvr>
                                      <p:to>
                                        <p:strVal val="visible"/>
                                      </p:to>
                                    </p:set>
                                    <p:animEffect transition="in" filter="diamond(in)">
                                      <p:cBhvr additive="repl">
                                        <p:cTn id="11" dur="2000"/>
                                        <p:tgtEl>
                                          <p:spTgt spid="23554">
                                            <p:txEl>
                                              <p:pRg st="0" end="0"/>
                                            </p:txEl>
                                          </p:spTgt>
                                        </p:tgtEl>
                                      </p:cBhvr>
                                    </p:animEffect>
                                  </p:childTnLst>
                                </p:cTn>
                              </p:par>
                            </p:childTnLst>
                          </p:cTn>
                        </p:par>
                        <p:par>
                          <p:cTn id="12" fill="hold">
                            <p:stCondLst>
                              <p:cond delay="0"/>
                            </p:stCondLst>
                            <p:childTnLst>
                              <p:par>
                                <p:cTn id="13" presetID="15" presetClass="entr" fill="hold" nodeType="afterEffect">
                                  <p:stCondLst>
                                    <p:cond delay="0"/>
                                  </p:stCondLst>
                                  <p:childTnLst>
                                    <p:set>
                                      <p:cBhvr additive="repl">
                                        <p:cTn id="14" dur="1" fill="hold">
                                          <p:stCondLst>
                                            <p:cond delay="0"/>
                                          </p:stCondLst>
                                        </p:cTn>
                                        <p:tgtEl>
                                          <p:spTgt spid="23555"/>
                                        </p:tgtEl>
                                        <p:attrNameLst>
                                          <p:attrName>style.visibility</p:attrName>
                                        </p:attrNameLst>
                                      </p:cBhvr>
                                      <p:to>
                                        <p:strVal val="visible"/>
                                      </p:to>
                                    </p:set>
                                    <p:anim calcmode="lin" valueType="num">
                                      <p:cBhvr additive="repl">
                                        <p:cTn id="15" dur="1000" fill="hold"/>
                                        <p:tgtEl>
                                          <p:spTgt spid="23555"/>
                                        </p:tgtEl>
                                        <p:attrNameLst>
                                          <p:attrName>ppt_w</p:attrName>
                                        </p:attrNameLst>
                                      </p:cBhvr>
                                      <p:tavLst>
                                        <p:tav tm="100000">
                                          <p:val>
                                            <p:fltVal val="0"/>
                                          </p:val>
                                        </p:tav>
                                        <p:tav tm="100000">
                                          <p:val>
                                            <p:strVal val="#ppt_w"/>
                                          </p:val>
                                        </p:tav>
                                      </p:tavLst>
                                    </p:anim>
                                    <p:anim calcmode="lin" valueType="num">
                                      <p:cBhvr additive="repl">
                                        <p:cTn id="16" dur="1000" fill="hold"/>
                                        <p:tgtEl>
                                          <p:spTgt spid="23555"/>
                                        </p:tgtEl>
                                        <p:attrNameLst>
                                          <p:attrName>ppt_h</p:attrName>
                                        </p:attrNameLst>
                                      </p:cBhvr>
                                      <p:tavLst>
                                        <p:tav tm="100000">
                                          <p:val>
                                            <p:fltVal val="0"/>
                                          </p:val>
                                        </p:tav>
                                        <p:tav tm="100000">
                                          <p:val>
                                            <p:strVal val="#ppt_h"/>
                                          </p:val>
                                        </p:tav>
                                      </p:tavLst>
                                    </p:anim>
                                    <p:anim calcmode="lin" valueType="num">
                                      <p:cBhvr additive="repl">
                                        <p:cTn id="17" dur="1000" fill="hold"/>
                                        <p:tgtEl>
                                          <p:spTgt spid="23555"/>
                                        </p:tgtEl>
                                        <p:attrNameLst>
                                          <p:attrName>ppt_x</p:attrName>
                                        </p:attrNameLst>
                                      </p:cBhvr>
                                      <p:tavLst>
                                        <p:tav tm="0" fmla="#ppt_x+(cos(-2*pi*(1-$))*-#ppt_x-sin(-2*pi*(1-$))*(1-#ppt_y))*(1-$)">
                                          <p:val>
                                            <p:fltVal val="0"/>
                                          </p:val>
                                        </p:tav>
                                        <p:tav tm="100000">
                                          <p:val>
                                            <p:fltVal val="1"/>
                                          </p:val>
                                        </p:tav>
                                      </p:tavLst>
                                    </p:anim>
                                    <p:anim calcmode="lin" valueType="num">
                                      <p:cBhvr additive="repl">
                                        <p:cTn id="18" dur="1000" fill="hold"/>
                                        <p:tgtEl>
                                          <p:spTgt spid="23555"/>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1000"/>
                            </p:stCondLst>
                            <p:childTnLst>
                              <p:par>
                                <p:cTn id="20" presetID="27" presetClass="entr" fill="hold" nodeType="afterEffect">
                                  <p:stCondLst>
                                    <p:cond delay="0"/>
                                  </p:stCondLst>
                                  <p:iterate type="lt">
                                    <p:tmPct val="50000"/>
                                  </p:iterate>
                                  <p:childTnLst>
                                    <p:set>
                                      <p:cBhvr additive="repl">
                                        <p:cTn id="21" dur="1" fill="hold">
                                          <p:stCondLst>
                                            <p:cond delay="0"/>
                                          </p:stCondLst>
                                        </p:cTn>
                                        <p:tgtEl>
                                          <p:spTgt spid="23556">
                                            <p:txEl>
                                              <p:pRg st="0" end="0"/>
                                            </p:txEl>
                                          </p:spTgt>
                                        </p:tgtEl>
                                        <p:attrNameLst>
                                          <p:attrName>style.visibility</p:attrName>
                                        </p:attrNameLst>
                                      </p:cBhvr>
                                      <p:to>
                                        <p:strVal val="visible"/>
                                      </p:to>
                                    </p:set>
                                    <p:anim calcmode="discrete" valueType="clr">
                                      <p:cBhvr additive="repl">
                                        <p:cTn id="22" dur="80" fill="hold"/>
                                        <p:tgtEl>
                                          <p:spTgt spid="23556">
                                            <p:txEl>
                                              <p:pRg st="0" end="0"/>
                                            </p:txEl>
                                          </p:spTgt>
                                        </p:tgtEl>
                                        <p:attrNameLst>
                                          <p:attrName>style.color</p:attrName>
                                        </p:attrNameLst>
                                      </p:cBhvr>
                                      <p:tavLst>
                                        <p:tav tm="50000">
                                          <p:val>
                                            <p:strVal val="rgb(0,102,-52)"/>
                                          </p:val>
                                        </p:tav>
                                        <p:tav tm="50000">
                                          <p:val>
                                            <p:strVal val="rgb(102,-52,-1)"/>
                                          </p:val>
                                        </p:tav>
                                      </p:tavLst>
                                    </p:anim>
                                    <p:anim calcmode="discrete" valueType="clr">
                                      <p:cBhvr additive="repl">
                                        <p:cTn id="23" dur="80" fill="hold"/>
                                        <p:tgtEl>
                                          <p:spTgt spid="23556">
                                            <p:txEl>
                                              <p:pRg st="0" end="0"/>
                                            </p:txEl>
                                          </p:spTgt>
                                        </p:tgtEl>
                                        <p:attrNameLst>
                                          <p:attrName>fillColor</p:attrName>
                                        </p:attrNameLst>
                                      </p:cBhvr>
                                      <p:tavLst>
                                        <p:tav tm="50000">
                                          <p:val>
                                            <p:strVal val="rgb(0,102,-52)"/>
                                          </p:val>
                                        </p:tav>
                                        <p:tav tm="50000">
                                          <p:val>
                                            <p:strVal val="rgb(102,-52,-1)"/>
                                          </p:val>
                                        </p:tav>
                                      </p:tavLst>
                                    </p:anim>
                                    <p:set>
                                      <p:cBhvr additive="repl">
                                        <p:cTn id="24" dur="80" fill="hold"/>
                                        <p:tgtEl>
                                          <p:spTgt spid="2355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1" name="Rectangle 1"/>
          <p:cNvSpPr>
            <a:spLocks noGrp="1" noChangeArrowheads="1"/>
          </p:cNvSpPr>
          <p:nvPr>
            <p:ph type="body" idx="4294967295"/>
          </p:nvPr>
        </p:nvSpPr>
        <p:spPr>
          <a:xfrm>
            <a:off x="0" y="2133600"/>
            <a:ext cx="8497888" cy="4391025"/>
          </a:xfrm>
          <a:ln/>
        </p:spPr>
        <p:txBody>
          <a:bodyPr anchor="t">
            <a:normAutofit lnSpcReduction="10000"/>
          </a:bodyPr>
          <a:lstStyle/>
          <a:p>
            <a:pPr marL="341313" indent="-341313">
              <a:lnSpc>
                <a:spcPct val="80000"/>
              </a:lnSpc>
              <a:spcBef>
                <a:spcPts val="500"/>
              </a:spcBef>
              <a:buSzPct val="75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sz="2000"/>
          </a:p>
          <a:p>
            <a:pPr marL="341313" indent="-341313">
              <a:lnSpc>
                <a:spcPct val="80000"/>
              </a:lnSpc>
              <a:spcBef>
                <a:spcPts val="50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000"/>
              <a:t>     В 1895 году Уильям Дж. Морган, инструктор Ассоциации молодых христиан, смешал элементы баскетбола, бейсбола, тенниса и гандбола для того, чтобы создать новую игру для своих друзей-бизнесменов, которая была бы менее контактной, нежели баскетбол. Он и создал игру волейбол (в то время она называлась mintonette). Морган позаимствовал сетку из тенниса и установил ее на высоте приблизительно 196 см от пола, так чтобы сетка была выше головы человека среднего по тем временам роста. Во время демонстрации игры кто-то обратил внимание Моргана, что игроки перебрасывают (to volley) мяч взад и вперед над сеткой и возможно «Волейбол» (volleyball) , было бы самым подходящим названием для этого спорта. 7 июля 1896 г. в Колледже г. Спрингфилда была сыграна первая игра в волейбол, а в 1900 году для игры был создан специальный мяч. В1964 году волейбол включен в программу Олимпийских игр на олимпиаде в Токио. </a:t>
            </a:r>
          </a:p>
        </p:txBody>
      </p:sp>
      <p:sp>
        <p:nvSpPr>
          <p:cNvPr id="5122" name="WordArt 2"/>
          <p:cNvSpPr>
            <a:spLocks noChangeArrowheads="1" noChangeShapeType="1" noTextEdit="1"/>
          </p:cNvSpPr>
          <p:nvPr/>
        </p:nvSpPr>
        <p:spPr bwMode="auto">
          <a:xfrm>
            <a:off x="1547813" y="287338"/>
            <a:ext cx="6481762" cy="1412875"/>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ru-RU" sz="3600" kern="10">
                <a:ln w="9360">
                  <a:miter lim="800000"/>
                  <a:headEnd/>
                  <a:tailEnd/>
                </a:ln>
                <a:gradFill rotWithShape="0">
                  <a:gsLst>
                    <a:gs pos="0">
                      <a:srgbClr val="FE3E02"/>
                    </a:gs>
                    <a:gs pos="100000">
                      <a:srgbClr val="FFE701"/>
                    </a:gs>
                  </a:gsLst>
                  <a:lin ang="5400000" scaled="1"/>
                </a:gradFill>
                <a:latin typeface="Impact"/>
              </a:rPr>
              <a:t>История волейбола</a:t>
            </a:r>
          </a:p>
        </p:txBody>
      </p:sp>
      <p:pic>
        <p:nvPicPr>
          <p:cNvPr id="5123" name="Picture 3"/>
          <p:cNvPicPr>
            <a:picLocks noChangeAspect="1" noChangeArrowheads="1"/>
          </p:cNvPicPr>
          <p:nvPr/>
        </p:nvPicPr>
        <p:blipFill>
          <a:blip r:embed="rId3"/>
          <a:stretch>
            <a:fillRect/>
          </a:stretch>
        </p:blipFill>
        <p:spPr bwMode="auto">
          <a:xfrm>
            <a:off x="754827" y="571480"/>
            <a:ext cx="862012" cy="1724025"/>
          </a:xfrm>
          <a:prstGeom prst="rect">
            <a:avLst/>
          </a:prstGeom>
          <a:noFill/>
          <a:ln w="9525">
            <a:noFill/>
            <a:round/>
            <a:headEnd/>
            <a:tailEnd/>
          </a:ln>
          <a:effectLst/>
        </p:spPr>
      </p:pic>
      <p:sp>
        <p:nvSpPr>
          <p:cNvPr id="5125" name="WordArt 5"/>
          <p:cNvSpPr>
            <a:spLocks noChangeArrowheads="1" noChangeShapeType="1" noTextEdit="1"/>
          </p:cNvSpPr>
          <p:nvPr/>
        </p:nvSpPr>
        <p:spPr bwMode="auto">
          <a:xfrm>
            <a:off x="1547813" y="260350"/>
            <a:ext cx="6481762" cy="1412875"/>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ru-RU" sz="3600" kern="10">
                <a:ln w="9360">
                  <a:miter lim="800000"/>
                  <a:headEnd/>
                  <a:tailEnd/>
                </a:ln>
                <a:gradFill rotWithShape="0">
                  <a:gsLst>
                    <a:gs pos="0">
                      <a:srgbClr val="FE3E02"/>
                    </a:gs>
                    <a:gs pos="100000">
                      <a:srgbClr val="FFE701"/>
                    </a:gs>
                  </a:gsLst>
                  <a:lin ang="5400000" scaled="1"/>
                </a:gradFill>
                <a:latin typeface="Impact"/>
              </a:rPr>
              <a:t>История волейбола</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fill="hold" nodeType="withEffect">
                                  <p:stCondLst>
                                    <p:cond delay="0"/>
                                  </p:stCondLst>
                                  <p:childTnLst>
                                    <p:set>
                                      <p:cBhvr additive="repl">
                                        <p:cTn id="6" dur="1" fill="hold">
                                          <p:stCondLst>
                                            <p:cond delay="0"/>
                                          </p:stCondLst>
                                        </p:cTn>
                                        <p:tgtEl>
                                          <p:spTgt spid="5123"/>
                                        </p:tgtEl>
                                        <p:attrNameLst>
                                          <p:attrName>style.visibility</p:attrName>
                                        </p:attrNameLst>
                                      </p:cBhvr>
                                      <p:to>
                                        <p:strVal val="visible"/>
                                      </p:to>
                                    </p:set>
                                    <p:animEffect transition="in" filter="fade">
                                      <p:cBhvr additive="repl">
                                        <p:cTn id="7" dur="1155" decel="100000"/>
                                        <p:tgtEl>
                                          <p:spTgt spid="5123"/>
                                        </p:tgtEl>
                                      </p:cBhvr>
                                    </p:animEffect>
                                    <p:animScale>
                                      <p:cBhvr additive="repl">
                                        <p:cTn id="8" dur="1155" decel="100000" fill="hold"/>
                                        <p:tgtEl>
                                          <p:spTgt spid="5123"/>
                                        </p:tgtEl>
                                      </p:cBhvr>
                                      <p:from x="10000" y="10000"/>
                                      <p:to x="200000" y="450000"/>
                                    </p:animScale>
                                    <p:animScale>
                                      <p:cBhvr additive="repl">
                                        <p:cTn id="9" dur="1844" accel="100000" fill="hold">
                                          <p:stCondLst>
                                            <p:cond delay="0"/>
                                          </p:stCondLst>
                                        </p:cTn>
                                        <p:tgtEl>
                                          <p:spTgt spid="5123"/>
                                        </p:tgtEl>
                                      </p:cBhvr>
                                      <p:from x="200000" y="450000"/>
                                      <p:to x="100000" y="100000"/>
                                    </p:animScale>
                                    <p:set>
                                      <p:cBhvr additive="repl">
                                        <p:cTn id="10" dur="1155" fill="hold"/>
                                        <p:tgtEl>
                                          <p:spTgt spid="5123"/>
                                        </p:tgtEl>
                                        <p:attrNameLst>
                                          <p:attrName>ppt_x</p:attrName>
                                        </p:attrNameLst>
                                      </p:cBhvr>
                                      <p:to>
                                        <p:strVal val="(0.5)"/>
                                      </p:to>
                                    </p:set>
                                    <p:anim from="(0.5)" to="(#ppt_x)" calcmode="lin" valueType="num">
                                      <p:cBhvr additive="repl">
                                        <p:cTn id="11" dur="1844" accel="100000" fill="hold">
                                          <p:stCondLst>
                                            <p:cond delay="0"/>
                                          </p:stCondLst>
                                        </p:cTn>
                                        <p:tgtEl>
                                          <p:spTgt spid="5123"/>
                                        </p:tgtEl>
                                        <p:attrNameLst>
                                          <p:attrName>ppt_x</p:attrName>
                                        </p:attrNameLst>
                                      </p:cBhvr>
                                    </p:anim>
                                    <p:set>
                                      <p:cBhvr additive="repl">
                                        <p:cTn id="12" dur="1155" fill="hold"/>
                                        <p:tgtEl>
                                          <p:spTgt spid="5123"/>
                                        </p:tgtEl>
                                        <p:attrNameLst>
                                          <p:attrName>ppt_y</p:attrName>
                                        </p:attrNameLst>
                                      </p:cBhvr>
                                      <p:to>
                                        <p:strVal val="(#ppt_y+0.4)"/>
                                      </p:to>
                                    </p:set>
                                    <p:anim from="(#ppt_y+0.4)" to="(#ppt_y)" calcmode="lin" valueType="num">
                                      <p:cBhvr additive="repl">
                                        <p:cTn id="13" dur="1844" accel="100000" fill="hold">
                                          <p:stCondLst>
                                            <p:cond delay="0"/>
                                          </p:stCondLst>
                                        </p:cTn>
                                        <p:tgtEl>
                                          <p:spTgt spid="5123"/>
                                        </p:tgtEl>
                                        <p:attrNameLst>
                                          <p:attrName>ppt_y</p:attrName>
                                        </p:attrNameLst>
                                      </p:cBhvr>
                                    </p:anim>
                                  </p:childTnLst>
                                </p:cTn>
                              </p:par>
                              <p:par>
                                <p:cTn id="14" presetID="10" presetClass="entr" fill="hold" grpId="0" nodeType="withEffect">
                                  <p:stCondLst>
                                    <p:cond delay="0"/>
                                  </p:stCondLst>
                                  <p:childTnLst>
                                    <p:set>
                                      <p:cBhvr additive="repl">
                                        <p:cTn id="15" dur="1" fill="hold">
                                          <p:stCondLst>
                                            <p:cond delay="0"/>
                                          </p:stCondLst>
                                        </p:cTn>
                                        <p:tgtEl>
                                          <p:spTgt spid="5122"/>
                                        </p:tgtEl>
                                        <p:attrNameLst>
                                          <p:attrName>style.visibility</p:attrName>
                                        </p:attrNameLst>
                                      </p:cBhvr>
                                      <p:to>
                                        <p:strVal val="visible"/>
                                      </p:to>
                                    </p:set>
                                    <p:animEffect transition="in" filter="fade">
                                      <p:cBhvr additive="repl">
                                        <p:cTn id="16" dur="2000"/>
                                        <p:tgtEl>
                                          <p:spTgt spid="5122"/>
                                        </p:tgtEl>
                                      </p:cBhvr>
                                    </p:animEffect>
                                  </p:childTnLst>
                                </p:cTn>
                              </p:par>
                            </p:childTnLst>
                          </p:cTn>
                        </p:par>
                        <p:par>
                          <p:cTn id="17" fill="hold">
                            <p:stCondLst>
                              <p:cond delay="2000"/>
                            </p:stCondLst>
                            <p:childTnLst>
                              <p:par>
                                <p:cTn id="18" presetID="8" presetClass="entr" presetSubtype="16" fill="hold" nodeType="afterEffect">
                                  <p:stCondLst>
                                    <p:cond delay="0"/>
                                  </p:stCondLst>
                                  <p:childTnLst>
                                    <p:set>
                                      <p:cBhvr additive="repl">
                                        <p:cTn id="19" dur="1" fill="hold">
                                          <p:stCondLst>
                                            <p:cond delay="0"/>
                                          </p:stCondLst>
                                        </p:cTn>
                                        <p:tgtEl>
                                          <p:spTgt spid="5121">
                                            <p:txEl>
                                              <p:pRg st="1" end="1"/>
                                            </p:txEl>
                                          </p:spTgt>
                                        </p:tgtEl>
                                        <p:attrNameLst>
                                          <p:attrName>style.visibility</p:attrName>
                                        </p:attrNameLst>
                                      </p:cBhvr>
                                      <p:to>
                                        <p:strVal val="visible"/>
                                      </p:to>
                                    </p:set>
                                    <p:animEffect transition="in" filter="diamond(in)">
                                      <p:cBhvr additive="repl">
                                        <p:cTn id="20" dur="2000"/>
                                        <p:tgtEl>
                                          <p:spTgt spid="5121">
                                            <p:txEl>
                                              <p:pRg st="1" end="1"/>
                                            </p:txEl>
                                          </p:spTgt>
                                        </p:tgtEl>
                                      </p:cBhvr>
                                    </p:animEffect>
                                  </p:childTnLst>
                                </p:cTn>
                              </p:par>
                              <p:par>
                                <p:cTn id="21" presetID="10" presetClass="entr" fill="hold" grpId="0" nodeType="withEffect">
                                  <p:stCondLst>
                                    <p:cond delay="0"/>
                                  </p:stCondLst>
                                  <p:childTnLst>
                                    <p:set>
                                      <p:cBhvr additive="repl">
                                        <p:cTn id="22" dur="1" fill="hold">
                                          <p:stCondLst>
                                            <p:cond delay="0"/>
                                          </p:stCondLst>
                                        </p:cTn>
                                        <p:tgtEl>
                                          <p:spTgt spid="5125"/>
                                        </p:tgtEl>
                                        <p:attrNameLst>
                                          <p:attrName>style.visibility</p:attrName>
                                        </p:attrNameLst>
                                      </p:cBhvr>
                                      <p:to>
                                        <p:strVal val="visible"/>
                                      </p:to>
                                    </p:set>
                                    <p:animEffect transition="in" filter="fade">
                                      <p:cBhvr additive="repl">
                                        <p:cTn id="23"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body" idx="4294967295"/>
          </p:nvPr>
        </p:nvSpPr>
        <p:spPr>
          <a:xfrm>
            <a:off x="457200" y="404813"/>
            <a:ext cx="8229600" cy="6119812"/>
          </a:xfrm>
          <a:ln/>
        </p:spPr>
        <p:txBody>
          <a:bodyPr>
            <a:normAutofit fontScale="92500" lnSpcReduction="10000"/>
          </a:bodyPr>
          <a:lstStyle/>
          <a:p>
            <a:pPr>
              <a:lnSpc>
                <a:spcPct val="80000"/>
              </a:lnSpc>
              <a:spcBef>
                <a:spcPts val="3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400"/>
              <a:t>     </a:t>
            </a:r>
            <a:r>
              <a:rPr lang="ru-RU" sz="1800"/>
              <a:t>Команда может состоять максимум из 12 игроков, одного тренера, одного помощника тренера, одного массажиста и одного врача. </a:t>
            </a:r>
            <a:br>
              <a:rPr lang="ru-RU" sz="1800"/>
            </a:br>
            <a:r>
              <a:rPr lang="ru-RU" sz="1800"/>
              <a:t/>
            </a:r>
            <a:br>
              <a:rPr lang="ru-RU" sz="1800"/>
            </a:br>
            <a:r>
              <a:rPr lang="ru-RU" sz="1800"/>
              <a:t>Команда набирает очко: </a:t>
            </a:r>
            <a:br>
              <a:rPr lang="ru-RU" sz="1800"/>
            </a:br>
            <a:r>
              <a:rPr lang="ru-RU" sz="1800"/>
              <a:t>при успешном приземлении мяча на игровой площадке соперника; </a:t>
            </a:r>
            <a:br>
              <a:rPr lang="ru-RU" sz="1800"/>
            </a:br>
            <a:r>
              <a:rPr lang="ru-RU" sz="1800"/>
              <a:t>когда команда соперника совершает ошибку; </a:t>
            </a:r>
            <a:br>
              <a:rPr lang="ru-RU" sz="1800"/>
            </a:br>
            <a:r>
              <a:rPr lang="ru-RU" sz="1800"/>
              <a:t>когда команда соперника получает замечание. </a:t>
            </a:r>
            <a:br>
              <a:rPr lang="ru-RU" sz="1800"/>
            </a:br>
            <a:r>
              <a:rPr lang="ru-RU" sz="1800"/>
              <a:t>Если две (или более) ошибки совершены последовательно, то принимается во внимание только первая ошибка. </a:t>
            </a:r>
            <a:br>
              <a:rPr lang="ru-RU" sz="1800"/>
            </a:br>
            <a:r>
              <a:rPr lang="ru-RU" sz="1800"/>
              <a:t>Если две (или более) ошибки совершены соперниками одновременно, то это считается обоюдной ошибкой и мяч переигрывается. </a:t>
            </a:r>
            <a:br>
              <a:rPr lang="ru-RU" sz="1800"/>
            </a:br>
            <a:r>
              <a:rPr lang="ru-RU" sz="1800"/>
              <a:t>Розыгрышем мяча является игровые действия с момента удара при подаче до того, как мяч выйдет из игры. </a:t>
            </a:r>
            <a:br>
              <a:rPr lang="ru-RU" sz="1800"/>
            </a:br>
            <a:r>
              <a:rPr lang="ru-RU" sz="1800"/>
              <a:t>Если подающая команда выигрывает розыгрыш мяча, она набирает очко и продолжает подавать. </a:t>
            </a:r>
            <a:br>
              <a:rPr lang="ru-RU" sz="1800"/>
            </a:br>
            <a:r>
              <a:rPr lang="ru-RU" sz="1800"/>
              <a:t>Если принимающая команда выигрывает розыгрыш мяча, она набирает очко и получает право подавать. </a:t>
            </a:r>
            <a:br>
              <a:rPr lang="ru-RU" sz="1800"/>
            </a:br>
            <a:r>
              <a:rPr lang="ru-RU" sz="1800"/>
              <a:t/>
            </a:r>
            <a:br>
              <a:rPr lang="ru-RU" sz="1800"/>
            </a:br>
            <a:r>
              <a:rPr lang="ru-RU" sz="1800"/>
              <a:t>Партия (кроме решающей -5-ой) выигрывается командой, которая первой набирает 25 очков с преимуществом минимум в 2 очка. В случае равного счета 24-24, игра продолжается до достижения преимущества в 2 очка (26-24, 27-25 и т. д.). </a:t>
            </a:r>
            <a:br>
              <a:rPr lang="ru-RU" sz="1800"/>
            </a:br>
            <a:r>
              <a:rPr lang="ru-RU" sz="1800"/>
              <a:t>Победителем матча является команда, которая выигрывает три партии. </a:t>
            </a:r>
            <a:br>
              <a:rPr lang="ru-RU" sz="1800"/>
            </a:br>
            <a:r>
              <a:rPr lang="ru-RU" sz="1800"/>
              <a:t>В случае равного счета 2-2, решающая (пятая) партия играется до 15 очков с минимальным преимуществом в 2 очка. </a:t>
            </a:r>
            <a:br>
              <a:rPr lang="ru-RU" sz="1800"/>
            </a:br>
            <a:r>
              <a:rPr lang="ru-RU" sz="1400"/>
              <a:t/>
            </a:r>
            <a:br>
              <a:rPr lang="ru-RU" sz="1400"/>
            </a:br>
            <a:r>
              <a:rPr lang="ru-RU" sz="1400"/>
              <a:t/>
            </a:r>
            <a:br>
              <a:rPr lang="ru-RU" sz="1400"/>
            </a:br>
            <a:endParaRPr lang="ru-RU" sz="1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fill="hold" nodeType="afterEffect">
                                  <p:stCondLst>
                                    <p:cond delay="0"/>
                                  </p:stCondLst>
                                  <p:childTnLst>
                                    <p:set>
                                      <p:cBhvr additive="repl">
                                        <p:cTn id="6" dur="1" fill="hold">
                                          <p:stCondLst>
                                            <p:cond delay="0"/>
                                          </p:stCondLst>
                                        </p:cTn>
                                        <p:tgtEl>
                                          <p:spTgt spid="24577">
                                            <p:txEl>
                                              <p:pRg st="0" end="0"/>
                                            </p:txEl>
                                          </p:spTgt>
                                        </p:tgtEl>
                                        <p:attrNameLst>
                                          <p:attrName>style.visibility</p:attrName>
                                        </p:attrNameLst>
                                      </p:cBhvr>
                                      <p:to>
                                        <p:strVal val="visible"/>
                                      </p:to>
                                    </p:set>
                                    <p:animEffect transition="in" filter="wedge">
                                      <p:cBhvr additive="repl">
                                        <p:cTn id="7" dur="2000"/>
                                        <p:tgtEl>
                                          <p:spTgt spid="245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body" idx="4294967295"/>
          </p:nvPr>
        </p:nvSpPr>
        <p:spPr>
          <a:xfrm>
            <a:off x="457200" y="333375"/>
            <a:ext cx="8229600" cy="5762625"/>
          </a:xfrm>
          <a:ln/>
        </p:spPr>
        <p:txBody>
          <a:bodyPr>
            <a:normAutofit lnSpcReduction="10000"/>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800"/>
              <a:t>   </a:t>
            </a:r>
            <a:r>
              <a:rPr lang="ru-RU" sz="2000"/>
              <a:t>Ошибки при игре мячом: </a:t>
            </a:r>
            <a:br>
              <a:rPr lang="ru-RU" sz="2000"/>
            </a:br>
            <a:r>
              <a:rPr lang="ru-RU" sz="2000"/>
              <a:t>четыре удара: команда касается мяча 4 раза, чтобы вернуть его на сторону соперника; </a:t>
            </a:r>
            <a:br>
              <a:rPr lang="ru-RU" sz="2000"/>
            </a:br>
            <a:r>
              <a:rPr lang="ru-RU" sz="2000"/>
              <a:t>удар при поддержке: игрок пользуется поддержкой партнера по команде или любого устройства/предмета в пределах игрового поля для того, чтобы дотянуться до мяча; </a:t>
            </a:r>
            <a:br>
              <a:rPr lang="ru-RU" sz="2000"/>
            </a:br>
            <a:r>
              <a:rPr lang="ru-RU" sz="2000"/>
              <a:t>захват: игрок не ударяет мяч, и мяч оказывается захваченным и/или брошенным; </a:t>
            </a:r>
            <a:br>
              <a:rPr lang="ru-RU" sz="2000"/>
            </a:br>
            <a:r>
              <a:rPr lang="ru-RU" sz="2000"/>
              <a:t>двойное касание: игрок ударяет мяч дважды подряд или мяч касается различных частей его тела последовательно. </a:t>
            </a:r>
            <a:br>
              <a:rPr lang="ru-RU" sz="2000"/>
            </a:br>
            <a:r>
              <a:rPr lang="ru-RU" sz="2000"/>
              <a:t/>
            </a:r>
            <a:br>
              <a:rPr lang="ru-RU" sz="2000"/>
            </a:br>
            <a:r>
              <a:rPr lang="ru-RU" sz="2000"/>
              <a:t>Характеристики удара (касания): </a:t>
            </a:r>
            <a:br>
              <a:rPr lang="ru-RU" sz="2000"/>
            </a:br>
            <a:r>
              <a:rPr lang="ru-RU" sz="2000"/>
              <a:t>мяч может касаться любой части тела; </a:t>
            </a:r>
            <a:br>
              <a:rPr lang="ru-RU" sz="2000"/>
            </a:br>
            <a:r>
              <a:rPr lang="ru-RU" sz="2000"/>
              <a:t>мяч должен быть ударен, а не схвачен или брошен. Он может отскочить в любом направлении; </a:t>
            </a:r>
            <a:br>
              <a:rPr lang="ru-RU" sz="2000"/>
            </a:br>
            <a:r>
              <a:rPr lang="ru-RU" sz="2000"/>
              <a:t>мяч может касаться различных частей тела, только если соприкосновения происходят одновременно.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fill="hold" nodeType="afterEffect">
                                  <p:stCondLst>
                                    <p:cond delay="0"/>
                                  </p:stCondLst>
                                  <p:childTnLst>
                                    <p:set>
                                      <p:cBhvr additive="repl">
                                        <p:cTn id="6" dur="1" fill="hold">
                                          <p:stCondLst>
                                            <p:cond delay="0"/>
                                          </p:stCondLst>
                                        </p:cTn>
                                        <p:tgtEl>
                                          <p:spTgt spid="25601">
                                            <p:txEl>
                                              <p:pRg st="0" end="0"/>
                                            </p:txEl>
                                          </p:spTgt>
                                        </p:tgtEl>
                                        <p:attrNameLst>
                                          <p:attrName>style.visibility</p:attrName>
                                        </p:attrNameLst>
                                      </p:cBhvr>
                                      <p:to>
                                        <p:strVal val="visible"/>
                                      </p:to>
                                    </p:set>
                                    <p:animEffect transition="in" filter="wedge">
                                      <p:cBhvr additive="repl">
                                        <p:cTn id="7" dur="2000"/>
                                        <p:tgtEl>
                                          <p:spTgt spid="256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idx="4294967295"/>
          </p:nvPr>
        </p:nvSpPr>
        <p:spPr>
          <a:xfrm>
            <a:off x="571472" y="214290"/>
            <a:ext cx="8158162" cy="714380"/>
          </a:xfrm>
          <a:ln/>
        </p:spPr>
        <p:txBody>
          <a:bodyPr>
            <a:normAutofit fontScale="90000"/>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800" b="1" dirty="0"/>
              <a:t>             </a:t>
            </a:r>
            <a:r>
              <a:rPr lang="ru-RU" sz="2800" b="1" dirty="0" smtClean="0"/>
              <a:t/>
            </a:r>
            <a:br>
              <a:rPr lang="ru-RU" sz="2800" b="1"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b="1" dirty="0" smtClean="0"/>
              <a:t>  Советы </a:t>
            </a:r>
            <a:r>
              <a:rPr lang="ru-RU" sz="2800" b="1" dirty="0"/>
              <a:t>при игре в волейбол </a:t>
            </a:r>
          </a:p>
        </p:txBody>
      </p:sp>
      <p:sp>
        <p:nvSpPr>
          <p:cNvPr id="26626" name="Rectangle 2"/>
          <p:cNvSpPr>
            <a:spLocks noGrp="1" noChangeArrowheads="1"/>
          </p:cNvSpPr>
          <p:nvPr>
            <p:ph type="body" idx="4294967295"/>
          </p:nvPr>
        </p:nvSpPr>
        <p:spPr>
          <a:xfrm>
            <a:off x="500034" y="1000108"/>
            <a:ext cx="8186766" cy="5095892"/>
          </a:xfrm>
          <a:ln/>
        </p:spPr>
        <p:txBody>
          <a:bodyPr>
            <a:normAutofit fontScale="92500" lnSpcReduction="20000"/>
          </a:bodyPr>
          <a:lstStyle/>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Если мяч летит между игроками, принимает тот, чья правая рука ближе к мячу.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Если пошел на мяч для приема - иди до конца и принимай, даже если уже понял, что мяч не твой, скажи "Я!" и приучи партнеров разбегаться в таком случае. Это, правда, не означает, что можно бегать из двойки в пятерку (позиции на поле) с криком "Я!"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Второй пас всегда связующего (если, конечно он не принимал). Когда, правда, прием уж совсем никакой и связующий не успевает, то тот, кому ближе, отдает передачу для нападения.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В момент приема подачи не дергайся, если принимать не будешь, иначе партнер может решить, что ты именно ломишься на прием. В современном волейболе принимающих часто всего двое, чтобы не мешались друг другу.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Чем ниже позиция принимающего, и чем ближе к полу "ловиться" мяч, тем легче его обработать.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Перед тем, как поставить блок, смотри в момент разбега нападающему в глаза, часто по направлению взгляда можно узнать, куда он будет бить.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Прыжок блокирующих следует чуть позже нежели блокируемого нападающего, поскольку второй с разбега прыгнет выше, "перевисит" блок и ударит поверх него.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При выборе позиции при блокировании, крайние блокирующие располагаются таким образом, чтобы в момент отрыва от земли плечо, обращенное к ближайшей боковой линии (скажем, в двойке это правое), находилось на одной линии с правым же плечом нападающего, которого ты будешь блокировать.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Если блок двойной или тройной, то пристраиваться должны крайние блокирующие к центральному (к тройке).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Самый мобильный, умный, психологически устойчивый с лидерскими качествами игрок - это связующий, команда начинается с него, поэтому сначала в команду надо искать или воспитывать связующего, а потом всех остальных.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Последний мяч, который переводится не ударом, из нескольких одновременно успевающих игроков играет тот, кто находится лицом к сетке. </a:t>
            </a:r>
          </a:p>
          <a:p>
            <a:pPr marL="341313" indent="-341313">
              <a:lnSpc>
                <a:spcPct val="80000"/>
              </a:lnSpc>
              <a:spcBef>
                <a:spcPts val="375"/>
              </a:spcBef>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1500" dirty="0"/>
              <a:t>Подачу стоит подавать в самого слабого из принимающих, кто это, обычно становится ясно уже в первой партии. Если же все принимают ровно или слабый принимающий вышел на первую линию, подавать следует в первую зону, чтобы затруднить пас связующему.                                                               </a:t>
            </a:r>
          </a:p>
          <a:p>
            <a:pPr marL="341313" indent="-341313">
              <a:lnSpc>
                <a:spcPct val="80000"/>
              </a:lnSpc>
              <a:spcBef>
                <a:spcPts val="375"/>
              </a:spcBef>
              <a:buSzPct val="75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sz="15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decel="100000" fill="hold" nodeType="afterEffect">
                                  <p:stCondLst>
                                    <p:cond delay="0"/>
                                  </p:stCondLst>
                                  <p:childTnLst>
                                    <p:set>
                                      <p:cBhvr additive="repl">
                                        <p:cTn id="6" dur="1" fill="hold">
                                          <p:stCondLst>
                                            <p:cond delay="0"/>
                                          </p:stCondLst>
                                        </p:cTn>
                                        <p:tgtEl>
                                          <p:spTgt spid="26625"/>
                                        </p:tgtEl>
                                        <p:attrNameLst>
                                          <p:attrName>style.visibility</p:attrName>
                                        </p:attrNameLst>
                                      </p:cBhvr>
                                      <p:to>
                                        <p:strVal val="visible"/>
                                      </p:to>
                                    </p:set>
                                    <p:anim calcmode="lin" valueType="num">
                                      <p:cBhvr additive="repl">
                                        <p:cTn id="7" dur="500" fill="hold"/>
                                        <p:tgtEl>
                                          <p:spTgt spid="26625"/>
                                        </p:tgtEl>
                                        <p:attrNameLst>
                                          <p:attrName>ppt_w</p:attrName>
                                        </p:attrNameLst>
                                      </p:cBhvr>
                                      <p:tavLst>
                                        <p:tav tm="100000">
                                          <p:val>
                                            <p:fltVal val="0"/>
                                          </p:val>
                                        </p:tav>
                                        <p:tav tm="100000">
                                          <p:val>
                                            <p:strVal val="#ppt_w"/>
                                          </p:val>
                                        </p:tav>
                                      </p:tavLst>
                                    </p:anim>
                                    <p:anim calcmode="lin" valueType="num">
                                      <p:cBhvr additive="repl">
                                        <p:cTn id="8" dur="500" fill="hold"/>
                                        <p:tgtEl>
                                          <p:spTgt spid="26625"/>
                                        </p:tgtEl>
                                        <p:attrNameLst>
                                          <p:attrName>ppt_h</p:attrName>
                                        </p:attrNameLst>
                                      </p:cBhvr>
                                      <p:tavLst>
                                        <p:tav tm="100000">
                                          <p:val>
                                            <p:fltVal val="0"/>
                                          </p:val>
                                        </p:tav>
                                        <p:tav tm="100000">
                                          <p:val>
                                            <p:strVal val="#ppt_h"/>
                                          </p:val>
                                        </p:tav>
                                      </p:tavLst>
                                    </p:anim>
                                    <p:anim calcmode="lin" valueType="num">
                                      <p:cBhvr additive="repl">
                                        <p:cTn id="9" dur="500" fill="hold"/>
                                        <p:tgtEl>
                                          <p:spTgt spid="26625"/>
                                        </p:tgtEl>
                                        <p:attrNameLst>
                                          <p:attrName>r</p:attrName>
                                        </p:attrNameLst>
                                      </p:cBhvr>
                                      <p:tavLst>
                                        <p:tav tm="100000">
                                          <p:val>
                                            <p:strVal val="360"/>
                                          </p:val>
                                        </p:tav>
                                        <p:tav tm="100000">
                                          <p:val>
                                            <p:strVal val="0"/>
                                          </p:val>
                                        </p:tav>
                                      </p:tavLst>
                                    </p:anim>
                                    <p:animEffect transition="in" filter="fade">
                                      <p:cBhvr additive="repl">
                                        <p:cTn id="10" dur="500"/>
                                        <p:tgtEl>
                                          <p:spTgt spid="26625"/>
                                        </p:tgtEl>
                                      </p:cBhvr>
                                    </p:animEffect>
                                  </p:childTnLst>
                                </p:cTn>
                              </p:par>
                            </p:childTnLst>
                          </p:cTn>
                        </p:par>
                        <p:par>
                          <p:cTn id="11" fill="hold">
                            <p:stCondLst>
                              <p:cond delay="0"/>
                            </p:stCondLst>
                            <p:childTnLst>
                              <p:par>
                                <p:cTn id="12" presetID="20" presetClass="entr" fill="hold" nodeType="afterEffect">
                                  <p:stCondLst>
                                    <p:cond delay="0"/>
                                  </p:stCondLst>
                                  <p:childTnLst>
                                    <p:set>
                                      <p:cBhvr additive="repl">
                                        <p:cTn id="13" dur="1" fill="hold">
                                          <p:stCondLst>
                                            <p:cond delay="0"/>
                                          </p:stCondLst>
                                        </p:cTn>
                                        <p:tgtEl>
                                          <p:spTgt spid="26626">
                                            <p:txEl>
                                              <p:pRg st="0" end="0"/>
                                            </p:txEl>
                                          </p:spTgt>
                                        </p:tgtEl>
                                        <p:attrNameLst>
                                          <p:attrName>style.visibility</p:attrName>
                                        </p:attrNameLst>
                                      </p:cBhvr>
                                      <p:to>
                                        <p:strVal val="visible"/>
                                      </p:to>
                                    </p:set>
                                    <p:animEffect transition="in" filter="wedge">
                                      <p:cBhvr additive="repl">
                                        <p:cTn id="14" dur="2000"/>
                                        <p:tgtEl>
                                          <p:spTgt spid="26626">
                                            <p:txEl>
                                              <p:pRg st="0" end="0"/>
                                            </p:txEl>
                                          </p:spTgt>
                                        </p:tgtEl>
                                      </p:cBhvr>
                                    </p:animEffect>
                                  </p:childTnLst>
                                </p:cTn>
                              </p:par>
                              <p:par>
                                <p:cTn id="15" presetID="20" presetClass="entr" fill="hold" nodeType="withEffect">
                                  <p:stCondLst>
                                    <p:cond delay="0"/>
                                  </p:stCondLst>
                                  <p:childTnLst>
                                    <p:set>
                                      <p:cBhvr additive="repl">
                                        <p:cTn id="16" dur="1" fill="hold">
                                          <p:stCondLst>
                                            <p:cond delay="0"/>
                                          </p:stCondLst>
                                        </p:cTn>
                                        <p:tgtEl>
                                          <p:spTgt spid="26626">
                                            <p:txEl>
                                              <p:pRg st="1" end="1"/>
                                            </p:txEl>
                                          </p:spTgt>
                                        </p:tgtEl>
                                        <p:attrNameLst>
                                          <p:attrName>style.visibility</p:attrName>
                                        </p:attrNameLst>
                                      </p:cBhvr>
                                      <p:to>
                                        <p:strVal val="visible"/>
                                      </p:to>
                                    </p:set>
                                    <p:animEffect transition="in" filter="wedge">
                                      <p:cBhvr additive="repl">
                                        <p:cTn id="17" dur="2000"/>
                                        <p:tgtEl>
                                          <p:spTgt spid="26626">
                                            <p:txEl>
                                              <p:pRg st="1" end="1"/>
                                            </p:txEl>
                                          </p:spTgt>
                                        </p:tgtEl>
                                      </p:cBhvr>
                                    </p:animEffect>
                                  </p:childTnLst>
                                </p:cTn>
                              </p:par>
                              <p:par>
                                <p:cTn id="18" presetID="20" presetClass="entr" fill="hold" nodeType="withEffect">
                                  <p:stCondLst>
                                    <p:cond delay="0"/>
                                  </p:stCondLst>
                                  <p:childTnLst>
                                    <p:set>
                                      <p:cBhvr additive="repl">
                                        <p:cTn id="19" dur="1" fill="hold">
                                          <p:stCondLst>
                                            <p:cond delay="0"/>
                                          </p:stCondLst>
                                        </p:cTn>
                                        <p:tgtEl>
                                          <p:spTgt spid="26626">
                                            <p:txEl>
                                              <p:pRg st="2" end="2"/>
                                            </p:txEl>
                                          </p:spTgt>
                                        </p:tgtEl>
                                        <p:attrNameLst>
                                          <p:attrName>style.visibility</p:attrName>
                                        </p:attrNameLst>
                                      </p:cBhvr>
                                      <p:to>
                                        <p:strVal val="visible"/>
                                      </p:to>
                                    </p:set>
                                    <p:animEffect transition="in" filter="wedge">
                                      <p:cBhvr additive="repl">
                                        <p:cTn id="20" dur="2000"/>
                                        <p:tgtEl>
                                          <p:spTgt spid="26626">
                                            <p:txEl>
                                              <p:pRg st="2" end="2"/>
                                            </p:txEl>
                                          </p:spTgt>
                                        </p:tgtEl>
                                      </p:cBhvr>
                                    </p:animEffect>
                                  </p:childTnLst>
                                </p:cTn>
                              </p:par>
                              <p:par>
                                <p:cTn id="21" presetID="20" presetClass="entr" fill="hold" nodeType="withEffect">
                                  <p:stCondLst>
                                    <p:cond delay="0"/>
                                  </p:stCondLst>
                                  <p:childTnLst>
                                    <p:set>
                                      <p:cBhvr additive="repl">
                                        <p:cTn id="22" dur="1" fill="hold">
                                          <p:stCondLst>
                                            <p:cond delay="0"/>
                                          </p:stCondLst>
                                        </p:cTn>
                                        <p:tgtEl>
                                          <p:spTgt spid="26626">
                                            <p:txEl>
                                              <p:pRg st="3" end="3"/>
                                            </p:txEl>
                                          </p:spTgt>
                                        </p:tgtEl>
                                        <p:attrNameLst>
                                          <p:attrName>style.visibility</p:attrName>
                                        </p:attrNameLst>
                                      </p:cBhvr>
                                      <p:to>
                                        <p:strVal val="visible"/>
                                      </p:to>
                                    </p:set>
                                    <p:animEffect transition="in" filter="wedge">
                                      <p:cBhvr additive="repl">
                                        <p:cTn id="23" dur="2000"/>
                                        <p:tgtEl>
                                          <p:spTgt spid="26626">
                                            <p:txEl>
                                              <p:pRg st="3" end="3"/>
                                            </p:txEl>
                                          </p:spTgt>
                                        </p:tgtEl>
                                      </p:cBhvr>
                                    </p:animEffect>
                                  </p:childTnLst>
                                </p:cTn>
                              </p:par>
                              <p:par>
                                <p:cTn id="24" presetID="20" presetClass="entr" fill="hold" nodeType="withEffect">
                                  <p:stCondLst>
                                    <p:cond delay="0"/>
                                  </p:stCondLst>
                                  <p:childTnLst>
                                    <p:set>
                                      <p:cBhvr additive="repl">
                                        <p:cTn id="25" dur="1" fill="hold">
                                          <p:stCondLst>
                                            <p:cond delay="0"/>
                                          </p:stCondLst>
                                        </p:cTn>
                                        <p:tgtEl>
                                          <p:spTgt spid="26626">
                                            <p:txEl>
                                              <p:pRg st="4" end="4"/>
                                            </p:txEl>
                                          </p:spTgt>
                                        </p:tgtEl>
                                        <p:attrNameLst>
                                          <p:attrName>style.visibility</p:attrName>
                                        </p:attrNameLst>
                                      </p:cBhvr>
                                      <p:to>
                                        <p:strVal val="visible"/>
                                      </p:to>
                                    </p:set>
                                    <p:animEffect transition="in" filter="wedge">
                                      <p:cBhvr additive="repl">
                                        <p:cTn id="26" dur="2000"/>
                                        <p:tgtEl>
                                          <p:spTgt spid="26626">
                                            <p:txEl>
                                              <p:pRg st="4" end="4"/>
                                            </p:txEl>
                                          </p:spTgt>
                                        </p:tgtEl>
                                      </p:cBhvr>
                                    </p:animEffect>
                                  </p:childTnLst>
                                </p:cTn>
                              </p:par>
                              <p:par>
                                <p:cTn id="27" presetID="20" presetClass="entr" fill="hold" nodeType="withEffect">
                                  <p:stCondLst>
                                    <p:cond delay="0"/>
                                  </p:stCondLst>
                                  <p:childTnLst>
                                    <p:set>
                                      <p:cBhvr additive="repl">
                                        <p:cTn id="28" dur="1" fill="hold">
                                          <p:stCondLst>
                                            <p:cond delay="0"/>
                                          </p:stCondLst>
                                        </p:cTn>
                                        <p:tgtEl>
                                          <p:spTgt spid="26626">
                                            <p:txEl>
                                              <p:pRg st="5" end="5"/>
                                            </p:txEl>
                                          </p:spTgt>
                                        </p:tgtEl>
                                        <p:attrNameLst>
                                          <p:attrName>style.visibility</p:attrName>
                                        </p:attrNameLst>
                                      </p:cBhvr>
                                      <p:to>
                                        <p:strVal val="visible"/>
                                      </p:to>
                                    </p:set>
                                    <p:animEffect transition="in" filter="wedge">
                                      <p:cBhvr additive="repl">
                                        <p:cTn id="29" dur="2000"/>
                                        <p:tgtEl>
                                          <p:spTgt spid="26626">
                                            <p:txEl>
                                              <p:pRg st="5" end="5"/>
                                            </p:txEl>
                                          </p:spTgt>
                                        </p:tgtEl>
                                      </p:cBhvr>
                                    </p:animEffect>
                                  </p:childTnLst>
                                </p:cTn>
                              </p:par>
                              <p:par>
                                <p:cTn id="30" presetID="20" presetClass="entr" fill="hold" nodeType="withEffect">
                                  <p:stCondLst>
                                    <p:cond delay="0"/>
                                  </p:stCondLst>
                                  <p:childTnLst>
                                    <p:set>
                                      <p:cBhvr additive="repl">
                                        <p:cTn id="31" dur="1" fill="hold">
                                          <p:stCondLst>
                                            <p:cond delay="0"/>
                                          </p:stCondLst>
                                        </p:cTn>
                                        <p:tgtEl>
                                          <p:spTgt spid="26626">
                                            <p:txEl>
                                              <p:pRg st="6" end="6"/>
                                            </p:txEl>
                                          </p:spTgt>
                                        </p:tgtEl>
                                        <p:attrNameLst>
                                          <p:attrName>style.visibility</p:attrName>
                                        </p:attrNameLst>
                                      </p:cBhvr>
                                      <p:to>
                                        <p:strVal val="visible"/>
                                      </p:to>
                                    </p:set>
                                    <p:animEffect transition="in" filter="wedge">
                                      <p:cBhvr additive="repl">
                                        <p:cTn id="32" dur="2000"/>
                                        <p:tgtEl>
                                          <p:spTgt spid="26626">
                                            <p:txEl>
                                              <p:pRg st="6" end="6"/>
                                            </p:txEl>
                                          </p:spTgt>
                                        </p:tgtEl>
                                      </p:cBhvr>
                                    </p:animEffect>
                                  </p:childTnLst>
                                </p:cTn>
                              </p:par>
                              <p:par>
                                <p:cTn id="33" presetID="20" presetClass="entr" fill="hold" nodeType="withEffect">
                                  <p:stCondLst>
                                    <p:cond delay="0"/>
                                  </p:stCondLst>
                                  <p:childTnLst>
                                    <p:set>
                                      <p:cBhvr additive="repl">
                                        <p:cTn id="34" dur="1" fill="hold">
                                          <p:stCondLst>
                                            <p:cond delay="0"/>
                                          </p:stCondLst>
                                        </p:cTn>
                                        <p:tgtEl>
                                          <p:spTgt spid="26626">
                                            <p:txEl>
                                              <p:pRg st="7" end="7"/>
                                            </p:txEl>
                                          </p:spTgt>
                                        </p:tgtEl>
                                        <p:attrNameLst>
                                          <p:attrName>style.visibility</p:attrName>
                                        </p:attrNameLst>
                                      </p:cBhvr>
                                      <p:to>
                                        <p:strVal val="visible"/>
                                      </p:to>
                                    </p:set>
                                    <p:animEffect transition="in" filter="wedge">
                                      <p:cBhvr additive="repl">
                                        <p:cTn id="35" dur="2000"/>
                                        <p:tgtEl>
                                          <p:spTgt spid="26626">
                                            <p:txEl>
                                              <p:pRg st="7" end="7"/>
                                            </p:txEl>
                                          </p:spTgt>
                                        </p:tgtEl>
                                      </p:cBhvr>
                                    </p:animEffect>
                                  </p:childTnLst>
                                </p:cTn>
                              </p:par>
                              <p:par>
                                <p:cTn id="36" presetID="20" presetClass="entr" fill="hold" nodeType="withEffect">
                                  <p:stCondLst>
                                    <p:cond delay="0"/>
                                  </p:stCondLst>
                                  <p:childTnLst>
                                    <p:set>
                                      <p:cBhvr additive="repl">
                                        <p:cTn id="37" dur="1" fill="hold">
                                          <p:stCondLst>
                                            <p:cond delay="0"/>
                                          </p:stCondLst>
                                        </p:cTn>
                                        <p:tgtEl>
                                          <p:spTgt spid="26626">
                                            <p:txEl>
                                              <p:pRg st="8" end="8"/>
                                            </p:txEl>
                                          </p:spTgt>
                                        </p:tgtEl>
                                        <p:attrNameLst>
                                          <p:attrName>style.visibility</p:attrName>
                                        </p:attrNameLst>
                                      </p:cBhvr>
                                      <p:to>
                                        <p:strVal val="visible"/>
                                      </p:to>
                                    </p:set>
                                    <p:animEffect transition="in" filter="wedge">
                                      <p:cBhvr additive="repl">
                                        <p:cTn id="38" dur="2000"/>
                                        <p:tgtEl>
                                          <p:spTgt spid="26626">
                                            <p:txEl>
                                              <p:pRg st="8" end="8"/>
                                            </p:txEl>
                                          </p:spTgt>
                                        </p:tgtEl>
                                      </p:cBhvr>
                                    </p:animEffect>
                                  </p:childTnLst>
                                </p:cTn>
                              </p:par>
                              <p:par>
                                <p:cTn id="39" presetID="20" presetClass="entr" fill="hold" nodeType="withEffect">
                                  <p:stCondLst>
                                    <p:cond delay="0"/>
                                  </p:stCondLst>
                                  <p:childTnLst>
                                    <p:set>
                                      <p:cBhvr additive="repl">
                                        <p:cTn id="40" dur="1" fill="hold">
                                          <p:stCondLst>
                                            <p:cond delay="0"/>
                                          </p:stCondLst>
                                        </p:cTn>
                                        <p:tgtEl>
                                          <p:spTgt spid="26626">
                                            <p:txEl>
                                              <p:pRg st="9" end="9"/>
                                            </p:txEl>
                                          </p:spTgt>
                                        </p:tgtEl>
                                        <p:attrNameLst>
                                          <p:attrName>style.visibility</p:attrName>
                                        </p:attrNameLst>
                                      </p:cBhvr>
                                      <p:to>
                                        <p:strVal val="visible"/>
                                      </p:to>
                                    </p:set>
                                    <p:animEffect transition="in" filter="wedge">
                                      <p:cBhvr additive="repl">
                                        <p:cTn id="41" dur="2000"/>
                                        <p:tgtEl>
                                          <p:spTgt spid="26626">
                                            <p:txEl>
                                              <p:pRg st="9" end="9"/>
                                            </p:txEl>
                                          </p:spTgt>
                                        </p:tgtEl>
                                      </p:cBhvr>
                                    </p:animEffect>
                                  </p:childTnLst>
                                </p:cTn>
                              </p:par>
                              <p:par>
                                <p:cTn id="42" presetID="20" presetClass="entr" fill="hold" nodeType="withEffect">
                                  <p:stCondLst>
                                    <p:cond delay="0"/>
                                  </p:stCondLst>
                                  <p:childTnLst>
                                    <p:set>
                                      <p:cBhvr additive="repl">
                                        <p:cTn id="43" dur="1" fill="hold">
                                          <p:stCondLst>
                                            <p:cond delay="0"/>
                                          </p:stCondLst>
                                        </p:cTn>
                                        <p:tgtEl>
                                          <p:spTgt spid="26626">
                                            <p:txEl>
                                              <p:pRg st="10" end="10"/>
                                            </p:txEl>
                                          </p:spTgt>
                                        </p:tgtEl>
                                        <p:attrNameLst>
                                          <p:attrName>style.visibility</p:attrName>
                                        </p:attrNameLst>
                                      </p:cBhvr>
                                      <p:to>
                                        <p:strVal val="visible"/>
                                      </p:to>
                                    </p:set>
                                    <p:animEffect transition="in" filter="wedge">
                                      <p:cBhvr additive="repl">
                                        <p:cTn id="44" dur="2000"/>
                                        <p:tgtEl>
                                          <p:spTgt spid="26626">
                                            <p:txEl>
                                              <p:pRg st="10" end="10"/>
                                            </p:txEl>
                                          </p:spTgt>
                                        </p:tgtEl>
                                      </p:cBhvr>
                                    </p:animEffect>
                                  </p:childTnLst>
                                </p:cTn>
                              </p:par>
                              <p:par>
                                <p:cTn id="45" presetID="20" presetClass="entr" fill="hold" nodeType="withEffect">
                                  <p:stCondLst>
                                    <p:cond delay="0"/>
                                  </p:stCondLst>
                                  <p:childTnLst>
                                    <p:set>
                                      <p:cBhvr additive="repl">
                                        <p:cTn id="46" dur="1" fill="hold">
                                          <p:stCondLst>
                                            <p:cond delay="0"/>
                                          </p:stCondLst>
                                        </p:cTn>
                                        <p:tgtEl>
                                          <p:spTgt spid="26626">
                                            <p:txEl>
                                              <p:pRg st="11" end="11"/>
                                            </p:txEl>
                                          </p:spTgt>
                                        </p:tgtEl>
                                        <p:attrNameLst>
                                          <p:attrName>style.visibility</p:attrName>
                                        </p:attrNameLst>
                                      </p:cBhvr>
                                      <p:to>
                                        <p:strVal val="visible"/>
                                      </p:to>
                                    </p:set>
                                    <p:animEffect transition="in" filter="wedge">
                                      <p:cBhvr additive="repl">
                                        <p:cTn id="47" dur="2000"/>
                                        <p:tgtEl>
                                          <p:spTgt spid="2662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body" idx="4294967295"/>
          </p:nvPr>
        </p:nvSpPr>
        <p:spPr>
          <a:xfrm>
            <a:off x="457200" y="549275"/>
            <a:ext cx="4114800" cy="6308725"/>
          </a:xfrm>
          <a:ln/>
        </p:spPr>
        <p:txBody>
          <a:bodyPr>
            <a:normAutofit lnSpcReduction="10000"/>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ru-RU" sz="2000"/>
          </a:p>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a:t>   Пляжный волейбол — спортивная игра, в которую играют две команды, из двух человек каждая, на песчаной площадке, разделенной сеткой. Мяч играется любой частью тела. </a:t>
            </a:r>
            <a:br>
              <a:rPr lang="ru-RU" sz="2000"/>
            </a:br>
            <a:r>
              <a:rPr lang="ru-RU" sz="2000"/>
              <a:t>Цель игры для каждой команды — перебить мяч через сетку, чтобы он коснулся площадки на стороне соперника и не допустить падения мяча на площадку на своей стороне. </a:t>
            </a:r>
            <a:br>
              <a:rPr lang="ru-RU" sz="2000"/>
            </a:br>
            <a:r>
              <a:rPr lang="ru-RU" sz="2000"/>
              <a:t>Мяч вводится в игру подающим игроком. Игрок подает, ударяя мяч кистью или предплечьем, чтобы он перелетел через сетку на сторону соперника. </a:t>
            </a:r>
            <a:br>
              <a:rPr lang="ru-RU" sz="2000"/>
            </a:br>
            <a:r>
              <a:rPr lang="ru-RU" sz="2000"/>
              <a:t/>
            </a:r>
            <a:br>
              <a:rPr lang="ru-RU" sz="2000"/>
            </a:br>
            <a:endParaRPr lang="ru-RU" sz="2000"/>
          </a:p>
        </p:txBody>
      </p:sp>
      <p:pic>
        <p:nvPicPr>
          <p:cNvPr id="27650" name="Picture 2"/>
          <p:cNvPicPr>
            <a:picLocks noChangeAspect="1" noChangeArrowheads="1"/>
          </p:cNvPicPr>
          <p:nvPr/>
        </p:nvPicPr>
        <p:blipFill>
          <a:blip r:embed="rId3"/>
          <a:srcRect/>
          <a:stretch>
            <a:fillRect/>
          </a:stretch>
        </p:blipFill>
        <p:spPr bwMode="auto">
          <a:xfrm>
            <a:off x="5219700" y="908050"/>
            <a:ext cx="3581400" cy="5372100"/>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fill="hold" nodeType="afterEffect">
                                  <p:stCondLst>
                                    <p:cond delay="0"/>
                                  </p:stCondLst>
                                  <p:childTnLst>
                                    <p:set>
                                      <p:cBhvr additive="repl">
                                        <p:cTn id="6" dur="1" fill="hold">
                                          <p:stCondLst>
                                            <p:cond delay="0"/>
                                          </p:stCondLst>
                                        </p:cTn>
                                        <p:tgtEl>
                                          <p:spTgt spid="27649">
                                            <p:txEl>
                                              <p:pRg st="1" end="1"/>
                                            </p:txEl>
                                          </p:spTgt>
                                        </p:tgtEl>
                                        <p:attrNameLst>
                                          <p:attrName>style.visibility</p:attrName>
                                        </p:attrNameLst>
                                      </p:cBhvr>
                                      <p:to>
                                        <p:strVal val="visible"/>
                                      </p:to>
                                    </p:set>
                                    <p:anim from="(-#ppt_w/2)" to="(#ppt_x)" calcmode="lin" valueType="num">
                                      <p:cBhvr additive="repl">
                                        <p:cTn id="7" dur="599" fill="hold">
                                          <p:stCondLst>
                                            <p:cond delay="0"/>
                                          </p:stCondLst>
                                        </p:cTn>
                                        <p:tgtEl>
                                          <p:spTgt spid="27649">
                                            <p:txEl>
                                              <p:pRg st="1" end="1"/>
                                            </p:txEl>
                                          </p:spTgt>
                                        </p:tgtEl>
                                        <p:attrNameLst>
                                          <p:attrName>ppt_x</p:attrName>
                                        </p:attrNameLst>
                                      </p:cBhvr>
                                    </p:anim>
                                    <p:anim from="0" to="-1" calcmode="lin" valueType="num">
                                      <p:cBhvr additive="repl">
                                        <p:cTn id="8" dur="200" decel="50000" autoRev="1" fill="hold">
                                          <p:stCondLst>
                                            <p:cond delay="0"/>
                                          </p:stCondLst>
                                        </p:cTn>
                                        <p:tgtEl>
                                          <p:spTgt spid="27649">
                                            <p:txEl>
                                              <p:pRg st="1" end="1"/>
                                            </p:txEl>
                                          </p:spTgt>
                                        </p:tgtEl>
                                        <p:attrNameLst>
                                          <p:attrName>xshear</p:attrName>
                                        </p:attrNameLst>
                                      </p:cBhvr>
                                    </p:anim>
                                    <p:animScale>
                                      <p:cBhvr additive="repl">
                                        <p:cTn id="9" dur="200" decel="100000" autoRev="1" fill="hold">
                                          <p:stCondLst>
                                            <p:cond delay="0"/>
                                          </p:stCondLst>
                                        </p:cTn>
                                        <p:tgtEl>
                                          <p:spTgt spid="27649">
                                            <p:txEl>
                                              <p:pRg st="1" end="1"/>
                                            </p:txEl>
                                          </p:spTgt>
                                        </p:tgtEl>
                                      </p:cBhvr>
                                      <p:from x="100000" y="100000"/>
                                      <p:to x="80000" y="100000"/>
                                    </p:animScale>
                                    <p:anim by="(#ppt_h/3+#ppt_w*0.1)" calcmode="lin" valueType="num">
                                      <p:cBhvr additive="sum">
                                        <p:cTn id="10" dur="200" decel="100000" autoRev="1" fill="hold">
                                          <p:stCondLst>
                                            <p:cond delay="0"/>
                                          </p:stCondLst>
                                        </p:cTn>
                                        <p:tgtEl>
                                          <p:spTgt spid="27649">
                                            <p:txEl>
                                              <p:pRg st="1" end="1"/>
                                            </p:txEl>
                                          </p:spTgt>
                                        </p:tgtEl>
                                        <p:attrNameLst>
                                          <p:attrName>ppt_x</p:attrName>
                                        </p:attrNameLst>
                                      </p:cBhvr>
                                    </p:anim>
                                  </p:childTnLst>
                                </p:cTn>
                              </p:par>
                            </p:childTnLst>
                          </p:cTn>
                        </p:par>
                        <p:par>
                          <p:cTn id="11" fill="hold">
                            <p:stCondLst>
                              <p:cond delay="0"/>
                            </p:stCondLst>
                            <p:childTnLst>
                              <p:par>
                                <p:cTn id="12" presetID="5" presetClass="entr" presetSubtype="10" fill="hold" nodeType="afterEffect">
                                  <p:stCondLst>
                                    <p:cond delay="0"/>
                                  </p:stCondLst>
                                  <p:childTnLst>
                                    <p:set>
                                      <p:cBhvr additive="repl">
                                        <p:cTn id="13" dur="1" fill="hold">
                                          <p:stCondLst>
                                            <p:cond delay="0"/>
                                          </p:stCondLst>
                                        </p:cTn>
                                        <p:tgtEl>
                                          <p:spTgt spid="27650"/>
                                        </p:tgtEl>
                                        <p:attrNameLst>
                                          <p:attrName>style.visibility</p:attrName>
                                        </p:attrNameLst>
                                      </p:cBhvr>
                                      <p:to>
                                        <p:strVal val="visible"/>
                                      </p:to>
                                    </p:set>
                                    <p:animEffect transition="in" filter="checkerboard(across)">
                                      <p:cBhvr additive="repl">
                                        <p:cTn id="14"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body" idx="4294967295"/>
          </p:nvPr>
        </p:nvSpPr>
        <p:spPr>
          <a:xfrm>
            <a:off x="457200" y="620713"/>
            <a:ext cx="8229600" cy="5808683"/>
          </a:xfrm>
          <a:ln/>
        </p:spPr>
        <p:txBody>
          <a:bodyPr>
            <a:normAutofit lnSpcReduction="10000"/>
          </a:bodyPr>
          <a:lstStyle/>
          <a:p>
            <a:pPr>
              <a:lnSpc>
                <a:spcPct val="80000"/>
              </a:lnSpc>
              <a:spcBef>
                <a:spcPts val="45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1800" b="1" dirty="0"/>
              <a:t>     Команда имеет право ударить по мячу три раза, чтобы вернуть его на сторону противника. </a:t>
            </a:r>
            <a:br>
              <a:rPr lang="ru-RU" sz="1800" b="1" dirty="0"/>
            </a:br>
            <a:r>
              <a:rPr lang="ru-RU" sz="1800" b="1" dirty="0"/>
              <a:t>Игрок не может ударить по мячу два раза подряд (исключение: после блока и при первом касании). </a:t>
            </a:r>
            <a:br>
              <a:rPr lang="ru-RU" sz="1800" b="1" dirty="0"/>
            </a:br>
            <a:r>
              <a:rPr lang="ru-RU" sz="1800" b="1" dirty="0"/>
              <a:t>Розыгрыш мяча продолжается до тех пор, пока мяч не коснется площадки, уйдет за пределы площадки или команда совершит ошибку. В пляжном волейболе команда, выигравшая розыгрыш, получает очко (система «каждый розыгрыш — очко»). Когда принимающая команда выигрывает розыгрыш, она получает очко и право подавать — это называется переход подачи. </a:t>
            </a:r>
            <a:br>
              <a:rPr lang="ru-RU" sz="1800" b="1" dirty="0"/>
            </a:br>
            <a:r>
              <a:rPr lang="ru-RU" sz="1800" b="1" dirty="0"/>
              <a:t>Подающие игроки должны все время меняться при переходе подачи. </a:t>
            </a:r>
            <a:br>
              <a:rPr lang="ru-RU" sz="1800" b="1" dirty="0"/>
            </a:br>
            <a:r>
              <a:rPr lang="ru-RU" sz="1800" b="1" dirty="0"/>
              <a:t>В пляжном волейболе матч играется из 2-х партий. При счете партий 1:1 играется третья, решающая партия. </a:t>
            </a:r>
            <a:br>
              <a:rPr lang="ru-RU" sz="1800" b="1" dirty="0"/>
            </a:br>
            <a:r>
              <a:rPr lang="ru-RU" sz="1800" b="1" dirty="0"/>
              <a:t>Первые две партии играются до 21 очка. Команда, которая первой набирает 21 очко (при разнице в 2 очка) выигрывает партию. При счете 20:20 игра продолжается до тех пор, пока счет не достигнет разницы в два очка. Здесь нет ограничения счета. Команда, которая выигрывает две партии, выигрывает матч. </a:t>
            </a:r>
            <a:br>
              <a:rPr lang="ru-RU" sz="1800" b="1" dirty="0"/>
            </a:br>
            <a:r>
              <a:rPr lang="ru-RU" sz="1800" b="1" dirty="0"/>
              <a:t>Решающая партия: при счете 1:1 после первых двух партий играется третья решающая партия. Чтобы выиграть третью партию, команда должна набрать 15 очков при разнице в 2 очка. При счете 14:14 игра продолжается до тех пор, пока счет не достигнет разницы в два очка. Здесь также нет ограничения счета.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fill="hold" nodeType="afterEffect">
                                  <p:stCondLst>
                                    <p:cond delay="0"/>
                                  </p:stCondLst>
                                  <p:childTnLst>
                                    <p:set>
                                      <p:cBhvr additive="repl">
                                        <p:cTn id="6" dur="1" fill="hold">
                                          <p:stCondLst>
                                            <p:cond delay="0"/>
                                          </p:stCondLst>
                                        </p:cTn>
                                        <p:tgtEl>
                                          <p:spTgt spid="28673">
                                            <p:txEl>
                                              <p:pRg st="0" end="0"/>
                                            </p:txEl>
                                          </p:spTgt>
                                        </p:tgtEl>
                                        <p:attrNameLst>
                                          <p:attrName>style.visibility</p:attrName>
                                        </p:attrNameLst>
                                      </p:cBhvr>
                                      <p:to>
                                        <p:strVal val="visible"/>
                                      </p:to>
                                    </p:set>
                                    <p:animEffect transition="in" filter="fade">
                                      <p:cBhvr additive="repl">
                                        <p:cTn id="7" dur="2000"/>
                                        <p:tgtEl>
                                          <p:spTgt spid="28673">
                                            <p:txEl>
                                              <p:pRg st="0" end="0"/>
                                            </p:txEl>
                                          </p:spTgt>
                                        </p:tgtEl>
                                      </p:cBhvr>
                                    </p:animEffect>
                                    <p:anim calcmode="lin" valueType="num">
                                      <p:cBhvr additive="repl">
                                        <p:cTn id="8" dur="2000" fill="hold"/>
                                        <p:tgtEl>
                                          <p:spTgt spid="28673">
                                            <p:txEl>
                                              <p:pRg st="0" end="0"/>
                                            </p:txEl>
                                          </p:spTgt>
                                        </p:tgtEl>
                                        <p:attrNameLst>
                                          <p:attrName>r</p:attrName>
                                        </p:attrNameLst>
                                      </p:cBhvr>
                                      <p:tavLst>
                                        <p:tav tm="100000">
                                          <p:val>
                                            <p:strVal val="720"/>
                                          </p:val>
                                        </p:tav>
                                        <p:tav tm="100000">
                                          <p:val>
                                            <p:strVal val="0"/>
                                          </p:val>
                                        </p:tav>
                                      </p:tavLst>
                                    </p:anim>
                                    <p:anim calcmode="lin" valueType="num">
                                      <p:cBhvr additive="repl">
                                        <p:cTn id="9" dur="2000" fill="hold"/>
                                        <p:tgtEl>
                                          <p:spTgt spid="28673">
                                            <p:txEl>
                                              <p:pRg st="0" end="0"/>
                                            </p:txEl>
                                          </p:spTgt>
                                        </p:tgtEl>
                                        <p:attrNameLst>
                                          <p:attrName>ppt_h</p:attrName>
                                        </p:attrNameLst>
                                      </p:cBhvr>
                                      <p:tavLst>
                                        <p:tav tm="100000">
                                          <p:val>
                                            <p:fltVal val="0"/>
                                          </p:val>
                                        </p:tav>
                                        <p:tav tm="100000">
                                          <p:val>
                                            <p:strVal val="#ppt_h"/>
                                          </p:val>
                                        </p:tav>
                                      </p:tavLst>
                                    </p:anim>
                                    <p:anim calcmode="lin" valueType="num">
                                      <p:cBhvr additive="repl">
                                        <p:cTn id="10" dur="2000" fill="hold"/>
                                        <p:tgtEl>
                                          <p:spTgt spid="28673">
                                            <p:txEl>
                                              <p:pRg st="0" end="0"/>
                                            </p:txEl>
                                          </p:spTgt>
                                        </p:tgtEl>
                                        <p:attrNameLst>
                                          <p:attrName>ppt_w</p:attrName>
                                        </p:attrNameLst>
                                      </p:cBhvr>
                                      <p:tavLst>
                                        <p:tav tm="10000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642910" y="285728"/>
            <a:ext cx="7858180" cy="1928826"/>
          </a:xfrm>
        </p:spPr>
        <p:txBody>
          <a:bodyPr>
            <a:noAutofit/>
          </a:bodyPr>
          <a:lstStyle/>
          <a:p>
            <a:pPr algn="ctr"/>
            <a:r>
              <a:rPr lang="ru-RU" sz="4800" dirty="0" smtClean="0"/>
              <a:t>Используемая литература</a:t>
            </a:r>
            <a:endParaRPr lang="ru-RU" sz="4800" dirty="0"/>
          </a:p>
        </p:txBody>
      </p:sp>
      <p:sp>
        <p:nvSpPr>
          <p:cNvPr id="7" name="Подзаголовок 6"/>
          <p:cNvSpPr>
            <a:spLocks noGrp="1"/>
          </p:cNvSpPr>
          <p:nvPr>
            <p:ph type="subTitle" idx="1"/>
          </p:nvPr>
        </p:nvSpPr>
        <p:spPr>
          <a:xfrm>
            <a:off x="714348" y="2928934"/>
            <a:ext cx="7929618" cy="3500462"/>
          </a:xfrm>
        </p:spPr>
        <p:txBody>
          <a:bodyPr>
            <a:normAutofit/>
          </a:bodyPr>
          <a:lstStyle/>
          <a:p>
            <a:pPr marL="493776" indent="-457200" algn="l">
              <a:buAutoNum type="arabicPeriod"/>
            </a:pPr>
            <a:r>
              <a:rPr lang="en-US" sz="3600" dirty="0" err="1" smtClean="0">
                <a:solidFill>
                  <a:schemeClr val="tx1"/>
                </a:solidFill>
              </a:rPr>
              <a:t>i</a:t>
            </a:r>
            <a:r>
              <a:rPr lang="en-US" sz="3600" dirty="0" err="1" smtClean="0">
                <a:solidFill>
                  <a:schemeClr val="tx1"/>
                </a:solidFill>
              </a:rPr>
              <a:t>storiya</a:t>
            </a:r>
            <a:r>
              <a:rPr lang="en-US" sz="3600" dirty="0" smtClean="0">
                <a:solidFill>
                  <a:schemeClr val="tx1"/>
                </a:solidFill>
              </a:rPr>
              <a:t> – </a:t>
            </a:r>
            <a:r>
              <a:rPr lang="en-US" sz="3600" dirty="0" err="1" smtClean="0">
                <a:solidFill>
                  <a:schemeClr val="tx1"/>
                </a:solidFill>
              </a:rPr>
              <a:t>voleybola</a:t>
            </a:r>
            <a:endParaRPr lang="en-US" sz="3600" dirty="0" smtClean="0">
              <a:solidFill>
                <a:schemeClr val="tx1"/>
              </a:solidFill>
            </a:endParaRPr>
          </a:p>
          <a:p>
            <a:pPr marL="493776" indent="-457200" algn="l">
              <a:buAutoNum type="arabicPeriod"/>
            </a:pPr>
            <a:r>
              <a:rPr lang="en-US" sz="3600" dirty="0" smtClean="0">
                <a:solidFill>
                  <a:schemeClr val="tx1"/>
                </a:solidFill>
              </a:rPr>
              <a:t>s</a:t>
            </a:r>
            <a:r>
              <a:rPr lang="en-US" sz="3600" dirty="0" smtClean="0">
                <a:solidFill>
                  <a:schemeClr val="tx1"/>
                </a:solidFill>
              </a:rPr>
              <a:t>portinform.narod.ru</a:t>
            </a:r>
          </a:p>
          <a:p>
            <a:pPr marL="493776" indent="-457200" algn="l">
              <a:buAutoNum type="arabicPeriod"/>
            </a:pPr>
            <a:r>
              <a:rPr lang="en-US" sz="3600" dirty="0" smtClean="0">
                <a:solidFill>
                  <a:schemeClr val="tx1"/>
                </a:solidFill>
              </a:rPr>
              <a:t>myshared.ru</a:t>
            </a:r>
          </a:p>
          <a:p>
            <a:pPr marL="493776" indent="-457200" algn="l">
              <a:buAutoNum type="arabicPeriod"/>
            </a:pPr>
            <a:r>
              <a:rPr lang="en-US" sz="3600" dirty="0" err="1" smtClean="0">
                <a:solidFill>
                  <a:schemeClr val="tx1"/>
                </a:solidFill>
              </a:rPr>
              <a:t>i</a:t>
            </a:r>
            <a:r>
              <a:rPr lang="en-US" sz="3600" dirty="0" err="1" smtClean="0">
                <a:solidFill>
                  <a:schemeClr val="tx1"/>
                </a:solidFill>
              </a:rPr>
              <a:t>blandt</a:t>
            </a:r>
            <a:r>
              <a:rPr lang="en-US" sz="3600" dirty="0" smtClean="0">
                <a:solidFill>
                  <a:schemeClr val="tx1"/>
                </a:solidFill>
              </a:rPr>
              <a:t>. </a:t>
            </a:r>
            <a:r>
              <a:rPr lang="en-US" sz="3600" dirty="0" err="1" smtClean="0">
                <a:solidFill>
                  <a:schemeClr val="tx1"/>
                </a:solidFill>
              </a:rPr>
              <a:t>r</a:t>
            </a:r>
            <a:r>
              <a:rPr lang="en-US" sz="3600" dirty="0" err="1" smtClean="0">
                <a:solidFill>
                  <a:schemeClr val="tx1"/>
                </a:solidFill>
              </a:rPr>
              <a:t>u</a:t>
            </a:r>
            <a:endParaRPr lang="en-US" sz="3600" dirty="0" smtClean="0">
              <a:solidFill>
                <a:schemeClr val="tx1"/>
              </a:solidFill>
            </a:endParaRPr>
          </a:p>
          <a:p>
            <a:pPr marL="493776" indent="-457200" algn="l">
              <a:buAutoNum type="arabicPeriod"/>
            </a:pPr>
            <a:r>
              <a:rPr lang="en-US" sz="3600" dirty="0" err="1" smtClean="0">
                <a:solidFill>
                  <a:schemeClr val="tx1"/>
                </a:solidFill>
              </a:rPr>
              <a:t>p</a:t>
            </a:r>
            <a:r>
              <a:rPr lang="en-US" sz="3600" dirty="0" err="1" smtClean="0">
                <a:solidFill>
                  <a:schemeClr val="tx1"/>
                </a:solidFill>
              </a:rPr>
              <a:t>ravila</a:t>
            </a:r>
            <a:r>
              <a:rPr lang="en-US" sz="3600" dirty="0" smtClean="0">
                <a:solidFill>
                  <a:schemeClr val="tx1"/>
                </a:solidFill>
              </a:rPr>
              <a:t> - </a:t>
            </a:r>
            <a:r>
              <a:rPr lang="en-US" sz="3600" dirty="0" err="1" smtClean="0">
                <a:solidFill>
                  <a:schemeClr val="tx1"/>
                </a:solidFill>
              </a:rPr>
              <a:t>voleybola</a:t>
            </a:r>
            <a:r>
              <a:rPr lang="ru-RU" sz="3600" dirty="0" smtClean="0">
                <a:solidFill>
                  <a:schemeClr val="tx1"/>
                </a:solidFill>
              </a:rPr>
              <a:t> </a:t>
            </a:r>
            <a:endParaRPr lang="ru-RU" sz="36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85860"/>
            <a:ext cx="8229600" cy="1143008"/>
          </a:xfrm>
        </p:spPr>
        <p:txBody>
          <a:bodyPr>
            <a:noAutofit/>
          </a:bodyPr>
          <a:lstStyle/>
          <a:p>
            <a:r>
              <a:rPr lang="ru-RU" sz="5400" b="1" i="1" u="sng" dirty="0"/>
              <a:t>в</a:t>
            </a:r>
            <a:r>
              <a:rPr lang="ru-RU" sz="5400" b="1" i="1" u="sng" dirty="0" smtClean="0"/>
              <a:t>ыполнили презентацию</a:t>
            </a:r>
            <a:br>
              <a:rPr lang="ru-RU" sz="5400" b="1" i="1" u="sng" dirty="0" smtClean="0"/>
            </a:br>
            <a:r>
              <a:rPr lang="ru-RU" sz="5400" b="1" i="1" u="sng" dirty="0" smtClean="0"/>
              <a:t/>
            </a:r>
            <a:br>
              <a:rPr lang="ru-RU" sz="5400" b="1" i="1" u="sng" dirty="0" smtClean="0"/>
            </a:br>
            <a:r>
              <a:rPr lang="ru-RU" sz="5400" b="1" i="1" dirty="0" smtClean="0"/>
              <a:t>Седых  Мария</a:t>
            </a:r>
            <a:br>
              <a:rPr lang="ru-RU" sz="5400" b="1" i="1" dirty="0" smtClean="0"/>
            </a:br>
            <a:r>
              <a:rPr lang="ru-RU" sz="5400" b="1" i="1" dirty="0" smtClean="0"/>
              <a:t>Малик  Валерия</a:t>
            </a:r>
            <a:br>
              <a:rPr lang="ru-RU" sz="5400" b="1" i="1" dirty="0" smtClean="0"/>
            </a:br>
            <a:endParaRPr lang="ru-RU" sz="5400" b="1" i="1" dirty="0"/>
          </a:p>
        </p:txBody>
      </p:sp>
      <p:pic>
        <p:nvPicPr>
          <p:cNvPr id="2050" name="Picture 2" descr="C:\Documents and Settings\User\Рабочий стол\спорт\31216437-Иллюстрация-детей,-играющих-в-волейбол-на-белом-фоне.jpg"/>
          <p:cNvPicPr>
            <a:picLocks noGrp="1" noChangeAspect="1" noChangeArrowheads="1"/>
          </p:cNvPicPr>
          <p:nvPr>
            <p:ph idx="1"/>
          </p:nvPr>
        </p:nvPicPr>
        <p:blipFill>
          <a:blip r:embed="rId2"/>
          <a:srcRect/>
          <a:stretch>
            <a:fillRect/>
          </a:stretch>
        </p:blipFill>
        <p:spPr bwMode="auto">
          <a:xfrm>
            <a:off x="2428860" y="3286124"/>
            <a:ext cx="4357718" cy="328614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9" name="Rectangle 1"/>
          <p:cNvSpPr>
            <a:spLocks noGrp="1" noChangeArrowheads="1"/>
          </p:cNvSpPr>
          <p:nvPr>
            <p:ph type="body" idx="4294967295"/>
          </p:nvPr>
        </p:nvSpPr>
        <p:spPr>
          <a:xfrm>
            <a:off x="457200" y="620713"/>
            <a:ext cx="8229600" cy="6048375"/>
          </a:xfrm>
          <a:ln/>
        </p:spPr>
        <p:txBody>
          <a:bodyPr>
            <a:normAutofit lnSpcReduction="10000"/>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a:t>   </a:t>
            </a:r>
          </a:p>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a:t>     Игровое поле включает игровую площадку и свободную зону. Оно должно быть прямоугольным и симметричным. </a:t>
            </a:r>
            <a:br>
              <a:rPr lang="ru-RU" sz="2000"/>
            </a:br>
            <a:r>
              <a:rPr lang="ru-RU" sz="2000"/>
              <a:t>Размеры свободной зоны: расстояние от боковых линий 3 – 5 м и от лицевых – 5 – 8 м. Высота свободного пространства над игровым полем – 12,5 м. Минимальные размеры свободной зоны и высоты свободного пространства над игровым полем могут быть указаны в положении о соревнованиях. </a:t>
            </a:r>
            <a:br>
              <a:rPr lang="ru-RU" sz="2000"/>
            </a:br>
            <a:r>
              <a:rPr lang="ru-RU" sz="2000"/>
              <a:t>На каждой площадке передняя зона ограничена осью средней линии и краем линии нападения, проведенной на расстоянии трех метров от этой оси (ширина линии входит в зону). </a:t>
            </a:r>
            <a:br>
              <a:rPr lang="ru-RU" sz="2000"/>
            </a:br>
            <a:r>
              <a:rPr lang="ru-RU" sz="2000"/>
              <a:t>Передняя зона простирается за боковыми линиями до конца свободной зоны. </a:t>
            </a:r>
            <a:br>
              <a:rPr lang="ru-RU" sz="2000"/>
            </a:br>
            <a:r>
              <a:rPr lang="ru-RU" sz="2000"/>
              <a:t>Зона подачи - это участок шириной 9 м позади каждой лицевой линии. </a:t>
            </a:r>
            <a:br>
              <a:rPr lang="ru-RU" sz="2000"/>
            </a:br>
            <a:r>
              <a:rPr lang="ru-RU" sz="2000"/>
              <a:t>Она ограничена по бокам двумя короткими линиями длиной 15 см. каждая, нанесенными на расстоянии 20 см. от лицевой линии, позади ее, как продолжение боковых линий. Обе короткие линии включены в ширину зоны подачи. </a:t>
            </a:r>
            <a:br>
              <a:rPr lang="ru-RU" sz="2000"/>
            </a:br>
            <a:r>
              <a:rPr lang="ru-RU" sz="2000"/>
              <a:t/>
            </a:r>
            <a:br>
              <a:rPr lang="ru-RU" sz="2000"/>
            </a:br>
            <a:r>
              <a:rPr lang="ru-RU" sz="2000"/>
              <a:t/>
            </a:r>
            <a:br>
              <a:rPr lang="ru-RU" sz="2000"/>
            </a:br>
            <a:endParaRPr lang="ru-RU"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fill="hold" nodeType="afterEffect">
                                  <p:stCondLst>
                                    <p:cond delay="0"/>
                                  </p:stCondLst>
                                  <p:childTnLst>
                                    <p:set>
                                      <p:cBhvr additive="repl">
                                        <p:cTn id="6" dur="1" fill="hold">
                                          <p:stCondLst>
                                            <p:cond delay="0"/>
                                          </p:stCondLst>
                                        </p:cTn>
                                        <p:tgtEl>
                                          <p:spTgt spid="7169">
                                            <p:txEl>
                                              <p:pRg st="0" end="0"/>
                                            </p:txEl>
                                          </p:spTgt>
                                        </p:tgtEl>
                                        <p:attrNameLst>
                                          <p:attrName>style.visibility</p:attrName>
                                        </p:attrNameLst>
                                      </p:cBhvr>
                                      <p:to>
                                        <p:strVal val="visible"/>
                                      </p:to>
                                    </p:set>
                                    <p:animEffect transition="in" filter="fade">
                                      <p:cBhvr additive="repl">
                                        <p:cTn id="7" dur="2000"/>
                                        <p:tgtEl>
                                          <p:spTgt spid="7169">
                                            <p:txEl>
                                              <p:pRg st="0" end="0"/>
                                            </p:txEl>
                                          </p:spTgt>
                                        </p:tgtEl>
                                      </p:cBhvr>
                                    </p:animEffect>
                                    <p:anim calcmode="lin" valueType="num">
                                      <p:cBhvr additive="repl">
                                        <p:cTn id="8" dur="2000" fill="hold"/>
                                        <p:tgtEl>
                                          <p:spTgt spid="7169">
                                            <p:txEl>
                                              <p:pRg st="0" end="0"/>
                                            </p:txEl>
                                          </p:spTgt>
                                        </p:tgtEl>
                                        <p:attrNameLst>
                                          <p:attrName>r</p:attrName>
                                        </p:attrNameLst>
                                      </p:cBhvr>
                                      <p:tavLst>
                                        <p:tav tm="100000">
                                          <p:val>
                                            <p:strVal val="720"/>
                                          </p:val>
                                        </p:tav>
                                        <p:tav tm="100000">
                                          <p:val>
                                            <p:strVal val="0"/>
                                          </p:val>
                                        </p:tav>
                                      </p:tavLst>
                                    </p:anim>
                                    <p:anim calcmode="lin" valueType="num">
                                      <p:cBhvr additive="repl">
                                        <p:cTn id="9" dur="2000" fill="hold"/>
                                        <p:tgtEl>
                                          <p:spTgt spid="7169">
                                            <p:txEl>
                                              <p:pRg st="0" end="0"/>
                                            </p:txEl>
                                          </p:spTgt>
                                        </p:tgtEl>
                                        <p:attrNameLst>
                                          <p:attrName>ppt_h</p:attrName>
                                        </p:attrNameLst>
                                      </p:cBhvr>
                                      <p:tavLst>
                                        <p:tav tm="100000">
                                          <p:val>
                                            <p:fltVal val="0"/>
                                          </p:val>
                                        </p:tav>
                                        <p:tav tm="100000">
                                          <p:val>
                                            <p:strVal val="#ppt_h"/>
                                          </p:val>
                                        </p:tav>
                                      </p:tavLst>
                                    </p:anim>
                                    <p:anim calcmode="lin" valueType="num">
                                      <p:cBhvr additive="repl">
                                        <p:cTn id="10" dur="2000" fill="hold"/>
                                        <p:tgtEl>
                                          <p:spTgt spid="7169">
                                            <p:txEl>
                                              <p:pRg st="0" end="0"/>
                                            </p:txEl>
                                          </p:spTgt>
                                        </p:tgtEl>
                                        <p:attrNameLst>
                                          <p:attrName>ppt_w</p:attrName>
                                        </p:attrNameLst>
                                      </p:cBhvr>
                                      <p:tavLst>
                                        <p:tav tm="100000">
                                          <p:val>
                                            <p:fltVal val="0"/>
                                          </p:val>
                                        </p:tav>
                                        <p:tav tm="100000">
                                          <p:val>
                                            <p:strVal val="#ppt_w"/>
                                          </p:val>
                                        </p:tav>
                                      </p:tavLst>
                                    </p:anim>
                                  </p:childTnLst>
                                </p:cTn>
                              </p:par>
                            </p:childTnLst>
                          </p:cTn>
                        </p:par>
                        <p:par>
                          <p:cTn id="11" fill="hold">
                            <p:stCondLst>
                              <p:cond delay="0"/>
                            </p:stCondLst>
                            <p:childTnLst>
                              <p:par>
                                <p:cTn id="12" presetID="35" presetClass="entr" fill="hold" nodeType="afterEffect">
                                  <p:stCondLst>
                                    <p:cond delay="0"/>
                                  </p:stCondLst>
                                  <p:childTnLst>
                                    <p:set>
                                      <p:cBhvr additive="repl">
                                        <p:cTn id="13" dur="1" fill="hold">
                                          <p:stCondLst>
                                            <p:cond delay="0"/>
                                          </p:stCondLst>
                                        </p:cTn>
                                        <p:tgtEl>
                                          <p:spTgt spid="7169">
                                            <p:txEl>
                                              <p:pRg st="1" end="1"/>
                                            </p:txEl>
                                          </p:spTgt>
                                        </p:tgtEl>
                                        <p:attrNameLst>
                                          <p:attrName>style.visibility</p:attrName>
                                        </p:attrNameLst>
                                      </p:cBhvr>
                                      <p:to>
                                        <p:strVal val="visible"/>
                                      </p:to>
                                    </p:set>
                                    <p:animEffect transition="in" filter="fade">
                                      <p:cBhvr additive="repl">
                                        <p:cTn id="14" dur="2000"/>
                                        <p:tgtEl>
                                          <p:spTgt spid="7169">
                                            <p:txEl>
                                              <p:pRg st="1" end="1"/>
                                            </p:txEl>
                                          </p:spTgt>
                                        </p:tgtEl>
                                      </p:cBhvr>
                                    </p:animEffect>
                                    <p:anim calcmode="lin" valueType="num">
                                      <p:cBhvr additive="repl">
                                        <p:cTn id="15" dur="2000" fill="hold"/>
                                        <p:tgtEl>
                                          <p:spTgt spid="7169">
                                            <p:txEl>
                                              <p:pRg st="1" end="1"/>
                                            </p:txEl>
                                          </p:spTgt>
                                        </p:tgtEl>
                                        <p:attrNameLst>
                                          <p:attrName>r</p:attrName>
                                        </p:attrNameLst>
                                      </p:cBhvr>
                                      <p:tavLst>
                                        <p:tav tm="100000">
                                          <p:val>
                                            <p:strVal val="720"/>
                                          </p:val>
                                        </p:tav>
                                        <p:tav tm="100000">
                                          <p:val>
                                            <p:strVal val="0"/>
                                          </p:val>
                                        </p:tav>
                                      </p:tavLst>
                                    </p:anim>
                                    <p:anim calcmode="lin" valueType="num">
                                      <p:cBhvr additive="repl">
                                        <p:cTn id="16" dur="2000" fill="hold"/>
                                        <p:tgtEl>
                                          <p:spTgt spid="7169">
                                            <p:txEl>
                                              <p:pRg st="1" end="1"/>
                                            </p:txEl>
                                          </p:spTgt>
                                        </p:tgtEl>
                                        <p:attrNameLst>
                                          <p:attrName>ppt_h</p:attrName>
                                        </p:attrNameLst>
                                      </p:cBhvr>
                                      <p:tavLst>
                                        <p:tav tm="100000">
                                          <p:val>
                                            <p:fltVal val="0"/>
                                          </p:val>
                                        </p:tav>
                                        <p:tav tm="100000">
                                          <p:val>
                                            <p:strVal val="#ppt_h"/>
                                          </p:val>
                                        </p:tav>
                                      </p:tavLst>
                                    </p:anim>
                                    <p:anim calcmode="lin" valueType="num">
                                      <p:cBhvr additive="repl">
                                        <p:cTn id="17" dur="2000" fill="hold"/>
                                        <p:tgtEl>
                                          <p:spTgt spid="7169">
                                            <p:txEl>
                                              <p:pRg st="1" end="1"/>
                                            </p:txEl>
                                          </p:spTgt>
                                        </p:tgtEl>
                                        <p:attrNameLst>
                                          <p:attrName>ppt_w</p:attrName>
                                        </p:attrNameLst>
                                      </p:cBhvr>
                                      <p:tavLst>
                                        <p:tav tm="10000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457200" y="457200"/>
            <a:ext cx="8229600" cy="1371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000"/>
              <a:t>Сетка устанавливается вертикально над осью средней линии. Верхний край сетки устанавливается на высоте 2,43 м для мужчин и 2,24 м для женщин. </a:t>
            </a:r>
            <a:br>
              <a:rPr lang="ru-RU" sz="2000"/>
            </a:br>
            <a:endParaRPr lang="ru-RU" sz="2000"/>
          </a:p>
        </p:txBody>
      </p:sp>
      <p:pic>
        <p:nvPicPr>
          <p:cNvPr id="8194" name="Picture 2"/>
          <p:cNvPicPr>
            <a:picLocks noChangeAspect="1" noChangeArrowheads="1"/>
          </p:cNvPicPr>
          <p:nvPr/>
        </p:nvPicPr>
        <p:blipFill>
          <a:blip r:embed="rId3"/>
          <a:srcRect/>
          <a:stretch>
            <a:fillRect/>
          </a:stretch>
        </p:blipFill>
        <p:spPr bwMode="auto">
          <a:xfrm>
            <a:off x="323850" y="1628775"/>
            <a:ext cx="8351838" cy="481012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fill="hold" nodeType="afterEffect">
                                  <p:stCondLst>
                                    <p:cond delay="0"/>
                                  </p:stCondLst>
                                  <p:childTnLst>
                                    <p:set>
                                      <p:cBhvr additive="repl">
                                        <p:cTn id="6" dur="1" fill="hold">
                                          <p:stCondLst>
                                            <p:cond delay="0"/>
                                          </p:stCondLst>
                                        </p:cTn>
                                        <p:tgtEl>
                                          <p:spTgt spid="8193"/>
                                        </p:tgtEl>
                                        <p:attrNameLst>
                                          <p:attrName>style.visibility</p:attrName>
                                        </p:attrNameLst>
                                      </p:cBhvr>
                                      <p:to>
                                        <p:strVal val="visible"/>
                                      </p:to>
                                    </p:set>
                                    <p:anim calcmode="lin" valueType="num">
                                      <p:cBhvr additive="repl">
                                        <p:cTn id="7" dur="1000" fill="hold"/>
                                        <p:tgtEl>
                                          <p:spTgt spid="8193"/>
                                        </p:tgtEl>
                                        <p:attrNameLst>
                                          <p:attrName>ppt_w</p:attrName>
                                        </p:attrNameLst>
                                      </p:cBhvr>
                                      <p:tavLst>
                                        <p:tav tm="100000">
                                          <p:val>
                                            <p:fltVal val="0"/>
                                          </p:val>
                                        </p:tav>
                                        <p:tav tm="100000">
                                          <p:val>
                                            <p:strVal val="#ppt_w"/>
                                          </p:val>
                                        </p:tav>
                                      </p:tavLst>
                                    </p:anim>
                                    <p:anim calcmode="lin" valueType="num">
                                      <p:cBhvr additive="repl">
                                        <p:cTn id="8" dur="1000" fill="hold"/>
                                        <p:tgtEl>
                                          <p:spTgt spid="8193"/>
                                        </p:tgtEl>
                                        <p:attrNameLst>
                                          <p:attrName>ppt_h</p:attrName>
                                        </p:attrNameLst>
                                      </p:cBhvr>
                                      <p:tavLst>
                                        <p:tav tm="100000">
                                          <p:val>
                                            <p:fltVal val="0"/>
                                          </p:val>
                                        </p:tav>
                                        <p:tav tm="100000">
                                          <p:val>
                                            <p:strVal val="#ppt_h"/>
                                          </p:val>
                                        </p:tav>
                                      </p:tavLst>
                                    </p:anim>
                                    <p:anim calcmode="lin" valueType="num">
                                      <p:cBhvr additive="repl">
                                        <p:cTn id="9" dur="1000" fill="hold"/>
                                        <p:tgtEl>
                                          <p:spTgt spid="8193"/>
                                        </p:tgtEl>
                                        <p:attrNameLst>
                                          <p:attrName>ppt_x</p:attrName>
                                        </p:attrNameLst>
                                      </p:cBhvr>
                                      <p:tavLst>
                                        <p:tav tm="0" fmla="#ppt_x+(cos(-2*pi*(1-$))*-#ppt_x-sin(-2*pi*(1-$))*(1-#ppt_y))*(1-$)">
                                          <p:val>
                                            <p:fltVal val="0"/>
                                          </p:val>
                                        </p:tav>
                                        <p:tav tm="100000">
                                          <p:val>
                                            <p:fltVal val="1"/>
                                          </p:val>
                                        </p:tav>
                                      </p:tavLst>
                                    </p:anim>
                                    <p:anim calcmode="lin" valueType="num">
                                      <p:cBhvr additive="repl">
                                        <p:cTn id="10" dur="1000" fill="hold"/>
                                        <p:tgtEl>
                                          <p:spTgt spid="819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0"/>
                            </p:stCondLst>
                            <p:childTnLst>
                              <p:par>
                                <p:cTn id="12" presetID="5" presetClass="entr" presetSubtype="10" fill="hold" nodeType="afterEffect">
                                  <p:stCondLst>
                                    <p:cond delay="0"/>
                                  </p:stCondLst>
                                  <p:childTnLst>
                                    <p:set>
                                      <p:cBhvr additive="repl">
                                        <p:cTn id="13" dur="1" fill="hold">
                                          <p:stCondLst>
                                            <p:cond delay="0"/>
                                          </p:stCondLst>
                                        </p:cTn>
                                        <p:tgtEl>
                                          <p:spTgt spid="8194"/>
                                        </p:tgtEl>
                                        <p:attrNameLst>
                                          <p:attrName>style.visibility</p:attrName>
                                        </p:attrNameLst>
                                      </p:cBhvr>
                                      <p:to>
                                        <p:strVal val="visible"/>
                                      </p:to>
                                    </p:set>
                                    <p:animEffect transition="in" filter="checkerboard(across)">
                                      <p:cBhvr additive="repl">
                                        <p:cTn id="14"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7" name="Rectangle 1"/>
          <p:cNvSpPr>
            <a:spLocks noGrp="1" noChangeArrowheads="1"/>
          </p:cNvSpPr>
          <p:nvPr>
            <p:ph type="body" idx="4294967295"/>
          </p:nvPr>
        </p:nvSpPr>
        <p:spPr>
          <a:xfrm>
            <a:off x="539750" y="1989138"/>
            <a:ext cx="8229600" cy="4464050"/>
          </a:xfrm>
          <a:ln/>
        </p:spPr>
        <p:txBody>
          <a:bodyPr>
            <a:normAutofit lnSpcReduction="10000"/>
          </a:bodyPr>
          <a:lstStyle/>
          <a:p>
            <a:pPr>
              <a:lnSpc>
                <a:spcPct val="80000"/>
              </a:lnSpc>
              <a:spcBef>
                <a:spcPts val="4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800"/>
              <a:t>     </a:t>
            </a:r>
            <a:r>
              <a:rPr lang="ru-RU" sz="1800"/>
              <a:t>Волейбол является спортивной игрой с мячом, в которой две команды соревнуются на специальной площадке, разделенной сеткой. </a:t>
            </a:r>
            <a:br>
              <a:rPr lang="ru-RU" sz="1800"/>
            </a:br>
            <a:r>
              <a:rPr lang="ru-RU" sz="1800"/>
              <a:t>Цель игры - направить мяч над сеткой, чтобы он коснулся площадки соперника, и предотвратить такую же попытку соперника. Для этого команда имеет 3 касания мяча (и еще одно возможное дополнительное касание мяча на блоке). </a:t>
            </a:r>
            <a:br>
              <a:rPr lang="ru-RU" sz="1800"/>
            </a:br>
            <a:r>
              <a:rPr lang="ru-RU" sz="1800"/>
              <a:t>Мяч вводится в игру подачей: подающий игрок ударом направляет мяч на сторону соперника. Розыгрыш каждого мяча продолжается до его приземления на площадку, выхода «за» или ошибки команды. </a:t>
            </a:r>
            <a:br>
              <a:rPr lang="ru-RU" sz="1800"/>
            </a:br>
            <a:r>
              <a:rPr lang="ru-RU" sz="1800"/>
              <a:t>В волейболе команда, выигравшая розыгрыш, получает очко (система «каждый розыгрыш - очко»). Когда принимающая команда выигрывает розыгрыш, она получает очко и право подавать, и ее игроки переходят на одну позицию по часовой стрелке. </a:t>
            </a:r>
            <a:br>
              <a:rPr lang="ru-RU" sz="1800"/>
            </a:br>
            <a:r>
              <a:rPr lang="ru-RU" sz="2800"/>
              <a:t/>
            </a:r>
            <a:br>
              <a:rPr lang="ru-RU" sz="2800"/>
            </a:br>
            <a:r>
              <a:rPr lang="ru-RU" sz="1600"/>
              <a:t/>
            </a:r>
            <a:br>
              <a:rPr lang="ru-RU" sz="1600"/>
            </a:br>
            <a:endParaRPr lang="ru-RU" sz="1600"/>
          </a:p>
        </p:txBody>
      </p:sp>
      <p:sp>
        <p:nvSpPr>
          <p:cNvPr id="9218" name="WordArt 2"/>
          <p:cNvSpPr>
            <a:spLocks noChangeArrowheads="1" noChangeShapeType="1" noTextEdit="1"/>
          </p:cNvSpPr>
          <p:nvPr/>
        </p:nvSpPr>
        <p:spPr bwMode="auto">
          <a:xfrm>
            <a:off x="2771775" y="765175"/>
            <a:ext cx="3527425" cy="715963"/>
          </a:xfrm>
          <a:prstGeom prst="rect">
            <a:avLst/>
          </a:prstGeom>
        </p:spPr>
        <p:txBody>
          <a:bodyPr wrap="none" fromWordArt="1">
            <a:prstTxWarp prst="textPlain">
              <a:avLst>
                <a:gd name="adj" fmla="val 50000"/>
              </a:avLst>
            </a:prstTxWarp>
          </a:bodyPr>
          <a:lstStyle/>
          <a:p>
            <a:pPr algn="ctr"/>
            <a:r>
              <a:rPr lang="ru-RU" sz="3600" kern="10">
                <a:ln w="9525">
                  <a:noFill/>
                  <a:round/>
                  <a:headEnd/>
                  <a:tailEnd/>
                </a:ln>
                <a:gradFill rotWithShape="0">
                  <a:gsLst>
                    <a:gs pos="0">
                      <a:srgbClr val="FF9933"/>
                    </a:gs>
                    <a:gs pos="100000">
                      <a:srgbClr val="FFFF00"/>
                    </a:gs>
                  </a:gsLst>
                  <a:path path="rect">
                    <a:fillToRect l="100000" t="100000"/>
                  </a:path>
                </a:gradFill>
                <a:effectLst>
                  <a:outerShdw dist="17819" dir="2700000" algn="ctr" rotWithShape="0">
                    <a:srgbClr val="C0C0C0">
                      <a:alpha val="80011"/>
                    </a:srgbClr>
                  </a:outerShdw>
                </a:effectLst>
                <a:latin typeface="Impact"/>
              </a:rPr>
              <a:t>Правила игры</a:t>
            </a:r>
          </a:p>
        </p:txBody>
      </p:sp>
      <p:sp>
        <p:nvSpPr>
          <p:cNvPr id="9219" name="Rectangle 3"/>
          <p:cNvSpPr>
            <a:spLocks noChangeArrowheads="1"/>
          </p:cNvSpPr>
          <p:nvPr/>
        </p:nvSpPr>
        <p:spPr bwMode="auto">
          <a:xfrm>
            <a:off x="5651500" y="6092825"/>
            <a:ext cx="2035175" cy="366713"/>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a:solidFill>
                  <a:srgbClr val="666699"/>
                </a:solidFill>
                <a:effectLst>
                  <a:outerShdw blurRad="38100" dist="38100" dir="2700000" algn="tl">
                    <a:srgbClr val="C0C0C0"/>
                  </a:outerShdw>
                </a:effectLst>
                <a:latin typeface="Tahoma" pitchFamily="34" charset="0"/>
                <a:hlinkClick r:id="" action="ppaction://noaction"/>
              </a:rPr>
              <a:t>См.правила</a:t>
            </a:r>
            <a:r>
              <a:rPr lang="ru-RU">
                <a:solidFill>
                  <a:srgbClr val="000000"/>
                </a:solidFill>
                <a:effectLst>
                  <a:outerShdw blurRad="38100" dist="38100" dir="2700000" algn="tl">
                    <a:srgbClr val="C0C0C0"/>
                  </a:outerShdw>
                </a:effectLst>
                <a:latin typeface="Tahoma" pitchFamily="34" charset="0"/>
              </a:rPr>
              <a:t> игры</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decel="100000" fill="hold" grpId="0" nodeType="afterEffect">
                                  <p:stCondLst>
                                    <p:cond delay="0"/>
                                  </p:stCondLst>
                                  <p:childTnLst>
                                    <p:set>
                                      <p:cBhvr additive="repl">
                                        <p:cTn id="6" dur="1" fill="hold">
                                          <p:stCondLst>
                                            <p:cond delay="0"/>
                                          </p:stCondLst>
                                        </p:cTn>
                                        <p:tgtEl>
                                          <p:spTgt spid="9218"/>
                                        </p:tgtEl>
                                        <p:attrNameLst>
                                          <p:attrName>style.visibility</p:attrName>
                                        </p:attrNameLst>
                                      </p:cBhvr>
                                      <p:to>
                                        <p:strVal val="visible"/>
                                      </p:to>
                                    </p:set>
                                    <p:anim calcmode="lin" valueType="num">
                                      <p:cBhvr additive="repl">
                                        <p:cTn id="7" dur="1000" fill="hold"/>
                                        <p:tgtEl>
                                          <p:spTgt spid="9218"/>
                                        </p:tgtEl>
                                        <p:attrNameLst>
                                          <p:attrName>ppt_w</p:attrName>
                                        </p:attrNameLst>
                                      </p:cBhvr>
                                      <p:tavLst>
                                        <p:tav tm="100000">
                                          <p:val>
                                            <p:strVal val="#ppt_w+.3"/>
                                          </p:val>
                                        </p:tav>
                                        <p:tav tm="100000">
                                          <p:val>
                                            <p:strVal val="#ppt_w"/>
                                          </p:val>
                                        </p:tav>
                                      </p:tavLst>
                                    </p:anim>
                                    <p:anim calcmode="lin" valueType="num">
                                      <p:cBhvr additive="repl">
                                        <p:cTn id="8" dur="1000" fill="hold"/>
                                        <p:tgtEl>
                                          <p:spTgt spid="9218"/>
                                        </p:tgtEl>
                                        <p:attrNameLst>
                                          <p:attrName>ppt_h</p:attrName>
                                        </p:attrNameLst>
                                      </p:cBhvr>
                                      <p:tavLst>
                                        <p:tav tm="100000">
                                          <p:val>
                                            <p:strVal val="#ppt_h"/>
                                          </p:val>
                                        </p:tav>
                                        <p:tav tm="100000">
                                          <p:val>
                                            <p:strVal val="#ppt_h"/>
                                          </p:val>
                                        </p:tav>
                                      </p:tavLst>
                                    </p:anim>
                                    <p:animEffect transition="in" filter="fade">
                                      <p:cBhvr additive="repl">
                                        <p:cTn id="9" dur="1000"/>
                                        <p:tgtEl>
                                          <p:spTgt spid="9218"/>
                                        </p:tgtEl>
                                      </p:cBhvr>
                                    </p:animEffect>
                                  </p:childTnLst>
                                </p:cTn>
                              </p:par>
                            </p:childTnLst>
                          </p:cTn>
                        </p:par>
                        <p:par>
                          <p:cTn id="10" fill="hold">
                            <p:stCondLst>
                              <p:cond delay="0"/>
                            </p:stCondLst>
                            <p:childTnLst>
                              <p:par>
                                <p:cTn id="11" presetID="20" presetClass="entr" fill="hold" nodeType="afterEffect">
                                  <p:stCondLst>
                                    <p:cond delay="0"/>
                                  </p:stCondLst>
                                  <p:childTnLst>
                                    <p:set>
                                      <p:cBhvr additive="repl">
                                        <p:cTn id="12" dur="1" fill="hold">
                                          <p:stCondLst>
                                            <p:cond delay="0"/>
                                          </p:stCondLst>
                                        </p:cTn>
                                        <p:tgtEl>
                                          <p:spTgt spid="9217">
                                            <p:txEl>
                                              <p:pRg st="0" end="0"/>
                                            </p:txEl>
                                          </p:spTgt>
                                        </p:tgtEl>
                                        <p:attrNameLst>
                                          <p:attrName>style.visibility</p:attrName>
                                        </p:attrNameLst>
                                      </p:cBhvr>
                                      <p:to>
                                        <p:strVal val="visible"/>
                                      </p:to>
                                    </p:set>
                                    <p:animEffect transition="in" filter="wedge">
                                      <p:cBhvr additive="repl">
                                        <p:cTn id="13" dur="2000"/>
                                        <p:tgtEl>
                                          <p:spTgt spid="9217">
                                            <p:txEl>
                                              <p:pRg st="0" end="0"/>
                                            </p:txEl>
                                          </p:spTgt>
                                        </p:tgtEl>
                                      </p:cBhvr>
                                    </p:animEffect>
                                  </p:childTnLst>
                                </p:cTn>
                              </p:par>
                            </p:childTnLst>
                          </p:cTn>
                        </p:par>
                        <p:par>
                          <p:cTn id="14" fill="hold">
                            <p:stCondLst>
                              <p:cond delay="0"/>
                            </p:stCondLst>
                            <p:childTnLst>
                              <p:par>
                                <p:cTn id="15" presetID="27" presetClass="entr" fill="hold" nodeType="afterEffect">
                                  <p:stCondLst>
                                    <p:cond delay="0"/>
                                  </p:stCondLst>
                                  <p:iterate type="lt">
                                    <p:tmPct val="50000"/>
                                  </p:iterate>
                                  <p:childTnLst>
                                    <p:set>
                                      <p:cBhvr additive="repl">
                                        <p:cTn id="16" dur="1" fill="hold">
                                          <p:stCondLst>
                                            <p:cond delay="0"/>
                                          </p:stCondLst>
                                        </p:cTn>
                                        <p:tgtEl>
                                          <p:spTgt spid="9219"/>
                                        </p:tgtEl>
                                        <p:attrNameLst>
                                          <p:attrName>style.visibility</p:attrName>
                                        </p:attrNameLst>
                                      </p:cBhvr>
                                      <p:to>
                                        <p:strVal val="visible"/>
                                      </p:to>
                                    </p:set>
                                    <p:anim calcmode="discrete" valueType="clr">
                                      <p:cBhvr additive="repl">
                                        <p:cTn id="17" dur="80" fill="hold"/>
                                        <p:tgtEl>
                                          <p:spTgt spid="9219"/>
                                        </p:tgtEl>
                                        <p:attrNameLst>
                                          <p:attrName>style.color</p:attrName>
                                        </p:attrNameLst>
                                      </p:cBhvr>
                                      <p:tavLst>
                                        <p:tav tm="50000">
                                          <p:val>
                                            <p:strVal val="rgb(0,102,-52)"/>
                                          </p:val>
                                        </p:tav>
                                        <p:tav tm="50000">
                                          <p:val>
                                            <p:strVal val="rgb(102,-52,-1)"/>
                                          </p:val>
                                        </p:tav>
                                      </p:tavLst>
                                    </p:anim>
                                    <p:anim calcmode="discrete" valueType="clr">
                                      <p:cBhvr additive="repl">
                                        <p:cTn id="18" dur="80" fill="hold"/>
                                        <p:tgtEl>
                                          <p:spTgt spid="9219"/>
                                        </p:tgtEl>
                                        <p:attrNameLst>
                                          <p:attrName>fillColor</p:attrName>
                                        </p:attrNameLst>
                                      </p:cBhvr>
                                      <p:tavLst>
                                        <p:tav tm="50000">
                                          <p:val>
                                            <p:strVal val="rgb(0,102,-52)"/>
                                          </p:val>
                                        </p:tav>
                                        <p:tav tm="50000">
                                          <p:val>
                                            <p:strVal val="rgb(102,-52,-1)"/>
                                          </p:val>
                                        </p:tav>
                                      </p:tavLst>
                                    </p:anim>
                                    <p:set>
                                      <p:cBhvr additive="repl">
                                        <p:cTn id="19" dur="80" fill="hold"/>
                                        <p:tgtEl>
                                          <p:spTgt spid="921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1" name="WordArt 1"/>
          <p:cNvSpPr>
            <a:spLocks noChangeArrowheads="1" noChangeShapeType="1" noTextEdit="1"/>
          </p:cNvSpPr>
          <p:nvPr/>
        </p:nvSpPr>
        <p:spPr bwMode="auto">
          <a:xfrm>
            <a:off x="900113" y="260350"/>
            <a:ext cx="6080125" cy="2735263"/>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ru-RU" sz="3600" kern="10">
                <a:ln w="9360">
                  <a:miter lim="800000"/>
                  <a:headEnd/>
                  <a:tailEnd/>
                </a:ln>
                <a:gradFill rotWithShape="0">
                  <a:gsLst>
                    <a:gs pos="0">
                      <a:srgbClr val="FE3E02"/>
                    </a:gs>
                    <a:gs pos="100000">
                      <a:srgbClr val="FFE701"/>
                    </a:gs>
                  </a:gsLst>
                  <a:lin ang="5400000" scaled="1"/>
                </a:gradFill>
                <a:latin typeface="Impact"/>
              </a:rPr>
              <a:t>Пляжный волейбол</a:t>
            </a:r>
          </a:p>
        </p:txBody>
      </p:sp>
      <p:sp>
        <p:nvSpPr>
          <p:cNvPr id="10242" name="Rectangle 2"/>
          <p:cNvSpPr>
            <a:spLocks noGrp="1" noChangeArrowheads="1"/>
          </p:cNvSpPr>
          <p:nvPr>
            <p:ph type="body" idx="4294967295"/>
          </p:nvPr>
        </p:nvSpPr>
        <p:spPr>
          <a:xfrm>
            <a:off x="684213" y="3211513"/>
            <a:ext cx="4103687" cy="2314575"/>
          </a:xfrm>
          <a:ln/>
        </p:spPr>
        <p:txBody>
          <a:bodyPr/>
          <a:lstStyle/>
          <a:p>
            <a:pPr marL="341313" indent="-341313">
              <a:lnSpc>
                <a:spcPct val="80000"/>
              </a:lnSpc>
              <a:buSzPct val="75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a:p>
          <a:p>
            <a:pPr marL="341313" indent="-341313">
              <a:lnSpc>
                <a:spcPct val="80000"/>
              </a:lnSpc>
              <a:buSzPct val="7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a:t>разновидность волейбола</a:t>
            </a:r>
          </a:p>
        </p:txBody>
      </p:sp>
      <p:pic>
        <p:nvPicPr>
          <p:cNvPr id="10243" name="Picture 3"/>
          <p:cNvPicPr>
            <a:picLocks noChangeAspect="1" noChangeArrowheads="1"/>
          </p:cNvPicPr>
          <p:nvPr/>
        </p:nvPicPr>
        <p:blipFill>
          <a:blip r:embed="rId3"/>
          <a:srcRect/>
          <a:stretch>
            <a:fillRect/>
          </a:stretch>
        </p:blipFill>
        <p:spPr bwMode="auto">
          <a:xfrm>
            <a:off x="4284663" y="2420938"/>
            <a:ext cx="4319587" cy="28003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0"/>
                      </p:stCondLst>
                      <p:childTnLst>
                        <p:par>
                          <p:cTn id="4" fill="hold">
                            <p:stCondLst>
                              <p:cond delay="0"/>
                            </p:stCondLst>
                            <p:childTnLst>
                              <p:par>
                                <p:cTn id="5" presetID="30" presetClass="entr" fill="hold" grpId="0" nodeType="afterEffect">
                                  <p:stCondLst>
                                    <p:cond delay="0"/>
                                  </p:stCondLst>
                                  <p:childTnLst>
                                    <p:set>
                                      <p:cBhvr additive="repl">
                                        <p:cTn id="6" dur="1" fill="hold">
                                          <p:stCondLst>
                                            <p:cond delay="0"/>
                                          </p:stCondLst>
                                        </p:cTn>
                                        <p:tgtEl>
                                          <p:spTgt spid="10241"/>
                                        </p:tgtEl>
                                        <p:attrNameLst>
                                          <p:attrName>style.visibility</p:attrName>
                                        </p:attrNameLst>
                                      </p:cBhvr>
                                      <p:to>
                                        <p:strVal val="visible"/>
                                      </p:to>
                                    </p:set>
                                    <p:animEffect transition="in" filter="fade">
                                      <p:cBhvr additive="repl">
                                        <p:cTn id="7" dur="800" decel="100000"/>
                                        <p:tgtEl>
                                          <p:spTgt spid="10241"/>
                                        </p:tgtEl>
                                      </p:cBhvr>
                                    </p:animEffect>
                                    <p:anim calcmode="lin" valueType="num">
                                      <p:cBhvr additive="repl">
                                        <p:cTn id="8" dur="800" decel="100000" fill="hold"/>
                                        <p:tgtEl>
                                          <p:spTgt spid="10241"/>
                                        </p:tgtEl>
                                        <p:attrNameLst>
                                          <p:attrName>r</p:attrName>
                                        </p:attrNameLst>
                                      </p:cBhvr>
                                      <p:tavLst>
                                        <p:tav tm="100000">
                                          <p:val>
                                            <p:strVal val="-90"/>
                                          </p:val>
                                        </p:tav>
                                        <p:tav tm="100000">
                                          <p:val>
                                            <p:strVal val="0"/>
                                          </p:val>
                                        </p:tav>
                                      </p:tavLst>
                                    </p:anim>
                                    <p:anim calcmode="lin" valueType="num">
                                      <p:cBhvr additive="repl">
                                        <p:cTn id="9" dur="800" decel="100000" fill="hold"/>
                                        <p:tgtEl>
                                          <p:spTgt spid="10241"/>
                                        </p:tgtEl>
                                        <p:attrNameLst>
                                          <p:attrName>ppt_x</p:attrName>
                                        </p:attrNameLst>
                                      </p:cBhvr>
                                      <p:tavLst>
                                        <p:tav tm="100000">
                                          <p:val>
                                            <p:strVal val="#ppt_x+0.4"/>
                                          </p:val>
                                        </p:tav>
                                        <p:tav tm="100000">
                                          <p:val>
                                            <p:strVal val="#ppt_x-0.05"/>
                                          </p:val>
                                        </p:tav>
                                      </p:tavLst>
                                    </p:anim>
                                    <p:anim calcmode="lin" valueType="num">
                                      <p:cBhvr additive="repl">
                                        <p:cTn id="10" dur="800" decel="100000" fill="hold"/>
                                        <p:tgtEl>
                                          <p:spTgt spid="10241"/>
                                        </p:tgtEl>
                                        <p:attrNameLst>
                                          <p:attrName>ppt_y</p:attrName>
                                        </p:attrNameLst>
                                      </p:cBhvr>
                                      <p:tavLst>
                                        <p:tav tm="100000">
                                          <p:val>
                                            <p:strVal val="#ppt_y-0.4"/>
                                          </p:val>
                                        </p:tav>
                                        <p:tav tm="100000">
                                          <p:val>
                                            <p:strVal val="#ppt_y+0.1"/>
                                          </p:val>
                                        </p:tav>
                                      </p:tavLst>
                                    </p:anim>
                                    <p:anim calcmode="lin" valueType="num">
                                      <p:cBhvr additive="repl">
                                        <p:cTn id="11" dur="200" accel="100000" fill="hold">
                                          <p:stCondLst>
                                            <p:cond delay="0"/>
                                          </p:stCondLst>
                                        </p:cTn>
                                        <p:tgtEl>
                                          <p:spTgt spid="10241"/>
                                        </p:tgtEl>
                                        <p:attrNameLst>
                                          <p:attrName>ppt_x</p:attrName>
                                        </p:attrNameLst>
                                      </p:cBhvr>
                                      <p:tavLst>
                                        <p:tav tm="100000">
                                          <p:val>
                                            <p:strVal val="#ppt_x-0.05"/>
                                          </p:val>
                                        </p:tav>
                                        <p:tav tm="100000">
                                          <p:val>
                                            <p:strVal val="#ppt_x"/>
                                          </p:val>
                                        </p:tav>
                                      </p:tavLst>
                                    </p:anim>
                                    <p:anim calcmode="lin" valueType="num">
                                      <p:cBhvr additive="repl">
                                        <p:cTn id="12" dur="200" accel="100000" fill="hold">
                                          <p:stCondLst>
                                            <p:cond delay="0"/>
                                          </p:stCondLst>
                                        </p:cTn>
                                        <p:tgtEl>
                                          <p:spTgt spid="10241"/>
                                        </p:tgtEl>
                                        <p:attrNameLst>
                                          <p:attrName>ppt_y</p:attrName>
                                        </p:attrNameLst>
                                      </p:cBhvr>
                                      <p:tavLst>
                                        <p:tav tm="100000">
                                          <p:val>
                                            <p:strVal val="#ppt_y+0.1"/>
                                          </p:val>
                                        </p:tav>
                                        <p:tav tm="100000">
                                          <p:val>
                                            <p:strVal val="#ppt_y"/>
                                          </p:val>
                                        </p:tav>
                                      </p:tavLst>
                                    </p:anim>
                                  </p:childTnLst>
                                </p:cTn>
                              </p:par>
                            </p:childTnLst>
                          </p:cTn>
                        </p:par>
                        <p:par>
                          <p:cTn id="13" fill="hold">
                            <p:stCondLst>
                              <p:cond delay="0"/>
                            </p:stCondLst>
                            <p:childTnLst>
                              <p:par>
                                <p:cTn id="14" presetID="5" presetClass="entr" presetSubtype="10" fill="hold" nodeType="afterEffect">
                                  <p:stCondLst>
                                    <p:cond delay="0"/>
                                  </p:stCondLst>
                                  <p:childTnLst>
                                    <p:set>
                                      <p:cBhvr additive="repl">
                                        <p:cTn id="15" dur="1" fill="hold">
                                          <p:stCondLst>
                                            <p:cond delay="0"/>
                                          </p:stCondLst>
                                        </p:cTn>
                                        <p:tgtEl>
                                          <p:spTgt spid="10242">
                                            <p:txEl>
                                              <p:pRg st="1" end="1"/>
                                            </p:txEl>
                                          </p:spTgt>
                                        </p:tgtEl>
                                        <p:attrNameLst>
                                          <p:attrName>style.visibility</p:attrName>
                                        </p:attrNameLst>
                                      </p:cBhvr>
                                      <p:to>
                                        <p:strVal val="visible"/>
                                      </p:to>
                                    </p:set>
                                    <p:animEffect transition="in" filter="checkerboard(across)">
                                      <p:cBhvr additive="repl">
                                        <p:cTn id="16" dur="500"/>
                                        <p:tgtEl>
                                          <p:spTgt spid="10242">
                                            <p:txEl>
                                              <p:pRg st="1" end="1"/>
                                            </p:txEl>
                                          </p:spTgt>
                                        </p:tgtEl>
                                      </p:cBhvr>
                                    </p:animEffect>
                                  </p:childTnLst>
                                </p:cTn>
                              </p:par>
                            </p:childTnLst>
                          </p:cTn>
                        </p:par>
                        <p:par>
                          <p:cTn id="17" fill="hold">
                            <p:stCondLst>
                              <p:cond delay="0"/>
                            </p:stCondLst>
                            <p:childTnLst>
                              <p:par>
                                <p:cTn id="18" presetID="50" presetClass="entr" decel="100000" fill="hold" nodeType="afterEffect">
                                  <p:stCondLst>
                                    <p:cond delay="0"/>
                                  </p:stCondLst>
                                  <p:childTnLst>
                                    <p:set>
                                      <p:cBhvr additive="repl">
                                        <p:cTn id="19" dur="1" fill="hold">
                                          <p:stCondLst>
                                            <p:cond delay="0"/>
                                          </p:stCondLst>
                                        </p:cTn>
                                        <p:tgtEl>
                                          <p:spTgt spid="10243"/>
                                        </p:tgtEl>
                                        <p:attrNameLst>
                                          <p:attrName>style.visibility</p:attrName>
                                        </p:attrNameLst>
                                      </p:cBhvr>
                                      <p:to>
                                        <p:strVal val="visible"/>
                                      </p:to>
                                    </p:set>
                                    <p:anim calcmode="lin" valueType="num">
                                      <p:cBhvr additive="repl">
                                        <p:cTn id="20" dur="1000" fill="hold"/>
                                        <p:tgtEl>
                                          <p:spTgt spid="10243"/>
                                        </p:tgtEl>
                                        <p:attrNameLst>
                                          <p:attrName>ppt_w</p:attrName>
                                        </p:attrNameLst>
                                      </p:cBhvr>
                                      <p:tavLst>
                                        <p:tav tm="100000">
                                          <p:val>
                                            <p:strVal val="#ppt_w+.3"/>
                                          </p:val>
                                        </p:tav>
                                        <p:tav tm="100000">
                                          <p:val>
                                            <p:strVal val="#ppt_w"/>
                                          </p:val>
                                        </p:tav>
                                      </p:tavLst>
                                    </p:anim>
                                    <p:anim calcmode="lin" valueType="num">
                                      <p:cBhvr additive="repl">
                                        <p:cTn id="21" dur="1000" fill="hold"/>
                                        <p:tgtEl>
                                          <p:spTgt spid="10243"/>
                                        </p:tgtEl>
                                        <p:attrNameLst>
                                          <p:attrName>ppt_h</p:attrName>
                                        </p:attrNameLst>
                                      </p:cBhvr>
                                      <p:tavLst>
                                        <p:tav tm="100000">
                                          <p:val>
                                            <p:strVal val="#ppt_h"/>
                                          </p:val>
                                        </p:tav>
                                        <p:tav tm="100000">
                                          <p:val>
                                            <p:strVal val="#ppt_h"/>
                                          </p:val>
                                        </p:tav>
                                      </p:tavLst>
                                    </p:anim>
                                    <p:animEffect transition="in" filter="fade">
                                      <p:cBhvr additive="repl">
                                        <p:cTn id="22" dur="1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457200" y="457200"/>
            <a:ext cx="8229600" cy="1371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dirty="0"/>
              <a:t>       Техника приемов волейбола</a:t>
            </a:r>
          </a:p>
        </p:txBody>
      </p:sp>
      <p:sp>
        <p:nvSpPr>
          <p:cNvPr id="11266" name="WordArt 2"/>
          <p:cNvSpPr>
            <a:spLocks noChangeArrowheads="1" noChangeShapeType="1" noTextEdit="1"/>
          </p:cNvSpPr>
          <p:nvPr/>
        </p:nvSpPr>
        <p:spPr bwMode="auto">
          <a:xfrm>
            <a:off x="4500563" y="2276475"/>
            <a:ext cx="2592387" cy="576263"/>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336699"/>
                </a:solidFill>
                <a:effectLst>
                  <a:outerShdw dist="40186" dir="1096358" algn="ctr" rotWithShape="0">
                    <a:srgbClr val="B2B2B2">
                      <a:alpha val="80011"/>
                    </a:srgbClr>
                  </a:outerShdw>
                </a:effectLst>
                <a:latin typeface="Arial Black"/>
              </a:rPr>
              <a:t>Подача мяча</a:t>
            </a:r>
          </a:p>
        </p:txBody>
      </p:sp>
      <p:sp>
        <p:nvSpPr>
          <p:cNvPr id="11267" name="WordArt 3"/>
          <p:cNvSpPr>
            <a:spLocks noChangeArrowheads="1" noChangeShapeType="1" noTextEdit="1"/>
          </p:cNvSpPr>
          <p:nvPr/>
        </p:nvSpPr>
        <p:spPr bwMode="auto">
          <a:xfrm>
            <a:off x="1692275" y="3213100"/>
            <a:ext cx="2952750" cy="647700"/>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336699"/>
                </a:solidFill>
                <a:effectLst>
                  <a:outerShdw dist="40186" dir="1096358" algn="ctr" rotWithShape="0">
                    <a:srgbClr val="B2B2B2">
                      <a:alpha val="80011"/>
                    </a:srgbClr>
                  </a:outerShdw>
                </a:effectLst>
                <a:latin typeface="Arial Black"/>
              </a:rPr>
              <a:t>Передача мяча</a:t>
            </a:r>
          </a:p>
        </p:txBody>
      </p:sp>
      <p:sp>
        <p:nvSpPr>
          <p:cNvPr id="11268" name="WordArt 4"/>
          <p:cNvSpPr>
            <a:spLocks noChangeArrowheads="1" noChangeShapeType="1" noTextEdit="1"/>
          </p:cNvSpPr>
          <p:nvPr/>
        </p:nvSpPr>
        <p:spPr bwMode="auto">
          <a:xfrm>
            <a:off x="4067175" y="4365625"/>
            <a:ext cx="3960813" cy="574675"/>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336699"/>
                </a:solidFill>
                <a:effectLst>
                  <a:outerShdw dist="40186" dir="1096358" algn="ctr" rotWithShape="0">
                    <a:srgbClr val="B2B2B2">
                      <a:alpha val="80011"/>
                    </a:srgbClr>
                  </a:outerShdw>
                </a:effectLst>
                <a:latin typeface="Arial Black"/>
              </a:rPr>
              <a:t>Нападающий удар</a:t>
            </a:r>
          </a:p>
        </p:txBody>
      </p:sp>
      <p:sp>
        <p:nvSpPr>
          <p:cNvPr id="11269" name="WordArt 5"/>
          <p:cNvSpPr>
            <a:spLocks noChangeArrowheads="1" noChangeShapeType="1" noTextEdit="1"/>
          </p:cNvSpPr>
          <p:nvPr/>
        </p:nvSpPr>
        <p:spPr bwMode="auto">
          <a:xfrm>
            <a:off x="1547813" y="5373688"/>
            <a:ext cx="3744912" cy="576262"/>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336699"/>
                </a:solidFill>
                <a:effectLst>
                  <a:outerShdw dist="40186" dir="1096358" algn="ctr" rotWithShape="0">
                    <a:srgbClr val="B2B2B2">
                      <a:alpha val="80011"/>
                    </a:srgbClr>
                  </a:outerShdw>
                </a:effectLst>
                <a:latin typeface="Arial Black"/>
              </a:rPr>
              <a:t>Блокирование</a:t>
            </a:r>
          </a:p>
        </p:txBody>
      </p:sp>
      <p:sp>
        <p:nvSpPr>
          <p:cNvPr id="11270" name="Text Box 6"/>
          <p:cNvSpPr txBox="1">
            <a:spLocks noChangeArrowheads="1"/>
          </p:cNvSpPr>
          <p:nvPr/>
        </p:nvSpPr>
        <p:spPr bwMode="auto">
          <a:xfrm>
            <a:off x="6732588" y="6237288"/>
            <a:ext cx="1439862" cy="368300"/>
          </a:xfrm>
          <a:prstGeom prst="rect">
            <a:avLst/>
          </a:prstGeom>
          <a:noFill/>
          <a:ln w="9525">
            <a:noFill/>
            <a:round/>
            <a:headEnd/>
            <a:tailEnd/>
          </a:ln>
          <a:effectLst/>
        </p:spPr>
        <p:txBody>
          <a:bodyPr wrap="none" anchor="ctr"/>
          <a:lstStyle/>
          <a:p>
            <a:endParaRPr lang="ru-RU"/>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Rectangle 1"/>
          <p:cNvSpPr>
            <a:spLocks noGrp="1" noChangeArrowheads="1"/>
          </p:cNvSpPr>
          <p:nvPr>
            <p:ph type="title" idx="4294967295"/>
          </p:nvPr>
        </p:nvSpPr>
        <p:spPr>
          <a:xfrm>
            <a:off x="457200" y="457200"/>
            <a:ext cx="8229600" cy="81756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a:t>Подача мяча</a:t>
            </a:r>
          </a:p>
        </p:txBody>
      </p:sp>
      <p:sp>
        <p:nvSpPr>
          <p:cNvPr id="12290" name="Rectangle 2"/>
          <p:cNvSpPr>
            <a:spLocks noGrp="1" noChangeArrowheads="1"/>
          </p:cNvSpPr>
          <p:nvPr>
            <p:ph type="body" idx="4294967295"/>
          </p:nvPr>
        </p:nvSpPr>
        <p:spPr>
          <a:xfrm>
            <a:off x="457200" y="1268413"/>
            <a:ext cx="8229600" cy="4827587"/>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a:t>   В волейболе применяют несколько разновидностей подачи мяча. Это нижняя боковая подача, нижняя прямая, верхняя боковая и верхняя прямая.</a:t>
            </a:r>
            <a:br>
              <a:rPr lang="ru-RU"/>
            </a:br>
            <a:r>
              <a:rPr lang="ru-RU"/>
              <a:t/>
            </a:r>
            <a:br>
              <a:rPr lang="ru-RU"/>
            </a:br>
            <a:endParaRPr lang="ru-RU"/>
          </a:p>
        </p:txBody>
      </p:sp>
      <p:pic>
        <p:nvPicPr>
          <p:cNvPr id="12291" name="Picture 3"/>
          <p:cNvPicPr>
            <a:picLocks noChangeAspect="1" noChangeArrowheads="1"/>
          </p:cNvPicPr>
          <p:nvPr/>
        </p:nvPicPr>
        <p:blipFill>
          <a:blip r:embed="rId3"/>
          <a:srcRect/>
          <a:stretch>
            <a:fillRect/>
          </a:stretch>
        </p:blipFill>
        <p:spPr bwMode="auto">
          <a:xfrm>
            <a:off x="3419475" y="3213100"/>
            <a:ext cx="2576513" cy="3429000"/>
          </a:xfrm>
          <a:prstGeom prst="rect">
            <a:avLst/>
          </a:prstGeom>
          <a:noFill/>
          <a:ln w="9525">
            <a:noFill/>
            <a:round/>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srcRect/>
          <a:stretch>
            <a:fillRect/>
          </a:stretch>
        </p:blipFill>
        <p:spPr bwMode="auto">
          <a:xfrm>
            <a:off x="2428860" y="4829175"/>
            <a:ext cx="4591050" cy="2028825"/>
          </a:xfrm>
          <a:prstGeom prst="rect">
            <a:avLst/>
          </a:prstGeom>
          <a:noFill/>
          <a:ln w="9525">
            <a:noFill/>
            <a:round/>
            <a:headEnd/>
            <a:tailEnd/>
          </a:ln>
          <a:effectLst/>
        </p:spPr>
      </p:pic>
      <p:sp>
        <p:nvSpPr>
          <p:cNvPr id="13314" name="Rectangle 2"/>
          <p:cNvSpPr>
            <a:spLocks noGrp="1" noChangeArrowheads="1"/>
          </p:cNvSpPr>
          <p:nvPr>
            <p:ph type="title" idx="4294967295"/>
          </p:nvPr>
        </p:nvSpPr>
        <p:spPr>
          <a:xfrm>
            <a:off x="500034" y="457200"/>
            <a:ext cx="8186766" cy="685784"/>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t>       Нижняя боковая подача </a:t>
            </a:r>
            <a:endParaRPr lang="ru-RU" dirty="0"/>
          </a:p>
        </p:txBody>
      </p:sp>
      <p:sp>
        <p:nvSpPr>
          <p:cNvPr id="13315" name="Rectangle 3"/>
          <p:cNvSpPr>
            <a:spLocks noGrp="1" noChangeArrowheads="1"/>
          </p:cNvSpPr>
          <p:nvPr>
            <p:ph type="body" idx="4294967295"/>
          </p:nvPr>
        </p:nvSpPr>
        <p:spPr>
          <a:xfrm>
            <a:off x="457200" y="1142984"/>
            <a:ext cx="8229600" cy="4724416"/>
          </a:xfrm>
          <a:ln/>
        </p:spPr>
        <p:txBody>
          <a:bodyPr>
            <a:normAutofit/>
          </a:bodyPr>
          <a:lstStyle/>
          <a:p>
            <a:pPr>
              <a:lnSpc>
                <a:spcPct val="80000"/>
              </a:lnSpc>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ru-RU" sz="2000" dirty="0"/>
              <a:t>    Она является наиболее простой по выполнению и не требует больших мышечных усилий, поэтому именно с нее рекомендуется начинать изучение подач. Нужно встать боком к сетке, ноги слегка согнуть в коленях и расставить несколько шире плеч, левую руку, придерживающую мяч, слегка согнуть в локте и держать на уровне поясницы. Отводя ударяющую, правую, руку вниз - в сторону, следует перенести тяжесть тела на правую ногу.</a:t>
            </a:r>
            <a:br>
              <a:rPr lang="ru-RU" sz="2000" dirty="0"/>
            </a:br>
            <a:r>
              <a:rPr lang="ru-RU" sz="2000" dirty="0"/>
              <a:t>Подбросив мяч невысоко над собой, игрок делает правой рукой встречное движение к мячу, постепенно перенося тяжесть тела на левую ногу. В момент удара по мячу рука должна быть выпрямлена и напряжена - мяч соприкасается со всей поверхностью несколько вогнутой ладони.</a:t>
            </a:r>
            <a:br>
              <a:rPr lang="ru-RU" sz="2000" dirty="0"/>
            </a:br>
            <a:r>
              <a:rPr lang="ru-RU" sz="2000" dirty="0"/>
              <a:t/>
            </a:r>
            <a:br>
              <a:rPr lang="ru-RU" sz="2000" dirty="0"/>
            </a:br>
            <a:endParaRPr lang="ru-RU" sz="20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120</TotalTime>
  <Words>1480</Words>
  <Application>Microsoft Office PowerPoint</Application>
  <PresentationFormat>Экран (4:3)</PresentationFormat>
  <Paragraphs>80</Paragraphs>
  <Slides>26</Slides>
  <Notes>23</Notes>
  <HiddenSlides>1</HiddenSlides>
  <MMClips>0</MMClips>
  <ScaleCrop>false</ScaleCrop>
  <HeadingPairs>
    <vt:vector size="4" baseType="variant">
      <vt:variant>
        <vt:lpstr>Тема</vt:lpstr>
      </vt:variant>
      <vt:variant>
        <vt:i4>3</vt:i4>
      </vt:variant>
      <vt:variant>
        <vt:lpstr>Заголовки слайдов</vt:lpstr>
      </vt:variant>
      <vt:variant>
        <vt:i4>26</vt:i4>
      </vt:variant>
    </vt:vector>
  </HeadingPairs>
  <TitlesOfParts>
    <vt:vector size="29" baseType="lpstr">
      <vt:lpstr>Аспект</vt:lpstr>
      <vt:lpstr>Специальное оформление</vt:lpstr>
      <vt:lpstr>1_Специальное оформление</vt:lpstr>
      <vt:lpstr>Слайд 1</vt:lpstr>
      <vt:lpstr>Слайд 2</vt:lpstr>
      <vt:lpstr>Слайд 3</vt:lpstr>
      <vt:lpstr>Сетка устанавливается вертикально над осью средней линии. Верхний край сетки устанавливается на высоте 2,43 м для мужчин и 2,24 м для женщин.  </vt:lpstr>
      <vt:lpstr>Слайд 5</vt:lpstr>
      <vt:lpstr>Слайд 6</vt:lpstr>
      <vt:lpstr>       Техника приемов волейбола</vt:lpstr>
      <vt:lpstr>Подача мяча</vt:lpstr>
      <vt:lpstr>       Нижняя боковая подача </vt:lpstr>
      <vt:lpstr>           Нижняя прямая </vt:lpstr>
      <vt:lpstr>        Верхняя боковая подача. </vt:lpstr>
      <vt:lpstr>   Верхняя прямая подача  </vt:lpstr>
      <vt:lpstr>           ПЕРЕДАЧА МЯЧА</vt:lpstr>
      <vt:lpstr>        Нижняя передача  </vt:lpstr>
      <vt:lpstr>          Верхняя передача  </vt:lpstr>
      <vt:lpstr>      НАПАДАЮЩИЙ УДАР</vt:lpstr>
      <vt:lpstr>Прямой нападающий удар  </vt:lpstr>
      <vt:lpstr>            БЛОКИРОВАНИЕ</vt:lpstr>
      <vt:lpstr> Блоком волейболист не только преграждает путь мячу на свою площадку, но и как бы атакует на чужой стороне. Прием требует хорошей реакции, умения быстро перемещаться, высоко прыгать; нужна и сила, чтобы сдержать нападающий удар. Самым важным в технике блокирования является своевременное и точное расположение рук напротив мяча, пробитого нападающим ударом.</vt:lpstr>
      <vt:lpstr>Слайд 20</vt:lpstr>
      <vt:lpstr>Слайд 21</vt:lpstr>
      <vt:lpstr>                    Советы при игре в волейбол </vt:lpstr>
      <vt:lpstr>Слайд 23</vt:lpstr>
      <vt:lpstr>Слайд 24</vt:lpstr>
      <vt:lpstr>Используемая литература</vt:lpstr>
      <vt:lpstr>выполнили презентацию  Седых  Мария Малик  Валерия </vt:lpstr>
    </vt:vector>
  </TitlesOfParts>
  <Company>WareZ Provider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www.PHILka.RU</dc:creator>
  <cp:lastModifiedBy>www.PHILka.RU</cp:lastModifiedBy>
  <cp:revision>17</cp:revision>
  <dcterms:created xsi:type="dcterms:W3CDTF">2016-02-21T10:40:29Z</dcterms:created>
  <dcterms:modified xsi:type="dcterms:W3CDTF">2016-02-22T13:38:47Z</dcterms:modified>
</cp:coreProperties>
</file>