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3" r:id="rId2"/>
    <p:sldId id="288" r:id="rId3"/>
    <p:sldId id="289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5" r:id="rId13"/>
    <p:sldId id="280" r:id="rId14"/>
    <p:sldId id="281" r:id="rId15"/>
    <p:sldId id="282" r:id="rId16"/>
    <p:sldId id="283" r:id="rId17"/>
    <p:sldId id="284" r:id="rId18"/>
    <p:sldId id="286" r:id="rId19"/>
    <p:sldId id="295" r:id="rId20"/>
    <p:sldId id="290" r:id="rId21"/>
    <p:sldId id="291" r:id="rId22"/>
    <p:sldId id="292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0000"/>
    <a:srgbClr val="800000"/>
    <a:srgbClr val="007000"/>
    <a:srgbClr val="0042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93675E31-114F-4E14-BB7B-3A3A7B861C4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0FA8760-A6A7-4F08-AB80-86C1D4F29AF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4B368E6-F3F3-4F92-89EA-E4B243EB886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08EC681-F772-421A-ADFA-F46730096C6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E28FF7A1-1EBE-4578-BB91-F3EE6C45AC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pPr>
              <a:defRPr/>
            </a:pPr>
            <a:fld id="{4106B517-23CD-43FA-AEB5-3057475562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pPr>
              <a:defRPr/>
            </a:pPr>
            <a:fld id="{ACC70E1C-B84D-4190-8FAB-F623539F9F6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5237EC3-1A12-4C04-9489-23B941FBE87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31B8ABC-B4DC-47B6-8CBA-B735C9E5F1B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15FD894D-1C06-409A-9773-4D67C1C0883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60C4D697-5C40-444A-A788-FA16CE260FC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9EEF8F74-60F5-4B29-A832-D4C40A1AC21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1214422"/>
            <a:ext cx="8353425" cy="1928813"/>
          </a:xfrm>
        </p:spPr>
        <p:txBody>
          <a:bodyPr/>
          <a:lstStyle/>
          <a:p>
            <a:pPr eaLnBrk="1" hangingPunct="1"/>
            <a:r>
              <a:rPr lang="ru-RU" sz="5400" dirty="0" smtClean="0">
                <a:solidFill>
                  <a:srgbClr val="820000"/>
                </a:solidFill>
                <a:latin typeface="Book Antiqua" pitchFamily="18" charset="0"/>
              </a:rPr>
              <a:t>Голубая планета</a:t>
            </a:r>
            <a:br>
              <a:rPr lang="ru-RU" sz="5400" dirty="0" smtClean="0">
                <a:solidFill>
                  <a:srgbClr val="820000"/>
                </a:solidFill>
                <a:latin typeface="Book Antiqua" pitchFamily="18" charset="0"/>
              </a:rPr>
            </a:br>
            <a:r>
              <a:rPr lang="ru-RU" sz="5400" dirty="0" smtClean="0">
                <a:solidFill>
                  <a:srgbClr val="820000"/>
                </a:solidFill>
                <a:latin typeface="Book Antiqua" pitchFamily="18" charset="0"/>
              </a:rPr>
              <a:t> Океан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357188" y="4929188"/>
            <a:ext cx="6176962" cy="15843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1800" smtClean="0">
                <a:latin typeface="Book Antiqua" pitchFamily="18" charset="0"/>
              </a:rPr>
              <a:t>Автор – Брежнева Надежда Александровна</a:t>
            </a:r>
          </a:p>
          <a:p>
            <a:pPr eaLnBrk="1" hangingPunct="1">
              <a:buFontTx/>
              <a:buNone/>
            </a:pPr>
            <a:r>
              <a:rPr lang="ru-RU" sz="1800" smtClean="0">
                <a:latin typeface="Book Antiqua" pitchFamily="18" charset="0"/>
              </a:rPr>
              <a:t>Воспитатель ГПД</a:t>
            </a:r>
          </a:p>
          <a:p>
            <a:pPr eaLnBrk="1" hangingPunct="1">
              <a:buFontTx/>
              <a:buNone/>
            </a:pPr>
            <a:r>
              <a:rPr lang="ru-RU" sz="1800" smtClean="0">
                <a:latin typeface="Book Antiqua" pitchFamily="18" charset="0"/>
              </a:rPr>
              <a:t>ГБОУ средняя общеобразовательная школа №152 </a:t>
            </a:r>
          </a:p>
          <a:p>
            <a:pPr eaLnBrk="1" hangingPunct="1">
              <a:buFontTx/>
              <a:buNone/>
            </a:pPr>
            <a:r>
              <a:rPr lang="ru-RU" sz="1800" smtClean="0">
                <a:latin typeface="Book Antiqua" pitchFamily="18" charset="0"/>
              </a:rPr>
              <a:t>Красногвардейского района Санкт-Петербурга.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5720" y="3071810"/>
            <a:ext cx="85011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800000"/>
                </a:solidFill>
              </a:rPr>
              <a:t>Комбинированное занятие в группе продленного дня</a:t>
            </a:r>
            <a:endParaRPr lang="en-US" sz="2800" dirty="0" smtClean="0">
              <a:solidFill>
                <a:srgbClr val="800000"/>
              </a:solidFill>
            </a:endParaRPr>
          </a:p>
          <a:p>
            <a:pPr algn="ctr"/>
            <a:r>
              <a:rPr lang="en-US" sz="2800" dirty="0" smtClean="0">
                <a:solidFill>
                  <a:srgbClr val="800000"/>
                </a:solidFill>
              </a:rPr>
              <a:t>2 </a:t>
            </a:r>
            <a:r>
              <a:rPr lang="ru-RU" sz="2800" dirty="0" smtClean="0">
                <a:solidFill>
                  <a:srgbClr val="800000"/>
                </a:solidFill>
              </a:rPr>
              <a:t>класс</a:t>
            </a:r>
            <a:endParaRPr lang="ru-RU" sz="2800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285750"/>
            <a:ext cx="8391525" cy="595313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820000"/>
                </a:solidFill>
                <a:latin typeface="Book Antiqua" pitchFamily="18" charset="0"/>
              </a:rPr>
              <a:t>Голубая планета Океан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500034" y="1428736"/>
            <a:ext cx="8280400" cy="72707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dirty="0" smtClean="0"/>
              <a:t>Океан – источник питьевой воды …</a:t>
            </a:r>
          </a:p>
        </p:txBody>
      </p:sp>
      <p:pic>
        <p:nvPicPr>
          <p:cNvPr id="9221" name="Picture 5" descr="http://coolmart.ru/images/statii/filtry/kak-kupit-filtr-dlya-vody/kak-kupit-filtr-dlya-vody_2.jpg"/>
          <p:cNvPicPr>
            <a:picLocks noChangeAspect="1" noChangeArrowheads="1"/>
          </p:cNvPicPr>
          <p:nvPr/>
        </p:nvPicPr>
        <p:blipFill>
          <a:blip r:embed="rId2"/>
          <a:srcRect l="17075" b="2587"/>
          <a:stretch>
            <a:fillRect/>
          </a:stretch>
        </p:blipFill>
        <p:spPr bwMode="auto">
          <a:xfrm rot="615935">
            <a:off x="4750594" y="2401646"/>
            <a:ext cx="3241376" cy="28557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3" name="Picture 7" descr="http://foto-zverey.ru/1/tigr_34.jpg"/>
          <p:cNvPicPr>
            <a:picLocks noChangeAspect="1" noChangeArrowheads="1"/>
          </p:cNvPicPr>
          <p:nvPr/>
        </p:nvPicPr>
        <p:blipFill>
          <a:blip r:embed="rId3"/>
          <a:srcRect t="2439" r="12805"/>
          <a:stretch>
            <a:fillRect/>
          </a:stretch>
        </p:blipFill>
        <p:spPr bwMode="auto">
          <a:xfrm rot="20811145">
            <a:off x="923266" y="2778692"/>
            <a:ext cx="3405212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285750"/>
            <a:ext cx="8391525" cy="595313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820000"/>
                </a:solidFill>
                <a:latin typeface="Book Antiqua" pitchFamily="18" charset="0"/>
              </a:rPr>
              <a:t>Голубая планета Океан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357158" y="1357298"/>
            <a:ext cx="8423305" cy="727075"/>
          </a:xfrm>
        </p:spPr>
        <p:txBody>
          <a:bodyPr>
            <a:normAutofit fontScale="92500"/>
          </a:bodyPr>
          <a:lstStyle/>
          <a:p>
            <a:pPr algn="ctr" eaLnBrk="1" hangingPunct="1">
              <a:buFontTx/>
              <a:buNone/>
            </a:pPr>
            <a:r>
              <a:rPr lang="ru-RU" dirty="0" smtClean="0"/>
              <a:t>Океан - кладовая ценных ресурсов и энергии...</a:t>
            </a:r>
          </a:p>
        </p:txBody>
      </p:sp>
      <p:pic>
        <p:nvPicPr>
          <p:cNvPr id="10245" name="Picture 5" descr="http://www.asfera.info/files/news/slava/okt/stoimost_nefti_prodolzhaet_opuskatsja_do_rekordnyh_znachenij_clause_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285992"/>
            <a:ext cx="5214974" cy="39112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285750"/>
            <a:ext cx="8391525" cy="595313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820000"/>
                </a:solidFill>
                <a:latin typeface="Book Antiqua" pitchFamily="18" charset="0"/>
              </a:rPr>
              <a:t>Голубая планета Океан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500034" y="1428736"/>
            <a:ext cx="8280400" cy="72707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Бесценны ресурсы океана для медицины…</a:t>
            </a:r>
            <a:endParaRPr lang="ru-RU" dirty="0" smtClean="0"/>
          </a:p>
        </p:txBody>
      </p:sp>
      <p:pic>
        <p:nvPicPr>
          <p:cNvPr id="40962" name="Picture 2" descr="http://www.gstravel-israel.com/Media/Uploads/Dead%20Sea3_800_6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714620"/>
            <a:ext cx="4953034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285750"/>
            <a:ext cx="8391525" cy="595313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820000"/>
                </a:solidFill>
                <a:latin typeface="Book Antiqua" pitchFamily="18" charset="0"/>
              </a:rPr>
              <a:t>Голубая планета Океан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1428736"/>
            <a:ext cx="8572560" cy="714363"/>
          </a:xfrm>
        </p:spPr>
        <p:txBody>
          <a:bodyPr>
            <a:noAutofit/>
          </a:bodyPr>
          <a:lstStyle/>
          <a:p>
            <a:pPr algn="ctr" eaLnBrk="1" hangingPunct="1">
              <a:buFontTx/>
              <a:buNone/>
            </a:pPr>
            <a:r>
              <a:rPr lang="ru-RU" sz="2400" dirty="0" smtClean="0">
                <a:latin typeface="Book Antiqua" pitchFamily="18" charset="0"/>
              </a:rPr>
              <a:t>Океан предоставляет человеку самый дешевый транспорт…</a:t>
            </a:r>
          </a:p>
        </p:txBody>
      </p:sp>
      <p:pic>
        <p:nvPicPr>
          <p:cNvPr id="11269" name="Picture 5" descr="http://standart-cargo.ru/index_clip_image001_00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4849" y="2857496"/>
            <a:ext cx="3667151" cy="27503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1" name="Picture 7" descr="http://koshertravelers.com/wp-content/uploads/2015/06/Norwegian-Epi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2786058"/>
            <a:ext cx="3619526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285750"/>
            <a:ext cx="8391525" cy="595313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820000"/>
                </a:solidFill>
                <a:latin typeface="Book Antiqua" pitchFamily="18" charset="0"/>
              </a:rPr>
              <a:t>Голубая планета Океан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1428736"/>
            <a:ext cx="8572560" cy="135730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2400" dirty="0" smtClean="0">
                <a:latin typeface="Book Antiqua" pitchFamily="18" charset="0"/>
              </a:rPr>
              <a:t>Берега Океана всегда были любимым местом отдыха, а </a:t>
            </a:r>
          </a:p>
          <a:p>
            <a:pPr algn="ctr" eaLnBrk="1" hangingPunct="1">
              <a:buFontTx/>
              <a:buNone/>
            </a:pPr>
            <a:r>
              <a:rPr lang="ru-RU" sz="2400" dirty="0" smtClean="0">
                <a:latin typeface="Book Antiqua" pitchFamily="18" charset="0"/>
              </a:rPr>
              <a:t>его красота и величие веками вдохновляли поэтов и </a:t>
            </a:r>
          </a:p>
          <a:p>
            <a:pPr algn="ctr" eaLnBrk="1" hangingPunct="1">
              <a:buFontTx/>
              <a:buNone/>
            </a:pPr>
            <a:r>
              <a:rPr lang="ru-RU" sz="2400" dirty="0" smtClean="0">
                <a:latin typeface="Book Antiqua" pitchFamily="18" charset="0"/>
              </a:rPr>
              <a:t>художников…</a:t>
            </a:r>
          </a:p>
        </p:txBody>
      </p:sp>
      <p:pic>
        <p:nvPicPr>
          <p:cNvPr id="12293" name="Picture 5" descr="http://bm.img.com.ua/img/otvet/q/2/459592_n.jpg"/>
          <p:cNvPicPr>
            <a:picLocks noChangeAspect="1" noChangeArrowheads="1"/>
          </p:cNvPicPr>
          <p:nvPr/>
        </p:nvPicPr>
        <p:blipFill>
          <a:blip r:embed="rId2"/>
          <a:srcRect l="6557" t="546"/>
          <a:stretch>
            <a:fillRect/>
          </a:stretch>
        </p:blipFill>
        <p:spPr bwMode="auto">
          <a:xfrm rot="21100793">
            <a:off x="830819" y="3244336"/>
            <a:ext cx="3579751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7" name="Picture 9" descr="http://cdn.imhonet.ru/0/tmp_user_files/93/15/9315dffe6c423483adc51cc7cf2920ca/xlarge/01c5ea35e72353cdc9d49c798078ace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624186">
            <a:off x="4590500" y="3163257"/>
            <a:ext cx="3923741" cy="29428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285750"/>
            <a:ext cx="8391525" cy="595313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820000"/>
                </a:solidFill>
                <a:latin typeface="Book Antiqua" pitchFamily="18" charset="0"/>
              </a:rPr>
              <a:t>Голубая планета Океан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1428736"/>
            <a:ext cx="8280400" cy="11557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dirty="0" smtClean="0"/>
              <a:t>Сотни кораблей груженых  золотом и серебром лежат на морском дне…</a:t>
            </a:r>
          </a:p>
        </p:txBody>
      </p:sp>
      <p:pic>
        <p:nvPicPr>
          <p:cNvPr id="35844" name="Picture 4" descr="http://ru4.anyfad.com/items/t1@91a0d0bf-e0c2-4338-a319-bdce20c20362/Hurgada-Egipe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857496"/>
            <a:ext cx="4786346" cy="35897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285750"/>
            <a:ext cx="8391525" cy="595313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820000"/>
                </a:solidFill>
                <a:latin typeface="Book Antiqua" pitchFamily="18" charset="0"/>
              </a:rPr>
              <a:t>Голубая планета Океан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5214942" y="2357430"/>
            <a:ext cx="3643338" cy="2500330"/>
          </a:xfrm>
        </p:spPr>
        <p:txBody>
          <a:bodyPr/>
          <a:lstStyle/>
          <a:p>
            <a:pPr algn="ctr" eaLnBrk="1" hangingPunct="1">
              <a:buNone/>
            </a:pP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Люди вылавливают  </a:t>
            </a:r>
          </a:p>
          <a:p>
            <a:pPr algn="ctr" eaLnBrk="1" hangingPunct="1">
              <a:buNone/>
            </a:pP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слишком много рыбы </a:t>
            </a:r>
          </a:p>
          <a:p>
            <a:pPr algn="ctr" eaLnBrk="1" hangingPunct="1">
              <a:buNone/>
            </a:pP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определенных видов, </a:t>
            </a:r>
          </a:p>
          <a:p>
            <a:pPr algn="ctr" eaLnBrk="1" hangingPunct="1">
              <a:buNone/>
            </a:pP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создавая опасность их </a:t>
            </a:r>
          </a:p>
          <a:p>
            <a:pPr algn="ctr" eaLnBrk="1" hangingPunct="1">
              <a:buNone/>
            </a:pP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полного исчезновения</a:t>
            </a:r>
          </a:p>
          <a:p>
            <a:pPr eaLnBrk="1" hangingPunct="1">
              <a:buFontTx/>
              <a:buNone/>
            </a:pPr>
            <a:endParaRPr lang="ru-RU" dirty="0" smtClean="0"/>
          </a:p>
        </p:txBody>
      </p:sp>
      <p:pic>
        <p:nvPicPr>
          <p:cNvPr id="14341" name="Picture 5" descr="http://kolanews.ru/site-specific/iskkra/upload/news-may/5874-article-wide-preview.jpg?0=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857364"/>
            <a:ext cx="4667283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285750"/>
            <a:ext cx="8391525" cy="595313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820000"/>
                </a:solidFill>
                <a:latin typeface="Book Antiqua" pitchFamily="18" charset="0"/>
              </a:rPr>
              <a:t>Голубая планета Океан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928802"/>
            <a:ext cx="4572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Book Antiqua" pitchFamily="18" charset="0"/>
              </a:rPr>
              <a:t>Было </a:t>
            </a:r>
            <a:r>
              <a:rPr lang="ru-RU" sz="2400" dirty="0">
                <a:latin typeface="Book Antiqua" pitchFamily="18" charset="0"/>
              </a:rPr>
              <a:t>время, когда </a:t>
            </a:r>
            <a:r>
              <a:rPr lang="ru-RU" sz="2400" dirty="0" smtClean="0">
                <a:latin typeface="Book Antiqua" pitchFamily="18" charset="0"/>
              </a:rPr>
              <a:t>мы</a:t>
            </a:r>
          </a:p>
          <a:p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>
                <a:latin typeface="Book Antiqua" pitchFamily="18" charset="0"/>
              </a:rPr>
              <a:t>могли сбрасывать в </a:t>
            </a:r>
            <a:endParaRPr lang="ru-RU" sz="2400" dirty="0" smtClean="0">
              <a:latin typeface="Book Antiqua" pitchFamily="18" charset="0"/>
            </a:endParaRPr>
          </a:p>
          <a:p>
            <a:r>
              <a:rPr lang="ru-RU" sz="2400" dirty="0" smtClean="0">
                <a:latin typeface="Book Antiqua" pitchFamily="18" charset="0"/>
              </a:rPr>
              <a:t>океан отходы, но </a:t>
            </a:r>
            <a:r>
              <a:rPr lang="ru-RU" sz="2400" dirty="0">
                <a:latin typeface="Book Antiqua" pitchFamily="18" charset="0"/>
              </a:rPr>
              <a:t>сейчас, </a:t>
            </a:r>
            <a:endParaRPr lang="ru-RU" sz="2400" dirty="0" smtClean="0">
              <a:latin typeface="Book Antiqua" pitchFamily="18" charset="0"/>
            </a:endParaRPr>
          </a:p>
          <a:p>
            <a:r>
              <a:rPr lang="ru-RU" sz="2400" dirty="0" smtClean="0">
                <a:latin typeface="Book Antiqua" pitchFamily="18" charset="0"/>
              </a:rPr>
              <a:t>когда </a:t>
            </a:r>
            <a:r>
              <a:rPr lang="ru-RU" sz="2400" dirty="0">
                <a:latin typeface="Book Antiqua" pitchFamily="18" charset="0"/>
              </a:rPr>
              <a:t>быстро растут </a:t>
            </a:r>
            <a:endParaRPr lang="ru-RU" sz="2400" dirty="0" smtClean="0">
              <a:latin typeface="Book Antiqua" pitchFamily="18" charset="0"/>
            </a:endParaRPr>
          </a:p>
          <a:p>
            <a:r>
              <a:rPr lang="ru-RU" sz="2400" dirty="0" smtClean="0">
                <a:latin typeface="Book Antiqua" pitchFamily="18" charset="0"/>
              </a:rPr>
              <a:t>города </a:t>
            </a:r>
            <a:r>
              <a:rPr lang="ru-RU" sz="2400" dirty="0">
                <a:latin typeface="Book Antiqua" pitchFamily="18" charset="0"/>
              </a:rPr>
              <a:t>и </a:t>
            </a:r>
            <a:r>
              <a:rPr lang="ru-RU" sz="2400" dirty="0" smtClean="0">
                <a:latin typeface="Book Antiqua" pitchFamily="18" charset="0"/>
              </a:rPr>
              <a:t>увеличивается</a:t>
            </a:r>
          </a:p>
          <a:p>
            <a:r>
              <a:rPr lang="ru-RU" sz="2400" dirty="0" smtClean="0">
                <a:latin typeface="Book Antiqua" pitchFamily="18" charset="0"/>
              </a:rPr>
              <a:t>число </a:t>
            </a:r>
            <a:r>
              <a:rPr lang="ru-RU" sz="2400" dirty="0">
                <a:latin typeface="Book Antiqua" pitchFamily="18" charset="0"/>
              </a:rPr>
              <a:t>населения </a:t>
            </a:r>
            <a:r>
              <a:rPr lang="ru-RU" sz="2400" dirty="0" smtClean="0">
                <a:latin typeface="Book Antiqua" pitchFamily="18" charset="0"/>
              </a:rPr>
              <a:t>этого</a:t>
            </a:r>
          </a:p>
          <a:p>
            <a:r>
              <a:rPr lang="ru-RU" sz="2400" dirty="0" smtClean="0">
                <a:latin typeface="Book Antiqua" pitchFamily="18" charset="0"/>
              </a:rPr>
              <a:t>больше </a:t>
            </a:r>
            <a:r>
              <a:rPr lang="ru-RU" sz="2400" dirty="0">
                <a:latin typeface="Book Antiqua" pitchFamily="18" charset="0"/>
              </a:rPr>
              <a:t>делать </a:t>
            </a:r>
            <a:r>
              <a:rPr lang="ru-RU" sz="2400" dirty="0" smtClean="0">
                <a:latin typeface="Book Antiqua" pitchFamily="18" charset="0"/>
              </a:rPr>
              <a:t>нельзя </a:t>
            </a:r>
            <a:endParaRPr lang="ru-RU" sz="2400" dirty="0">
              <a:latin typeface="Book Antiqua" pitchFamily="18" charset="0"/>
            </a:endParaRPr>
          </a:p>
        </p:txBody>
      </p:sp>
      <p:pic>
        <p:nvPicPr>
          <p:cNvPr id="15365" name="Picture 5" descr="http://v.900igr.net:10/datai/ekologija/Voda-i-otkhody/0006-005--JAdovitye-otkhody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1857364"/>
            <a:ext cx="4214842" cy="29272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285750"/>
            <a:ext cx="8391525" cy="595313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820000"/>
                </a:solidFill>
                <a:latin typeface="Book Antiqua" pitchFamily="18" charset="0"/>
              </a:rPr>
              <a:t>Голубая планета Океан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571612"/>
            <a:ext cx="84296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Book Antiqua" pitchFamily="18" charset="0"/>
              </a:rPr>
              <a:t>Десятилетиями люди неправильно распоряжались водными </a:t>
            </a:r>
            <a:r>
              <a:rPr lang="ru-RU" sz="2400" dirty="0" smtClean="0">
                <a:latin typeface="Book Antiqua" pitchFamily="18" charset="0"/>
              </a:rPr>
              <a:t>ресурсами. Сегодня </a:t>
            </a:r>
            <a:r>
              <a:rPr lang="ru-RU" sz="2400" dirty="0">
                <a:latin typeface="Book Antiqua" pitchFamily="18" charset="0"/>
              </a:rPr>
              <a:t>последствия этого дают о себе знать.</a:t>
            </a:r>
          </a:p>
        </p:txBody>
      </p:sp>
      <p:pic>
        <p:nvPicPr>
          <p:cNvPr id="8194" name="Picture 2" descr="https://im2-tub-ru.yandex.net/i?id=aa0e1b37963906cac2f2069fa79e56c1&amp;n=33&amp;h=215&amp;w=33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3612" y="3643314"/>
            <a:ext cx="3618416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8" name="Picture 6" descr="http://www.lelotenaction.org/medias/images/wl-0009-lg-h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3500438"/>
            <a:ext cx="4000528" cy="26203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285750"/>
            <a:ext cx="8391525" cy="595313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820000"/>
                </a:solidFill>
                <a:latin typeface="Book Antiqua" pitchFamily="18" charset="0"/>
              </a:rPr>
              <a:t>Голубая планета Океан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000108"/>
            <a:ext cx="842968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Берегите землю!</a:t>
            </a:r>
          </a:p>
          <a:p>
            <a:pPr algn="ctr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Берегите землю. Берегите</a:t>
            </a:r>
            <a:br>
              <a:rPr lang="ru-RU" sz="2400" dirty="0" smtClean="0"/>
            </a:br>
            <a:r>
              <a:rPr lang="ru-RU" sz="2400" dirty="0" smtClean="0"/>
              <a:t>Жаворонка в </a:t>
            </a:r>
            <a:r>
              <a:rPr lang="ru-RU" sz="2400" dirty="0" err="1" smtClean="0"/>
              <a:t>голубом</a:t>
            </a:r>
            <a:r>
              <a:rPr lang="ru-RU" sz="2400" dirty="0" smtClean="0"/>
              <a:t> зените,</a:t>
            </a:r>
            <a:br>
              <a:rPr lang="ru-RU" sz="2400" dirty="0" smtClean="0"/>
            </a:br>
            <a:r>
              <a:rPr lang="ru-RU" sz="2400" dirty="0" smtClean="0"/>
              <a:t>Бабочку на листьях повилики,</a:t>
            </a:r>
            <a:br>
              <a:rPr lang="ru-RU" sz="2400" dirty="0" smtClean="0"/>
            </a:br>
            <a:r>
              <a:rPr lang="ru-RU" sz="2400" dirty="0" smtClean="0"/>
              <a:t>На тропинках солнечные блики.</a:t>
            </a:r>
            <a:br>
              <a:rPr lang="ru-RU" sz="2400" dirty="0" smtClean="0"/>
            </a:br>
            <a:r>
              <a:rPr lang="ru-RU" sz="2400" dirty="0" smtClean="0"/>
              <a:t>На камнях играющего краба,</a:t>
            </a:r>
            <a:br>
              <a:rPr lang="ru-RU" sz="2400" dirty="0" smtClean="0"/>
            </a:br>
            <a:r>
              <a:rPr lang="ru-RU" sz="2400" dirty="0" smtClean="0"/>
              <a:t>Над пустыней тень от баобаба,</a:t>
            </a:r>
            <a:br>
              <a:rPr lang="ru-RU" sz="2400" dirty="0" smtClean="0"/>
            </a:br>
            <a:r>
              <a:rPr lang="ru-RU" sz="2400" dirty="0" smtClean="0"/>
              <a:t>Ястреба, парящего над полем,</a:t>
            </a:r>
            <a:br>
              <a:rPr lang="ru-RU" sz="2400" dirty="0" smtClean="0"/>
            </a:br>
            <a:r>
              <a:rPr lang="ru-RU" sz="2400" dirty="0" smtClean="0"/>
              <a:t>Ясный месяц над речным покоем,</a:t>
            </a:r>
            <a:br>
              <a:rPr lang="ru-RU" sz="2400" dirty="0" smtClean="0"/>
            </a:br>
            <a:r>
              <a:rPr lang="ru-RU" sz="2400" dirty="0" smtClean="0"/>
              <a:t>Ласточку, мелькающую в жите.</a:t>
            </a:r>
            <a:br>
              <a:rPr lang="ru-RU" sz="2400" dirty="0" smtClean="0"/>
            </a:br>
            <a:r>
              <a:rPr lang="ru-RU" sz="2400" dirty="0" smtClean="0"/>
              <a:t>Берегите землю! Берегите!</a:t>
            </a:r>
            <a:br>
              <a:rPr lang="ru-RU" sz="2400" dirty="0" smtClean="0"/>
            </a:br>
            <a:r>
              <a:rPr lang="ru-RU" sz="2400" dirty="0" smtClean="0"/>
              <a:t>(</a:t>
            </a:r>
            <a:r>
              <a:rPr lang="ru-RU" sz="2400" i="1" dirty="0" smtClean="0"/>
              <a:t>М. Дудин</a:t>
            </a:r>
            <a:r>
              <a:rPr lang="ru-RU" sz="2400" dirty="0" smtClean="0"/>
              <a:t>)</a:t>
            </a:r>
            <a:br>
              <a:rPr lang="ru-RU" sz="2400" dirty="0" smtClean="0"/>
            </a:br>
            <a:endParaRPr lang="ru-RU" sz="2400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58" y="428604"/>
            <a:ext cx="84296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20000"/>
                </a:solidFill>
                <a:latin typeface="Book Antiqua" pitchFamily="18" charset="0"/>
              </a:rPr>
              <a:t>Голубая планета Океан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285720" y="2000240"/>
            <a:ext cx="8572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B00000"/>
                </a:solidFill>
                <a:latin typeface="Book Antiqua" pitchFamily="18" charset="0"/>
              </a:rPr>
              <a:t>Часть 1</a:t>
            </a:r>
            <a:endParaRPr lang="ru-RU" sz="4000" dirty="0">
              <a:solidFill>
                <a:srgbClr val="B00000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58" y="428604"/>
            <a:ext cx="84296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20000"/>
                </a:solidFill>
                <a:latin typeface="Book Antiqua" pitchFamily="18" charset="0"/>
              </a:rPr>
              <a:t>Голубая планета Океан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285720" y="2000240"/>
            <a:ext cx="857256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B00000"/>
                </a:solidFill>
                <a:latin typeface="Book Antiqua" pitchFamily="18" charset="0"/>
              </a:rPr>
              <a:t>Часть 2</a:t>
            </a:r>
          </a:p>
          <a:p>
            <a:pPr algn="ctr"/>
            <a:r>
              <a:rPr lang="ru-RU" sz="2400" b="1" dirty="0" smtClean="0">
                <a:solidFill>
                  <a:srgbClr val="B00000"/>
                </a:solidFill>
                <a:latin typeface="Book Antiqua" pitchFamily="18" charset="0"/>
              </a:rPr>
              <a:t>Практическая работа</a:t>
            </a:r>
            <a:endParaRPr lang="ru-RU" sz="2400" dirty="0" smtClean="0">
              <a:solidFill>
                <a:srgbClr val="B00000"/>
              </a:solidFill>
              <a:latin typeface="Book Antiqua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B00000"/>
                </a:solidFill>
                <a:latin typeface="Book Antiqua" pitchFamily="18" charset="0"/>
              </a:rPr>
              <a:t>Рисунок "Наша планета" в нетрадиционной технике рисования солью</a:t>
            </a:r>
            <a:endParaRPr lang="ru-RU" sz="2400" dirty="0" smtClean="0">
              <a:solidFill>
                <a:srgbClr val="B00000"/>
              </a:solidFill>
              <a:latin typeface="Book Antiqua" pitchFamily="18" charset="0"/>
            </a:endParaRPr>
          </a:p>
          <a:p>
            <a:pPr algn="ctr"/>
            <a:endParaRPr lang="ru-RU" sz="4000" dirty="0">
              <a:solidFill>
                <a:srgbClr val="B00000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285750"/>
            <a:ext cx="8391525" cy="595313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820000"/>
                </a:solidFill>
                <a:latin typeface="Book Antiqua" pitchFamily="18" charset="0"/>
              </a:rPr>
              <a:t>Голубая планета Океан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8596" y="1142984"/>
            <a:ext cx="828680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b="1" dirty="0" smtClean="0">
                <a:latin typeface="Book Antiqua" pitchFamily="18" charset="0"/>
                <a:ea typeface="Calibri" pitchFamily="34" charset="0"/>
              </a:rPr>
              <a:t>Цель занятия:</a:t>
            </a:r>
            <a:endParaRPr lang="ru-RU" dirty="0" smtClean="0">
              <a:latin typeface="Book Antiqua" pitchFamily="18" charset="0"/>
              <a:cs typeface="Arial" pitchFamily="34" charset="0"/>
            </a:endParaRPr>
          </a:p>
          <a:p>
            <a:pPr lvl="0" algn="just" eaLnBrk="0" hangingPunct="0">
              <a:buFontTx/>
              <a:buChar char="•"/>
            </a:pPr>
            <a:r>
              <a:rPr lang="ru-RU" dirty="0" smtClean="0">
                <a:solidFill>
                  <a:srgbClr val="000000"/>
                </a:solidFill>
                <a:latin typeface="Book Antiqua" pitchFamily="18" charset="0"/>
                <a:ea typeface="Calibri" pitchFamily="34" charset="0"/>
              </a:rPr>
              <a:t>развивать творческие способности учащихся; </a:t>
            </a:r>
            <a:endParaRPr lang="ru-RU" dirty="0" smtClean="0">
              <a:latin typeface="Book Antiqua" pitchFamily="18" charset="0"/>
              <a:cs typeface="Arial" pitchFamily="34" charset="0"/>
            </a:endParaRPr>
          </a:p>
          <a:p>
            <a:pPr lvl="0" algn="just" eaLnBrk="0" hangingPunct="0">
              <a:buFontTx/>
              <a:buChar char="•"/>
            </a:pPr>
            <a:r>
              <a:rPr lang="ru-RU" dirty="0" smtClean="0">
                <a:latin typeface="Book Antiqua" pitchFamily="18" charset="0"/>
                <a:ea typeface="Calibri" pitchFamily="34" charset="0"/>
              </a:rPr>
              <a:t>учить новым способам работы с уже знакомыми материалами, т.е гуашью по материалу;</a:t>
            </a:r>
            <a:endParaRPr lang="ru-RU" dirty="0" smtClean="0">
              <a:latin typeface="Book Antiqua" pitchFamily="18" charset="0"/>
              <a:cs typeface="Arial" pitchFamily="34" charset="0"/>
            </a:endParaRPr>
          </a:p>
          <a:p>
            <a:pPr lvl="0" algn="just" eaLnBrk="0" hangingPunct="0">
              <a:buFontTx/>
              <a:buChar char="•"/>
            </a:pPr>
            <a:r>
              <a:rPr lang="ru-RU" dirty="0" smtClean="0">
                <a:latin typeface="Book Antiqua" pitchFamily="18" charset="0"/>
                <a:ea typeface="Calibri" pitchFamily="34" charset="0"/>
              </a:rPr>
              <a:t>учить разным способам создания фона для изображаемой картины; </a:t>
            </a:r>
            <a:endParaRPr lang="ru-RU" dirty="0" smtClean="0">
              <a:latin typeface="Book Antiqua" pitchFamily="18" charset="0"/>
              <a:cs typeface="Arial" pitchFamily="34" charset="0"/>
            </a:endParaRPr>
          </a:p>
          <a:p>
            <a:pPr lvl="0" algn="just" eaLnBrk="0" hangingPunct="0">
              <a:buFontTx/>
              <a:buChar char="•"/>
            </a:pPr>
            <a:r>
              <a:rPr lang="ru-RU" dirty="0" smtClean="0">
                <a:latin typeface="Book Antiqua" pitchFamily="18" charset="0"/>
                <a:ea typeface="Calibri" pitchFamily="34" charset="0"/>
              </a:rPr>
              <a:t>совершенствовать технику изображения; </a:t>
            </a:r>
            <a:endParaRPr lang="ru-RU" dirty="0" smtClean="0">
              <a:latin typeface="Book Antiqua" pitchFamily="18" charset="0"/>
              <a:cs typeface="Arial" pitchFamily="34" charset="0"/>
            </a:endParaRPr>
          </a:p>
          <a:p>
            <a:pPr lvl="0" algn="just" eaLnBrk="0" hangingPunct="0">
              <a:buFontTx/>
              <a:buChar char="•"/>
            </a:pPr>
            <a:r>
              <a:rPr lang="ru-RU" dirty="0" smtClean="0">
                <a:latin typeface="Book Antiqua" pitchFamily="18" charset="0"/>
                <a:ea typeface="Calibri" pitchFamily="34" charset="0"/>
              </a:rPr>
              <a:t>развивать наблюдательность; </a:t>
            </a:r>
            <a:endParaRPr lang="ru-RU" dirty="0" smtClean="0">
              <a:latin typeface="Book Antiqua" pitchFamily="18" charset="0"/>
              <a:cs typeface="Arial" pitchFamily="34" charset="0"/>
            </a:endParaRPr>
          </a:p>
          <a:p>
            <a:pPr lvl="0" algn="just" eaLnBrk="0" hangingPunct="0">
              <a:buFontTx/>
              <a:buChar char="•"/>
            </a:pPr>
            <a:r>
              <a:rPr lang="ru-RU" dirty="0" smtClean="0">
                <a:solidFill>
                  <a:srgbClr val="000000"/>
                </a:solidFill>
                <a:latin typeface="Book Antiqua" pitchFamily="18" charset="0"/>
                <a:ea typeface="Calibri" pitchFamily="34" charset="0"/>
              </a:rPr>
              <a:t>воспитывать любовь к окружающему миру. </a:t>
            </a:r>
          </a:p>
          <a:p>
            <a:pPr lvl="0" algn="just" eaLnBrk="0" hangingPunct="0">
              <a:buFontTx/>
              <a:buChar char="•"/>
            </a:pPr>
            <a:endParaRPr lang="ru-RU" dirty="0" smtClean="0">
              <a:solidFill>
                <a:srgbClr val="000000"/>
              </a:solidFill>
              <a:latin typeface="Book Antiqua" pitchFamily="18" charset="0"/>
              <a:cs typeface="Arial" pitchFamily="34" charset="0"/>
            </a:endParaRPr>
          </a:p>
          <a:p>
            <a:pPr lvl="0" algn="just" eaLnBrk="0" hangingPunct="0"/>
            <a:endParaRPr lang="ru-RU" dirty="0" smtClean="0">
              <a:latin typeface="Book Antiqua" pitchFamily="18" charset="0"/>
              <a:cs typeface="Arial" pitchFamily="34" charset="0"/>
            </a:endParaRPr>
          </a:p>
          <a:p>
            <a:pPr lvl="0" algn="just" eaLnBrk="0" hangingPunct="0"/>
            <a:r>
              <a:rPr lang="ru-RU" b="1" dirty="0" smtClean="0">
                <a:solidFill>
                  <a:srgbClr val="000000"/>
                </a:solidFill>
                <a:latin typeface="Book Antiqua" pitchFamily="18" charset="0"/>
                <a:ea typeface="Calibri" pitchFamily="34" charset="0"/>
              </a:rPr>
              <a:t>Материалы:</a:t>
            </a:r>
            <a:r>
              <a:rPr lang="ru-RU" dirty="0" smtClean="0">
                <a:solidFill>
                  <a:srgbClr val="000000"/>
                </a:solidFill>
                <a:latin typeface="Book Antiqua" pitchFamily="18" charset="0"/>
                <a:ea typeface="Calibri" pitchFamily="34" charset="0"/>
              </a:rPr>
              <a:t> Гуашь, кисточка,  простой карандаш, цветной картон темного цвета, соль, вода.</a:t>
            </a:r>
            <a:endParaRPr lang="ru-RU" dirty="0" smtClean="0">
              <a:latin typeface="Book Antiqua" pitchFamily="18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285750"/>
            <a:ext cx="8391525" cy="595313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820000"/>
                </a:solidFill>
                <a:latin typeface="Book Antiqua" pitchFamily="18" charset="0"/>
              </a:rPr>
              <a:t>Голубая планета Океан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5720" y="1428737"/>
            <a:ext cx="8501122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AutoNum type="arabicPeriod"/>
            </a:pPr>
            <a:r>
              <a:rPr lang="ru-RU" sz="2400" dirty="0" smtClean="0">
                <a:latin typeface="Book Antiqua" pitchFamily="18" charset="0"/>
              </a:rPr>
              <a:t>В нижнем левом углу матового цветного картона темного цвета (черного, синего, фиолетового) простым карандашом нарисовать круг. </a:t>
            </a:r>
          </a:p>
          <a:p>
            <a:pPr marL="342900" lvl="0" indent="-342900">
              <a:buAutoNum type="arabicPeriod"/>
            </a:pPr>
            <a:r>
              <a:rPr lang="ru-RU" sz="2400" dirty="0" smtClean="0">
                <a:latin typeface="Book Antiqua" pitchFamily="18" charset="0"/>
              </a:rPr>
              <a:t>Оформить </a:t>
            </a:r>
            <a:r>
              <a:rPr lang="ru-RU" sz="2400" dirty="0" smtClean="0">
                <a:latin typeface="Book Antiqua" pitchFamily="18" charset="0"/>
              </a:rPr>
              <a:t>фон в технике </a:t>
            </a:r>
            <a:r>
              <a:rPr lang="ru-RU" sz="2400" dirty="0" err="1" smtClean="0">
                <a:latin typeface="Book Antiqua" pitchFamily="18" charset="0"/>
              </a:rPr>
              <a:t>набрызг</a:t>
            </a:r>
            <a:r>
              <a:rPr lang="ru-RU" sz="2400" dirty="0" smtClean="0">
                <a:latin typeface="Book Antiqua" pitchFamily="18" charset="0"/>
              </a:rPr>
              <a:t> белой </a:t>
            </a:r>
            <a:r>
              <a:rPr lang="ru-RU" sz="2400" dirty="0" smtClean="0">
                <a:latin typeface="Book Antiqua" pitchFamily="18" charset="0"/>
              </a:rPr>
              <a:t>гуашью.</a:t>
            </a:r>
            <a:endParaRPr lang="en-US" sz="2400" dirty="0" smtClean="0">
              <a:latin typeface="Book Antiqua" pitchFamily="18" charset="0"/>
            </a:endParaRPr>
          </a:p>
          <a:p>
            <a:pPr marL="342900" lvl="0" indent="-342900">
              <a:buAutoNum type="arabicPeriod"/>
            </a:pPr>
            <a:r>
              <a:rPr lang="ru-RU" sz="2400" dirty="0" smtClean="0">
                <a:latin typeface="Book Antiqua" pitchFamily="18" charset="0"/>
              </a:rPr>
              <a:t>На </a:t>
            </a:r>
            <a:r>
              <a:rPr lang="ru-RU" sz="2400" dirty="0" smtClean="0">
                <a:latin typeface="Book Antiqua" pitchFamily="18" charset="0"/>
              </a:rPr>
              <a:t>круг кисточкой нанести клей ПВА или канцелярский </a:t>
            </a:r>
            <a:r>
              <a:rPr lang="ru-RU" sz="2400" dirty="0" smtClean="0">
                <a:latin typeface="Book Antiqua" pitchFamily="18" charset="0"/>
              </a:rPr>
              <a:t>клей.</a:t>
            </a:r>
            <a:endParaRPr lang="en-US" sz="2400" dirty="0" smtClean="0">
              <a:latin typeface="Book Antiqua" pitchFamily="18" charset="0"/>
            </a:endParaRPr>
          </a:p>
          <a:p>
            <a:pPr marL="342900" lvl="0" indent="-342900">
              <a:buAutoNum type="arabicPeriod"/>
            </a:pPr>
            <a:r>
              <a:rPr lang="ru-RU" sz="2400" dirty="0" smtClean="0">
                <a:latin typeface="Book Antiqua" pitchFamily="18" charset="0"/>
              </a:rPr>
              <a:t>Посыпать </a:t>
            </a:r>
            <a:r>
              <a:rPr lang="ru-RU" sz="2400" dirty="0" smtClean="0">
                <a:latin typeface="Book Antiqua" pitchFamily="18" charset="0"/>
              </a:rPr>
              <a:t>солью круг с нанесенным на него клеем</a:t>
            </a:r>
            <a:r>
              <a:rPr lang="ru-RU" sz="2400" dirty="0" smtClean="0">
                <a:latin typeface="Book Antiqua" pitchFamily="18" charset="0"/>
              </a:rPr>
              <a:t>.</a:t>
            </a:r>
            <a:endParaRPr lang="en-US" sz="2400" dirty="0" smtClean="0">
              <a:latin typeface="Book Antiqua" pitchFamily="18" charset="0"/>
            </a:endParaRPr>
          </a:p>
          <a:p>
            <a:pPr marL="342900" lvl="0" indent="-342900">
              <a:buAutoNum type="arabicPeriod"/>
            </a:pP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smtClean="0">
                <a:latin typeface="Book Antiqua" pitchFamily="18" charset="0"/>
              </a:rPr>
              <a:t>Стряхнуть лишнюю соль</a:t>
            </a:r>
            <a:r>
              <a:rPr lang="ru-RU" sz="2400" dirty="0" smtClean="0">
                <a:latin typeface="Book Antiqua" pitchFamily="18" charset="0"/>
              </a:rPr>
              <a:t>.</a:t>
            </a:r>
            <a:endParaRPr lang="en-US" sz="2400" dirty="0" smtClean="0">
              <a:latin typeface="Book Antiqua" pitchFamily="18" charset="0"/>
            </a:endParaRPr>
          </a:p>
          <a:p>
            <a:pPr marL="342900" lvl="0" indent="-342900">
              <a:buAutoNum type="arabicPeriod"/>
            </a:pP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smtClean="0">
                <a:latin typeface="Book Antiqua" pitchFamily="18" charset="0"/>
              </a:rPr>
              <a:t>Раскрасить соль, прикасаясь к ней кисточкой с разными оттенками жидкой краски синего и зеленого цвета (гуашь, акварель). Затем можно немного </a:t>
            </a:r>
            <a:r>
              <a:rPr lang="ru-RU" sz="2400" dirty="0" smtClean="0">
                <a:latin typeface="Book Antiqua" pitchFamily="18" charset="0"/>
              </a:rPr>
              <a:t>размазать </a:t>
            </a:r>
            <a:r>
              <a:rPr lang="ru-RU" sz="2400" dirty="0" smtClean="0">
                <a:latin typeface="Book Antiqua" pitchFamily="18" charset="0"/>
              </a:rPr>
              <a:t>нанесенную краску. </a:t>
            </a:r>
          </a:p>
          <a:p>
            <a:pPr lvl="0"/>
            <a:r>
              <a:rPr lang="ru-RU" sz="2400" dirty="0" smtClean="0">
                <a:latin typeface="Book Antiqua" pitchFamily="18" charset="0"/>
              </a:rPr>
              <a:t>7. Дождаться полного высыхания.</a:t>
            </a:r>
          </a:p>
          <a:p>
            <a:pPr marL="342900" lvl="0" indent="-342900">
              <a:buAutoNum type="arabicPeriod"/>
            </a:pPr>
            <a:endParaRPr lang="ru-RU" dirty="0" smtClean="0"/>
          </a:p>
          <a:p>
            <a:pPr marL="342900" lvl="0" indent="-342900">
              <a:buAutoNum type="arabicPeriod"/>
            </a:pPr>
            <a:endParaRPr lang="ru-RU" dirty="0" smtClean="0"/>
          </a:p>
          <a:p>
            <a:pPr marL="342900" lvl="0" indent="-342900">
              <a:buAutoNum type="arabicPeriod"/>
            </a:pPr>
            <a:endParaRPr lang="ru-RU" dirty="0" smtClean="0"/>
          </a:p>
          <a:p>
            <a:pPr marL="342900" lvl="0" indent="-342900">
              <a:buAutoNum type="arabicPeriod"/>
            </a:pPr>
            <a:endParaRPr lang="ru-RU" dirty="0" smtClean="0"/>
          </a:p>
          <a:p>
            <a:pPr marL="342900" lvl="0" indent="-342900">
              <a:buAutoNum type="arabicPeriod"/>
            </a:pPr>
            <a:endParaRPr lang="ru-RU" dirty="0" smtClean="0"/>
          </a:p>
          <a:p>
            <a:pPr marL="342900" lvl="0" indent="-342900">
              <a:buAutoNum type="arabicPeriod"/>
            </a:pPr>
            <a:endParaRPr lang="ru-RU" dirty="0" smtClean="0"/>
          </a:p>
          <a:p>
            <a:pPr lvl="0" algn="just" eaLnBrk="0" hangingPunct="0"/>
            <a:endParaRPr lang="ru-RU" dirty="0" smtClean="0">
              <a:latin typeface="Book Antiqua" pitchFamily="18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285750"/>
            <a:ext cx="8391525" cy="595313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820000"/>
                </a:solidFill>
                <a:latin typeface="Book Antiqua" pitchFamily="18" charset="0"/>
              </a:rPr>
              <a:t>Голубая планета Океан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1143000"/>
            <a:ext cx="8280400" cy="4679950"/>
          </a:xfrm>
        </p:spPr>
        <p:txBody>
          <a:bodyPr/>
          <a:lstStyle/>
          <a:p>
            <a:pPr marL="0" lvl="0" indent="0" eaLnBrk="1" hangingPunct="1">
              <a:spcBef>
                <a:spcPct val="0"/>
              </a:spcBef>
              <a:buNone/>
            </a:pPr>
            <a:r>
              <a:rPr lang="ru-RU" sz="2000" b="1" dirty="0" smtClean="0">
                <a:solidFill>
                  <a:srgbClr val="000000"/>
                </a:solidFill>
                <a:latin typeface="Book Antiqua" pitchFamily="18" charset="0"/>
                <a:ea typeface="Times New Roman" pitchFamily="18" charset="0"/>
              </a:rPr>
              <a:t>Цель</a:t>
            </a:r>
            <a:r>
              <a:rPr lang="en-US" sz="2000" b="1" dirty="0" smtClean="0">
                <a:solidFill>
                  <a:srgbClr val="000000"/>
                </a:solidFill>
                <a:latin typeface="Book Antiqua" pitchFamily="18" charset="0"/>
                <a:ea typeface="Times New Roman" pitchFamily="18" charset="0"/>
              </a:rPr>
              <a:t>:</a:t>
            </a:r>
            <a:endParaRPr lang="ru-RU" sz="2000" dirty="0" smtClean="0">
              <a:latin typeface="Book Antiqua" pitchFamily="18" charset="0"/>
              <a:cs typeface="Arial" pitchFamily="34" charset="0"/>
            </a:endParaRPr>
          </a:p>
          <a:p>
            <a:pPr marL="0" lvl="0" indent="0">
              <a:spcBef>
                <a:spcPct val="0"/>
              </a:spcBef>
              <a:buFont typeface="Wingdings" pitchFamily="2" charset="2"/>
              <a:buChar char="§"/>
            </a:pPr>
            <a:r>
              <a:rPr lang="ru-RU" sz="2000" dirty="0" smtClean="0">
                <a:solidFill>
                  <a:srgbClr val="000000"/>
                </a:solidFill>
                <a:latin typeface="Book Antiqua" pitchFamily="18" charset="0"/>
                <a:ea typeface="Times New Roman" pitchFamily="18" charset="0"/>
              </a:rPr>
              <a:t>обобщить, систематизировать, углубить знания учащихся о природе, </a:t>
            </a:r>
            <a:r>
              <a:rPr lang="ru-RU" sz="2000" dirty="0" smtClean="0">
                <a:solidFill>
                  <a:srgbClr val="000000"/>
                </a:solidFill>
                <a:latin typeface="Book Antiqua" pitchFamily="18" charset="0"/>
                <a:ea typeface="Times New Roman" pitchFamily="18" charset="0"/>
              </a:rPr>
              <a:t>экологии;</a:t>
            </a:r>
            <a:endParaRPr lang="en-US" sz="2000" dirty="0" smtClean="0">
              <a:solidFill>
                <a:srgbClr val="000000"/>
              </a:solidFill>
              <a:latin typeface="Book Antiqua" pitchFamily="18" charset="0"/>
              <a:ea typeface="Times New Roman" pitchFamily="18" charset="0"/>
              <a:cs typeface="Arial" pitchFamily="34" charset="0"/>
            </a:endParaRPr>
          </a:p>
          <a:p>
            <a:pPr marL="0" lvl="0" indent="0">
              <a:spcBef>
                <a:spcPct val="0"/>
              </a:spcBef>
              <a:buFont typeface="Wingdings" pitchFamily="2" charset="2"/>
              <a:buChar char="§"/>
            </a:pPr>
            <a:r>
              <a:rPr lang="ru-RU" sz="2000" dirty="0" smtClean="0">
                <a:solidFill>
                  <a:srgbClr val="000000"/>
                </a:solidFill>
                <a:latin typeface="Book Antiqua" pitchFamily="18" charset="0"/>
                <a:ea typeface="Times New Roman" pitchFamily="18" charset="0"/>
              </a:rPr>
              <a:t>ознакомление </a:t>
            </a:r>
            <a:r>
              <a:rPr lang="ru-RU" sz="2000" dirty="0" smtClean="0">
                <a:solidFill>
                  <a:srgbClr val="000000"/>
                </a:solidFill>
                <a:latin typeface="Book Antiqua" pitchFamily="18" charset="0"/>
                <a:ea typeface="Times New Roman" pitchFamily="18" charset="0"/>
              </a:rPr>
              <a:t>с темой «Голубая планета Океан</a:t>
            </a:r>
            <a:r>
              <a:rPr lang="ru-RU" sz="2000" dirty="0" smtClean="0">
                <a:solidFill>
                  <a:srgbClr val="000000"/>
                </a:solidFill>
                <a:latin typeface="Book Antiqua" pitchFamily="18" charset="0"/>
                <a:ea typeface="Times New Roman" pitchFamily="18" charset="0"/>
              </a:rPr>
              <a:t>»;</a:t>
            </a:r>
            <a:endParaRPr lang="en-US" sz="2000" dirty="0" smtClean="0">
              <a:solidFill>
                <a:srgbClr val="000000"/>
              </a:solidFill>
              <a:latin typeface="Book Antiqua" pitchFamily="18" charset="0"/>
              <a:ea typeface="Times New Roman" pitchFamily="18" charset="0"/>
              <a:cs typeface="Arial" pitchFamily="34" charset="0"/>
            </a:endParaRPr>
          </a:p>
          <a:p>
            <a:pPr marL="0" lvl="0" indent="0">
              <a:spcBef>
                <a:spcPct val="0"/>
              </a:spcBef>
              <a:buFont typeface="Wingdings" pitchFamily="2" charset="2"/>
              <a:buChar char="§"/>
            </a:pPr>
            <a:r>
              <a:rPr lang="ru-RU" sz="2000" dirty="0" smtClean="0">
                <a:solidFill>
                  <a:srgbClr val="000000"/>
                </a:solidFill>
                <a:latin typeface="Book Antiqua" pitchFamily="18" charset="0"/>
                <a:ea typeface="Times New Roman" pitchFamily="18" charset="0"/>
              </a:rPr>
              <a:t>содействовать </a:t>
            </a:r>
            <a:r>
              <a:rPr lang="ru-RU" sz="2000" dirty="0" smtClean="0">
                <a:solidFill>
                  <a:srgbClr val="000000"/>
                </a:solidFill>
                <a:latin typeface="Book Antiqua" pitchFamily="18" charset="0"/>
                <a:ea typeface="Times New Roman" pitchFamily="18" charset="0"/>
              </a:rPr>
              <a:t>формированию у школьников представлений об экологической культуре и связанной с ней активной жизненной позиции.</a:t>
            </a:r>
          </a:p>
          <a:p>
            <a:pPr marL="0" lvl="0" indent="0">
              <a:spcBef>
                <a:spcPct val="0"/>
              </a:spcBef>
            </a:pPr>
            <a:endParaRPr lang="ru-RU" sz="2000" dirty="0" smtClean="0">
              <a:latin typeface="Book Antiqua" pitchFamily="18" charset="0"/>
              <a:cs typeface="Arial" pitchFamily="34" charset="0"/>
            </a:endParaRPr>
          </a:p>
          <a:p>
            <a:pPr marL="0" lvl="0" indent="0">
              <a:spcBef>
                <a:spcPct val="0"/>
              </a:spcBef>
              <a:buNone/>
            </a:pPr>
            <a:r>
              <a:rPr lang="ru-RU" sz="2000" b="1" dirty="0" smtClean="0">
                <a:solidFill>
                  <a:srgbClr val="000000"/>
                </a:solidFill>
                <a:latin typeface="Book Antiqua" pitchFamily="18" charset="0"/>
                <a:ea typeface="Times New Roman" pitchFamily="18" charset="0"/>
              </a:rPr>
              <a:t>Задачи:</a:t>
            </a:r>
            <a:endParaRPr lang="ru-RU" sz="2000" dirty="0" smtClean="0">
              <a:latin typeface="Book Antiqua" pitchFamily="18" charset="0"/>
              <a:cs typeface="Arial" pitchFamily="34" charset="0"/>
            </a:endParaRPr>
          </a:p>
          <a:p>
            <a:pPr marL="0" lvl="0" indent="0">
              <a:spcBef>
                <a:spcPct val="0"/>
              </a:spcBef>
            </a:pPr>
            <a:r>
              <a:rPr lang="ru-RU" sz="2000" dirty="0" smtClean="0">
                <a:solidFill>
                  <a:srgbClr val="000000"/>
                </a:solidFill>
                <a:latin typeface="Book Antiqua" pitchFamily="18" charset="0"/>
                <a:ea typeface="Times New Roman" pitchFamily="18" charset="0"/>
              </a:rPr>
              <a:t>дать учащимся представления о нашей планете;</a:t>
            </a:r>
            <a:endParaRPr lang="ru-RU" sz="2000" dirty="0" smtClean="0">
              <a:latin typeface="Book Antiqua" pitchFamily="18" charset="0"/>
              <a:cs typeface="Arial" pitchFamily="34" charset="0"/>
            </a:endParaRPr>
          </a:p>
          <a:p>
            <a:pPr marL="0" lvl="0" indent="0">
              <a:spcBef>
                <a:spcPct val="0"/>
              </a:spcBef>
            </a:pPr>
            <a:r>
              <a:rPr lang="ru-RU" sz="2000" dirty="0" smtClean="0">
                <a:solidFill>
                  <a:srgbClr val="000000"/>
                </a:solidFill>
                <a:latin typeface="Book Antiqua" pitchFamily="18" charset="0"/>
                <a:ea typeface="Times New Roman" pitchFamily="18" charset="0"/>
              </a:rPr>
              <a:t>создать условия для усиления познавательной активности;</a:t>
            </a:r>
            <a:endParaRPr lang="ru-RU" sz="2000" dirty="0" smtClean="0">
              <a:latin typeface="Book Antiqua" pitchFamily="18" charset="0"/>
              <a:cs typeface="Arial" pitchFamily="34" charset="0"/>
            </a:endParaRPr>
          </a:p>
          <a:p>
            <a:pPr marL="0" lvl="0" indent="0">
              <a:spcBef>
                <a:spcPct val="0"/>
              </a:spcBef>
            </a:pPr>
            <a:r>
              <a:rPr lang="ru-RU" sz="2000" dirty="0" smtClean="0">
                <a:solidFill>
                  <a:srgbClr val="000000"/>
                </a:solidFill>
                <a:latin typeface="Book Antiqua" pitchFamily="18" charset="0"/>
                <a:ea typeface="Times New Roman" pitchFamily="18" charset="0"/>
              </a:rPr>
              <a:t>формировать экологическое сознание и чувство уважение к планете Земля;        </a:t>
            </a:r>
            <a:endParaRPr lang="ru-RU" sz="2000" dirty="0" smtClean="0">
              <a:latin typeface="Book Antiqua" pitchFamily="18" charset="0"/>
              <a:cs typeface="Arial" pitchFamily="34" charset="0"/>
            </a:endParaRPr>
          </a:p>
          <a:p>
            <a:pPr marL="0" lvl="0" indent="0">
              <a:spcBef>
                <a:spcPct val="0"/>
              </a:spcBef>
            </a:pPr>
            <a:r>
              <a:rPr lang="ru-RU" sz="2000" dirty="0" smtClean="0">
                <a:solidFill>
                  <a:srgbClr val="000000"/>
                </a:solidFill>
                <a:latin typeface="Book Antiqua" pitchFamily="18" charset="0"/>
                <a:ea typeface="Times New Roman" pitchFamily="18" charset="0"/>
              </a:rPr>
              <a:t>вызвать беспокойство за экологическое состояние планеты, и желание созидательно взаимодействовать с природой;  </a:t>
            </a:r>
            <a:endParaRPr lang="ru-RU" sz="2000" dirty="0" smtClean="0">
              <a:latin typeface="Book Antiqua" pitchFamily="18" charset="0"/>
              <a:cs typeface="Arial" pitchFamily="34" charset="0"/>
            </a:endParaRPr>
          </a:p>
          <a:p>
            <a:pPr eaLnBrk="1" hangingPunct="1">
              <a:buFontTx/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285750"/>
            <a:ext cx="8391525" cy="595313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820000"/>
                </a:solidFill>
                <a:latin typeface="Book Antiqua" pitchFamily="18" charset="0"/>
              </a:rPr>
              <a:t>Голубая планета Океан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1500174"/>
            <a:ext cx="8280400" cy="467995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dirty="0" smtClean="0"/>
              <a:t>Нашу Землю иногда называют водной </a:t>
            </a:r>
          </a:p>
          <a:p>
            <a:pPr algn="ctr" eaLnBrk="1" hangingPunct="1">
              <a:buFontTx/>
              <a:buNone/>
            </a:pPr>
            <a:r>
              <a:rPr lang="ru-RU" dirty="0" smtClean="0"/>
              <a:t>планетой, и это вполне оправданно. Ведь если </a:t>
            </a:r>
            <a:r>
              <a:rPr lang="ru-RU" dirty="0" smtClean="0"/>
              <a:t>бы </a:t>
            </a:r>
            <a:r>
              <a:rPr lang="ru-RU" dirty="0" smtClean="0"/>
              <a:t>не было воды, не было бы на планете </a:t>
            </a:r>
            <a:r>
              <a:rPr lang="ru-RU" dirty="0" smtClean="0"/>
              <a:t>известных </a:t>
            </a:r>
            <a:r>
              <a:rPr lang="ru-RU" dirty="0" smtClean="0"/>
              <a:t>нам форм жизни. Некоторые </a:t>
            </a:r>
            <a:r>
              <a:rPr lang="ru-RU" dirty="0" smtClean="0"/>
              <a:t>простейшие </a:t>
            </a:r>
            <a:r>
              <a:rPr lang="ru-RU" dirty="0" smtClean="0"/>
              <a:t>организмы могут жить без </a:t>
            </a:r>
            <a:r>
              <a:rPr lang="ru-RU" dirty="0" smtClean="0"/>
              <a:t>доступа </a:t>
            </a:r>
            <a:r>
              <a:rPr lang="ru-RU" dirty="0" smtClean="0"/>
              <a:t>воздуха, но без воды жизнь </a:t>
            </a:r>
            <a:r>
              <a:rPr lang="ru-RU" dirty="0" smtClean="0"/>
              <a:t>невозможна</a:t>
            </a:r>
            <a:r>
              <a:rPr lang="ru-RU" dirty="0" smtClean="0"/>
              <a:t>!</a:t>
            </a:r>
          </a:p>
          <a:p>
            <a:pPr eaLnBrk="1" hangingPunct="1">
              <a:buFontTx/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285750"/>
            <a:ext cx="8391525" cy="595313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820000"/>
                </a:solidFill>
                <a:latin typeface="Book Antiqua" pitchFamily="18" charset="0"/>
              </a:rPr>
              <a:t>Голубая планета Океан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57158" y="1428736"/>
            <a:ext cx="8572560" cy="1785934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FontTx/>
              <a:buNone/>
            </a:pPr>
            <a:r>
              <a:rPr lang="ru-RU" sz="2000" dirty="0" smtClean="0">
                <a:latin typeface="Book Antiqua" pitchFamily="18" charset="0"/>
              </a:rPr>
              <a:t>Наши предки сделали грубую, хотя и понятную ошибку, назвав </a:t>
            </a:r>
            <a:endParaRPr lang="en-US" sz="2000" dirty="0" smtClean="0">
              <a:latin typeface="Book Antiqua" pitchFamily="18" charset="0"/>
            </a:endParaRPr>
          </a:p>
          <a:p>
            <a:pPr eaLnBrk="1" hangingPunct="1">
              <a:buFontTx/>
              <a:buNone/>
            </a:pPr>
            <a:r>
              <a:rPr lang="ru-RU" sz="2000" dirty="0" smtClean="0">
                <a:latin typeface="Book Antiqua" pitchFamily="18" charset="0"/>
              </a:rPr>
              <a:t>нашу планету Землей. Они считали, что поверхность планеты почти </a:t>
            </a:r>
            <a:endParaRPr lang="en-US" sz="2000" dirty="0" smtClean="0">
              <a:latin typeface="Book Antiqua" pitchFamily="18" charset="0"/>
            </a:endParaRPr>
          </a:p>
          <a:p>
            <a:pPr eaLnBrk="1" hangingPunct="1">
              <a:buFontTx/>
              <a:buNone/>
            </a:pPr>
            <a:r>
              <a:rPr lang="ru-RU" sz="2000" dirty="0" smtClean="0">
                <a:latin typeface="Book Antiqua" pitchFamily="18" charset="0"/>
              </a:rPr>
              <a:t>полностью состоит из твердой поверхности. Они, конечно, знали о </a:t>
            </a:r>
            <a:endParaRPr lang="en-US" sz="2000" dirty="0" smtClean="0">
              <a:latin typeface="Book Antiqua" pitchFamily="18" charset="0"/>
            </a:endParaRPr>
          </a:p>
          <a:p>
            <a:pPr eaLnBrk="1" hangingPunct="1">
              <a:buFontTx/>
              <a:buNone/>
            </a:pPr>
            <a:r>
              <a:rPr lang="ru-RU" sz="2000" dirty="0" smtClean="0">
                <a:latin typeface="Book Antiqua" pitchFamily="18" charset="0"/>
              </a:rPr>
              <a:t>существовании больших водных пространств, но считали их частью </a:t>
            </a:r>
            <a:endParaRPr lang="en-US" sz="2000" dirty="0" smtClean="0">
              <a:latin typeface="Book Antiqua" pitchFamily="18" charset="0"/>
            </a:endParaRPr>
          </a:p>
          <a:p>
            <a:pPr eaLnBrk="1" hangingPunct="1">
              <a:buFontTx/>
              <a:buNone/>
            </a:pPr>
            <a:r>
              <a:rPr lang="ru-RU" sz="2000" dirty="0" smtClean="0">
                <a:latin typeface="Book Antiqua" pitchFamily="18" charset="0"/>
              </a:rPr>
              <a:t>реки Океан, омывающей  весь мир и дающей жизнь всем рекам и </a:t>
            </a:r>
            <a:endParaRPr lang="en-US" sz="2000" dirty="0" smtClean="0">
              <a:latin typeface="Book Antiqua" pitchFamily="18" charset="0"/>
            </a:endParaRPr>
          </a:p>
          <a:p>
            <a:pPr eaLnBrk="1" hangingPunct="1">
              <a:buFontTx/>
              <a:buNone/>
            </a:pPr>
            <a:r>
              <a:rPr lang="ru-RU" sz="2000" dirty="0" smtClean="0">
                <a:latin typeface="Book Antiqua" pitchFamily="18" charset="0"/>
              </a:rPr>
              <a:t>морям.</a:t>
            </a:r>
          </a:p>
          <a:p>
            <a:pPr eaLnBrk="1" hangingPunct="1">
              <a:buFontTx/>
              <a:buNone/>
            </a:pPr>
            <a:endParaRPr lang="ru-RU" dirty="0" smtClean="0"/>
          </a:p>
        </p:txBody>
      </p:sp>
      <p:pic>
        <p:nvPicPr>
          <p:cNvPr id="4" name="Picture 2" descr="http://slidepedia.net/u/storage/ppt_18451/be38-1407164701-02.jpg"/>
          <p:cNvPicPr>
            <a:picLocks noChangeAspect="1" noChangeArrowheads="1"/>
          </p:cNvPicPr>
          <p:nvPr/>
        </p:nvPicPr>
        <p:blipFill>
          <a:blip r:embed="rId2"/>
          <a:srcRect l="15000" t="13750" r="14687" b="3749"/>
          <a:stretch>
            <a:fillRect/>
          </a:stretch>
        </p:blipFill>
        <p:spPr bwMode="auto">
          <a:xfrm>
            <a:off x="2357422" y="2928934"/>
            <a:ext cx="4214842" cy="37090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285750"/>
            <a:ext cx="8391525" cy="595313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820000"/>
                </a:solidFill>
                <a:latin typeface="Book Antiqua" pitchFamily="18" charset="0"/>
              </a:rPr>
              <a:t>Голубая планета Океан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1500174"/>
            <a:ext cx="8572500" cy="85725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dirty="0" smtClean="0">
                <a:latin typeface="Book Antiqua" pitchFamily="18" charset="0"/>
              </a:rPr>
              <a:t>«Наша планета </a:t>
            </a:r>
            <a:r>
              <a:rPr lang="ru-RU" dirty="0" err="1" smtClean="0">
                <a:latin typeface="Book Antiqua" pitchFamily="18" charset="0"/>
              </a:rPr>
              <a:t>голубая</a:t>
            </a:r>
            <a:r>
              <a:rPr lang="ru-RU" dirty="0" smtClean="0">
                <a:latin typeface="Book Antiqua" pitchFamily="18" charset="0"/>
              </a:rPr>
              <a:t>!  Она прекрасна!».</a:t>
            </a:r>
            <a:r>
              <a:rPr lang="ru-RU" sz="2800" dirty="0" smtClean="0">
                <a:latin typeface="Book Antiqua" pitchFamily="18" charset="0"/>
              </a:rPr>
              <a:t> </a:t>
            </a:r>
          </a:p>
          <a:p>
            <a:pPr algn="ctr" eaLnBrk="1" hangingPunct="1">
              <a:buFontTx/>
              <a:buNone/>
            </a:pPr>
            <a:endParaRPr lang="ru-RU" dirty="0" smtClean="0"/>
          </a:p>
        </p:txBody>
      </p:sp>
      <p:pic>
        <p:nvPicPr>
          <p:cNvPr id="32771" name="Picture 3" descr="C:\Users\Nadya\Desktop\Земля\imagetropic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500306"/>
            <a:ext cx="6215079" cy="37290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285750"/>
            <a:ext cx="8391525" cy="595313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820000"/>
                </a:solidFill>
                <a:latin typeface="Book Antiqua" pitchFamily="18" charset="0"/>
              </a:rPr>
              <a:t>Голубая планета Океан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357158" y="1357298"/>
            <a:ext cx="8501062" cy="928688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2200" dirty="0" smtClean="0">
                <a:latin typeface="Book Antiqua" pitchFamily="18" charset="0"/>
              </a:rPr>
              <a:t>Только на ней есть вода в жидком, твердом и газообразном состоянии: идут дожди, поднимаются туманы, льды …</a:t>
            </a:r>
          </a:p>
        </p:txBody>
      </p:sp>
      <p:pic>
        <p:nvPicPr>
          <p:cNvPr id="33794" name="Picture 2" descr="C:\Users\Nadya\Desktop\Земля\5609d20fc79e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214554"/>
            <a:ext cx="2857521" cy="21431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3795" name="Picture 3" descr="C:\Users\Nadya\Desktop\Земля\drake-passage-palmer-peninsula-antarctic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2214554"/>
            <a:ext cx="3000395" cy="22502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3796" name="Picture 4" descr="C:\Users\Nadya\Desktop\Земля\Erde_1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4000504"/>
            <a:ext cx="3429024" cy="25717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285750"/>
            <a:ext cx="8391525" cy="595313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820000"/>
                </a:solidFill>
                <a:latin typeface="Book Antiqua" pitchFamily="18" charset="0"/>
              </a:rPr>
              <a:t>Голубая планета Океан</a:t>
            </a:r>
          </a:p>
        </p:txBody>
      </p:sp>
      <p:sp>
        <p:nvSpPr>
          <p:cNvPr id="7171" name="Содержимое 3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268605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dirty="0" smtClean="0"/>
              <a:t>Эта огромная, находящаяся в постоянном </a:t>
            </a:r>
          </a:p>
          <a:p>
            <a:pPr algn="ctr" eaLnBrk="1" hangingPunct="1">
              <a:buFontTx/>
              <a:buNone/>
            </a:pPr>
            <a:r>
              <a:rPr lang="ru-RU" dirty="0" smtClean="0"/>
              <a:t>движении масса жидкости – колыбель жизни </a:t>
            </a:r>
            <a:r>
              <a:rPr lang="ru-RU" dirty="0" smtClean="0"/>
              <a:t>на </a:t>
            </a:r>
            <a:r>
              <a:rPr lang="ru-RU" dirty="0" smtClean="0"/>
              <a:t>Земле: она определяет климат, </a:t>
            </a:r>
          </a:p>
          <a:p>
            <a:pPr algn="ctr" eaLnBrk="1" hangingPunct="1">
              <a:buFontTx/>
              <a:buNone/>
            </a:pPr>
            <a:r>
              <a:rPr lang="ru-RU" dirty="0" smtClean="0"/>
              <a:t>выравнивает температуру…</a:t>
            </a:r>
          </a:p>
          <a:p>
            <a:pPr eaLnBrk="1" hangingPunct="1">
              <a:buFontTx/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285750"/>
            <a:ext cx="8391525" cy="595313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820000"/>
                </a:solidFill>
                <a:latin typeface="Book Antiqua" pitchFamily="18" charset="0"/>
              </a:rPr>
              <a:t>Голубая планета Океан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1500174"/>
            <a:ext cx="8572559" cy="785812"/>
          </a:xfrm>
        </p:spPr>
        <p:txBody>
          <a:bodyPr>
            <a:normAutofit fontScale="92500"/>
          </a:bodyPr>
          <a:lstStyle/>
          <a:p>
            <a:pPr eaLnBrk="1" hangingPunct="1">
              <a:buFontTx/>
              <a:buNone/>
            </a:pPr>
            <a:r>
              <a:rPr lang="ru-RU" dirty="0" smtClean="0"/>
              <a:t>Океан  важный источник продуктов питания …</a:t>
            </a:r>
          </a:p>
        </p:txBody>
      </p:sp>
      <p:pic>
        <p:nvPicPr>
          <p:cNvPr id="8198" name="Picture 6" descr="http://i.piccy.info/i7/fd9dcc5e7509b3fe18c31c0d1fa13bcf/1-2-445/62306165/Bezymianny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714620"/>
            <a:ext cx="4643470" cy="34826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224</TotalTime>
  <Words>492</Words>
  <Application>Microsoft Office PowerPoint</Application>
  <PresentationFormat>Экран (4:3)</PresentationFormat>
  <Paragraphs>102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Литейная</vt:lpstr>
      <vt:lpstr>Голубая планета  Океан</vt:lpstr>
      <vt:lpstr>Слайд 2</vt:lpstr>
      <vt:lpstr>Голубая планета Океан</vt:lpstr>
      <vt:lpstr>Голубая планета Океан</vt:lpstr>
      <vt:lpstr>Голубая планета Океан</vt:lpstr>
      <vt:lpstr>Голубая планета Океан</vt:lpstr>
      <vt:lpstr>Голубая планета Океан</vt:lpstr>
      <vt:lpstr>Голубая планета Океан</vt:lpstr>
      <vt:lpstr>Голубая планета Океан</vt:lpstr>
      <vt:lpstr>Голубая планета Океан</vt:lpstr>
      <vt:lpstr>Голубая планета Океан</vt:lpstr>
      <vt:lpstr>Голубая планета Океан</vt:lpstr>
      <vt:lpstr>Голубая планета Океан</vt:lpstr>
      <vt:lpstr>Голубая планета Океан</vt:lpstr>
      <vt:lpstr>Голубая планета Океан</vt:lpstr>
      <vt:lpstr>Голубая планета Океан</vt:lpstr>
      <vt:lpstr>Голубая планета Океан</vt:lpstr>
      <vt:lpstr>Голубая планета Океан</vt:lpstr>
      <vt:lpstr>Голубая планета Океан</vt:lpstr>
      <vt:lpstr>Слайд 20</vt:lpstr>
      <vt:lpstr>Голубая планета Океан</vt:lpstr>
      <vt:lpstr>Голубая планета Океан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Nadya</cp:lastModifiedBy>
  <cp:revision>36</cp:revision>
  <dcterms:created xsi:type="dcterms:W3CDTF">2013-03-16T20:41:41Z</dcterms:created>
  <dcterms:modified xsi:type="dcterms:W3CDTF">2016-04-04T19:13:44Z</dcterms:modified>
</cp:coreProperties>
</file>