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4" r:id="rId3"/>
    <p:sldId id="275" r:id="rId4"/>
    <p:sldId id="270" r:id="rId5"/>
    <p:sldId id="277" r:id="rId6"/>
    <p:sldId id="271" r:id="rId7"/>
    <p:sldId id="272" r:id="rId8"/>
    <p:sldId id="265" r:id="rId9"/>
    <p:sldId id="273" r:id="rId10"/>
    <p:sldId id="259" r:id="rId11"/>
    <p:sldId id="276" r:id="rId12"/>
    <p:sldId id="278" r:id="rId13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1" autoAdjust="0"/>
    <p:restoredTop sz="82394" autoAdjust="0"/>
  </p:normalViewPr>
  <p:slideViewPr>
    <p:cSldViewPr snapToGrid="0">
      <p:cViewPr varScale="1">
        <p:scale>
          <a:sx n="65" d="100"/>
          <a:sy n="65" d="100"/>
        </p:scale>
        <p:origin x="-102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Имеют в той или иной мере верное представление (7%)</c:v>
                </c:pt>
                <c:pt idx="1">
                  <c:v>Имеют поверхностное представление (49%)</c:v>
                </c:pt>
                <c:pt idx="2">
                  <c:v>Имеют ошибочное представление (44%)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20</c:v>
                </c:pt>
                <c:pt idx="2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Имеют в той или иной мере верное представление (5%)</c:v>
                </c:pt>
                <c:pt idx="1">
                  <c:v>Имеют поверхностное представление (41%) </c:v>
                </c:pt>
                <c:pt idx="2">
                  <c:v>Имеют ошибочное представление (51%)</c:v>
                </c:pt>
                <c:pt idx="3">
                  <c:v>Затруднились ответить (2%)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17</c:v>
                </c:pt>
                <c:pt idx="2">
                  <c:v>21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981907526624583"/>
          <c:y val="0"/>
          <c:w val="0.34119541687214233"/>
          <c:h val="1"/>
        </c:manualLayout>
      </c:layout>
      <c:overlay val="0"/>
      <c:txPr>
        <a:bodyPr/>
        <a:lstStyle/>
        <a:p>
          <a:pPr>
            <a:defRPr sz="20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66562395934643681"/>
          <c:h val="0.9688232135612107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Да (39%)</c:v>
                </c:pt>
                <c:pt idx="1">
                  <c:v>Нет (32%)</c:v>
                </c:pt>
                <c:pt idx="2">
                  <c:v>Скорее да, чем нет (17%)</c:v>
                </c:pt>
                <c:pt idx="3">
                  <c:v>Скорее нет, чем да (12%)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  <c:pt idx="1">
                  <c:v>13</c:v>
                </c:pt>
                <c:pt idx="2">
                  <c:v>7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9186424957105147E-3"/>
          <c:w val="0.65418868187770829"/>
          <c:h val="0.991244072512868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Да (39%)</c:v>
                </c:pt>
                <c:pt idx="1">
                  <c:v>Нет (34%)</c:v>
                </c:pt>
                <c:pt idx="2">
                  <c:v>Скорее да, чем нет (10%)</c:v>
                </c:pt>
                <c:pt idx="3">
                  <c:v>Скорее нет, чем да (17%)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  <c:pt idx="1">
                  <c:v>14</c:v>
                </c:pt>
                <c:pt idx="2">
                  <c:v>4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9A948-798F-490C-8D0D-62FDA95BF269}" type="datetimeFigureOut">
              <a:rPr lang="ru-RU" smtClean="0"/>
              <a:pPr>
                <a:defRPr/>
              </a:pPr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4816B-8D36-44E4-A604-628BFDAA9A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723157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C533D-32B1-458B-92F8-ACC99F2A2E0C}" type="datetimeFigureOut">
              <a:rPr lang="ru-RU" smtClean="0"/>
              <a:pPr>
                <a:defRPr/>
              </a:pPr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59DFC-6BEC-440F-8C2A-53C67E9070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634915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88018-840D-4AFD-B7EB-ECC66E5F5DD6}" type="datetimeFigureOut">
              <a:rPr lang="ru-RU" smtClean="0"/>
              <a:pPr>
                <a:defRPr/>
              </a:pPr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A6DBD-FE5E-4FEF-B261-25A13AFCC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274482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997C5-1CF6-4B10-BBA3-037D788050E6}" type="datetimeFigureOut">
              <a:rPr lang="ru-RU" smtClean="0"/>
              <a:pPr>
                <a:defRPr/>
              </a:pPr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D01D4-86C5-4A24-AFCB-FD9D80571E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17767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AAC95-5AEA-4FF5-8890-E3318992AB69}" type="datetimeFigureOut">
              <a:rPr lang="ru-RU" smtClean="0"/>
              <a:pPr>
                <a:defRPr/>
              </a:pPr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97FDA-7EC8-43D4-8633-7928BD039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887459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DBBDF-3180-46EA-95D4-E75A291BC61D}" type="datetimeFigureOut">
              <a:rPr lang="ru-RU" smtClean="0"/>
              <a:pPr>
                <a:defRPr/>
              </a:pPr>
              <a:t>15.02.2016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4984E-D658-4A26-B517-4A76545102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917809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C9804-3DFA-4A79-AD48-1466A91E63DA}" type="datetimeFigureOut">
              <a:rPr lang="ru-RU" smtClean="0"/>
              <a:pPr>
                <a:defRPr/>
              </a:pPr>
              <a:t>15.02.2016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CEDC7-9E0A-4683-9742-711455AB9F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179215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0D35D-E990-4A82-AB56-320499D12A6F}" type="datetimeFigureOut">
              <a:rPr lang="ru-RU" smtClean="0"/>
              <a:pPr>
                <a:defRPr/>
              </a:pPr>
              <a:t>15.02.2016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DA54E-6BE5-499A-98C3-5A16A487D8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125256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E4132-4272-4F4C-B757-802A6A10770C}" type="datetimeFigureOut">
              <a:rPr lang="ru-RU" smtClean="0"/>
              <a:pPr>
                <a:defRPr/>
              </a:pPr>
              <a:t>15.02.2016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44B1B-23E1-48A7-A4A3-19721D173B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747581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BC46-17AC-4C3C-88E3-DA706E912370}" type="datetimeFigureOut">
              <a:rPr lang="ru-RU" smtClean="0"/>
              <a:pPr>
                <a:defRPr/>
              </a:pPr>
              <a:t>15.02.2016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5060-791F-4329-93E9-989FC3B96C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689091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F030-6F89-4055-B041-CD35671FEB83}" type="datetimeFigureOut">
              <a:rPr lang="ru-RU" smtClean="0"/>
              <a:pPr>
                <a:defRPr/>
              </a:pPr>
              <a:t>15.02.2016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2C6FE-D432-4C06-AAFD-7E3893BEF1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783037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371416-5CE6-43E1-9E36-9E522DA3C418}" type="datetimeFigureOut">
              <a:rPr lang="ru-RU" smtClean="0"/>
              <a:pPr>
                <a:defRPr/>
              </a:pPr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40A8DF-5D3F-482C-9135-5ECAA10274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00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738437"/>
          </a:xfrm>
        </p:spPr>
        <p:txBody>
          <a:bodyPr anchor="ctr"/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Мертвые языки: миф или реальность?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7000" y="3602038"/>
            <a:ext cx="6515100" cy="2214562"/>
          </a:xfrm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ru-RU" sz="2000" u="sng" dirty="0" smtClean="0">
                <a:latin typeface="Arial" pitchFamily="34" charset="0"/>
                <a:ea typeface="+mj-ea"/>
                <a:cs typeface="Arial" pitchFamily="34" charset="0"/>
              </a:rPr>
              <a:t>Автор</a:t>
            </a:r>
            <a:r>
              <a:rPr lang="ru-RU" sz="2000" dirty="0" smtClean="0">
                <a:latin typeface="Arial" pitchFamily="34" charset="0"/>
                <a:ea typeface="+mj-ea"/>
                <a:cs typeface="Arial" pitchFamily="34" charset="0"/>
              </a:rPr>
              <a:t>: Пискарева Дарья Михайловна, 11 А</a:t>
            </a:r>
          </a:p>
          <a:p>
            <a:pPr algn="just">
              <a:spcBef>
                <a:spcPct val="0"/>
              </a:spcBef>
            </a:pPr>
            <a:endParaRPr lang="ru-RU" sz="200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algn="just">
              <a:spcBef>
                <a:spcPct val="0"/>
              </a:spcBef>
            </a:pPr>
            <a:r>
              <a:rPr lang="ru-RU" sz="2000" u="sng" dirty="0" smtClean="0">
                <a:latin typeface="Arial" pitchFamily="34" charset="0"/>
                <a:ea typeface="+mj-ea"/>
                <a:cs typeface="Arial" pitchFamily="34" charset="0"/>
              </a:rPr>
              <a:t>Научный руководитель</a:t>
            </a:r>
            <a:r>
              <a:rPr lang="ru-RU" sz="2000" dirty="0" smtClean="0">
                <a:latin typeface="Arial" pitchFamily="34" charset="0"/>
                <a:ea typeface="+mj-ea"/>
                <a:cs typeface="Arial" pitchFamily="34" charset="0"/>
              </a:rPr>
              <a:t>: Пискарёва Елена Вячеславовна, учитель русского языка и литературы</a:t>
            </a:r>
          </a:p>
          <a:p>
            <a:pPr algn="just">
              <a:spcBef>
                <a:spcPct val="0"/>
              </a:spcBef>
            </a:pPr>
            <a:endParaRPr lang="ru-RU" sz="200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algn="just">
              <a:spcBef>
                <a:spcPct val="0"/>
              </a:spcBef>
            </a:pPr>
            <a:r>
              <a:rPr lang="ru-RU" sz="2000" u="sng" dirty="0" smtClean="0">
                <a:latin typeface="Arial" pitchFamily="34" charset="0"/>
                <a:ea typeface="+mj-ea"/>
                <a:cs typeface="Arial" pitchFamily="34" charset="0"/>
              </a:rPr>
              <a:t>Образовательная организация</a:t>
            </a:r>
            <a:r>
              <a:rPr lang="ru-RU" sz="2000" dirty="0" smtClean="0">
                <a:latin typeface="Arial" pitchFamily="34" charset="0"/>
                <a:ea typeface="+mj-ea"/>
                <a:cs typeface="Arial" pitchFamily="34" charset="0"/>
              </a:rPr>
              <a:t>: ГБОУ «Инженерно-техническая школа имени П.Р.Поповича»</a:t>
            </a:r>
            <a:endParaRPr lang="ru-RU" sz="2000" dirty="0"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73239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Выводы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idx="1"/>
          </p:nvPr>
        </p:nvSpPr>
        <p:spPr>
          <a:xfrm>
            <a:off x="2387600" y="1825625"/>
            <a:ext cx="7899400" cy="4351338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1. Мёртвый язык —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язык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не существующий в живом употреблении, но это совсем не означает, что его не используют. В некоторых случаях мёртвые языки, перестав служить средством живого общения, сохраняются в письменной форме и используются для нужд науки, культуры, религии, например, латынь и древнегреческий.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Языки вымирают по разным причинам, основными из которых являются исчезновение народа, говорившего на этом языке, и отказ истинных носителей от родного языка и последующий переход на новый.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32500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Выводы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35200" y="1358900"/>
            <a:ext cx="8509000" cy="48180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3. Если язык признан мёртвым, это вовсе не означает, что его нельзя оживить. Живым примером является иврит, который ожил благодаря усилиям группы энтузиастов, желавших возродить исконно еврейский язык.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4. Маловероятно, что русский язык умрёт в ближайшем будущем, однако в нём есть немало признаков вымирающего языка. И дело не в количестве носителей, а в неоправданном употреблении заимствованных слов, обилии канцеляризмов и модных слов в отдельных стилях речи. Также косвенной причиной может являться нежелание подрастающего поколения изучать родной язык, что является одним из путей языковой деградации и последующего вымирания.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Огромная благодарность…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9200" y="1825625"/>
            <a:ext cx="7848600" cy="4351338"/>
          </a:xfrm>
        </p:spPr>
        <p:txBody>
          <a:bodyPr/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Авторам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Интернет-материалов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над которыми я работала.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Обучающимся 7, 9 и 11 классов, принявшим участие в социологическом опросе.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Руководителю проекта, учителю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руского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языка и литературы, Пискарёвой Елене Вячеславовне.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Всем участникам Фестиваля «Ступени открытия» за внимание!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Цели и задачи исследования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0" y="1825625"/>
            <a:ext cx="8216900" cy="4351338"/>
          </a:xfrm>
        </p:spPr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Цель: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разобраться, может ли русский язык стать мёртвым; привлечь внимание к проблеме безответственного отношения к изучению языка.          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Задачи: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1. Ознакомиться с понятием «мёртвый язык».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Выявить причины и факторы вымирания языков.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3. Понять, зачем нужны мёртвые языки.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4. Выяснить, можно ли оживить мёртвый язык и каковы шансы «живого» русского языка стать мёртвым.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8400" y="365125"/>
            <a:ext cx="94488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Гипотеза и методики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3000" y="1825625"/>
            <a:ext cx="8166100" cy="4351338"/>
          </a:xfrm>
        </p:spPr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Гипотеза.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Как и любой другой язык, русский язык с определенной вероятностью может стать мёртвым.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Методики исследования.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Методика сопоставления.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Методика исторического сравнения.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884" y="365125"/>
            <a:ext cx="96012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Что такое мёртвые языки?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050027" y="1825625"/>
          <a:ext cx="8480322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Классификация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114800" y="1981200"/>
            <a:ext cx="3340100" cy="977900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Мёртвые языки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921500" y="2984500"/>
            <a:ext cx="914400" cy="495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Блок-схема: альтернативный процесс 6"/>
          <p:cNvSpPr/>
          <p:nvPr/>
        </p:nvSpPr>
        <p:spPr>
          <a:xfrm>
            <a:off x="7416800" y="3517900"/>
            <a:ext cx="3022600" cy="1206500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Языки, существование которых лишь предположительно 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441700" y="2997200"/>
            <a:ext cx="1092200" cy="40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Блок-схема: альтернативный процесс 9"/>
          <p:cNvSpPr/>
          <p:nvPr/>
        </p:nvSpPr>
        <p:spPr>
          <a:xfrm>
            <a:off x="1651000" y="3441700"/>
            <a:ext cx="2794000" cy="1257300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Активно функционирующие в книжно-письменной сфере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3149600" y="4813300"/>
            <a:ext cx="2374900" cy="1155700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Используемые только филологами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6223000" y="4813300"/>
            <a:ext cx="2692400" cy="1181100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Известные только тем, что когда-то существовали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4559300" y="2997200"/>
            <a:ext cx="558800" cy="177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489700" y="2997200"/>
            <a:ext cx="647700" cy="177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Блок-схема: альтернативный процесс 12"/>
          <p:cNvSpPr/>
          <p:nvPr/>
        </p:nvSpPr>
        <p:spPr>
          <a:xfrm>
            <a:off x="7454900" y="3507658"/>
            <a:ext cx="3022600" cy="1206500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Языки, существование которых лишь предположительно 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3110" y="365125"/>
            <a:ext cx="9379974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Каковы причины вымирания языков?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079523" y="1825624"/>
          <a:ext cx="8480322" cy="4695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Может ли ожить мёртвый язык?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094271" y="1696065"/>
          <a:ext cx="8318090" cy="4480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8703" y="-185980"/>
            <a:ext cx="10515600" cy="1070883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Степени сохранности языков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573436"/>
          <a:ext cx="12192000" cy="62845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54241"/>
                <a:gridCol w="4138950"/>
                <a:gridCol w="5598809"/>
              </a:tblGrid>
              <a:tr h="410549">
                <a:tc>
                  <a:txBody>
                    <a:bodyPr/>
                    <a:lstStyle/>
                    <a:p>
                      <a:r>
                        <a:rPr lang="ru-RU" sz="2000" kern="1200" dirty="0" smtClean="0"/>
                        <a:t>Статус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/>
                        <a:t>Пояснение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Примеры языков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</a:tr>
              <a:tr h="1042164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Безопасный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Язык используется всеми поколениями, его передача между ними не нарушена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u="none" strike="noStrike" dirty="0">
                          <a:latin typeface="Arial" pitchFamily="34" charset="0"/>
                          <a:cs typeface="Arial" pitchFamily="34" charset="0"/>
                        </a:rPr>
                        <a:t>Английский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арабский,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2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испанский,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2000" u="none" strike="noStrike" dirty="0" err="1" smtClean="0">
                          <a:latin typeface="Arial" pitchFamily="34" charset="0"/>
                          <a:cs typeface="Arial" pitchFamily="34" charset="0"/>
                        </a:rPr>
                        <a:t>немец-кий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русский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французский.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960" marR="60960" marT="30480" marB="30480" anchor="ctr"/>
                </a:tc>
              </a:tr>
              <a:tr h="726357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Уязвимый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Использование может быть ограниченным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Адыгейский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 башкирский, 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неаполитанский,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2000" dirty="0" err="1" smtClean="0">
                          <a:latin typeface="Arial" pitchFamily="34" charset="0"/>
                          <a:cs typeface="Arial" pitchFamily="34" charset="0"/>
                        </a:rPr>
                        <a:t>си-цилийский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чувашский.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960" marR="60960" marT="30480" marB="30480" anchor="ctr"/>
                </a:tc>
              </a:tr>
              <a:tr h="726357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Есть угроза исчезновения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Не изучается детьми как родной язык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Абазинский, валлонский, 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 идиш,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карельский,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цыганский.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960" marR="60960" marT="30480" marB="30480" anchor="ctr"/>
                </a:tc>
              </a:tr>
              <a:tr h="13579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Серьёзная</a:t>
                      </a:r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 угроза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Используется старшими поколениями; не используется при общении с детьми и между собой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Арнаутский, ижорский, кили, </a:t>
                      </a:r>
                      <a:r>
                        <a:rPr lang="ru-RU" sz="2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корякский,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2000" u="none" strike="noStrike" dirty="0" err="1" smtClean="0">
                          <a:latin typeface="Arial" pitchFamily="34" charset="0"/>
                          <a:cs typeface="Arial" pitchFamily="34" charset="0"/>
                        </a:rPr>
                        <a:t>ланге-докский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err="1" smtClean="0">
                          <a:latin typeface="Arial" pitchFamily="34" charset="0"/>
                          <a:cs typeface="Arial" pitchFamily="34" charset="0"/>
                        </a:rPr>
                        <a:t>лимузенский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2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нанайский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чукотский.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960" marR="60960" marT="30480" marB="30480" anchor="ctr"/>
                </a:tc>
              </a:tr>
              <a:tr h="101058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На грани исчезновения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2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Самые младшие носители — старики. 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Используется 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частично и редко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u="none" strike="noStrike" dirty="0" err="1">
                          <a:latin typeface="Arial" pitchFamily="34" charset="0"/>
                          <a:cs typeface="Arial" pitchFamily="34" charset="0"/>
                        </a:rPr>
                        <a:t>Водский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err="1">
                          <a:latin typeface="Arial" pitchFamily="34" charset="0"/>
                          <a:cs typeface="Arial" pitchFamily="34" charset="0"/>
                        </a:rPr>
                        <a:t>дахлик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err="1">
                          <a:latin typeface="Arial" pitchFamily="34" charset="0"/>
                          <a:cs typeface="Arial" pitchFamily="34" charset="0"/>
                        </a:rPr>
                        <a:t>парджи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err="1" smtClean="0">
                          <a:latin typeface="Arial" pitchFamily="34" charset="0"/>
                          <a:cs typeface="Arial" pitchFamily="34" charset="0"/>
                        </a:rPr>
                        <a:t>орокский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а также три возрождаемых языка: </a:t>
                      </a:r>
                      <a:r>
                        <a:rPr lang="ru-RU" sz="2000" u="none" strike="noStrike" dirty="0" err="1">
                          <a:latin typeface="Arial" pitchFamily="34" charset="0"/>
                          <a:cs typeface="Arial" pitchFamily="34" charset="0"/>
                        </a:rPr>
                        <a:t>корнский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err="1">
                          <a:latin typeface="Arial" pitchFamily="34" charset="0"/>
                          <a:cs typeface="Arial" pitchFamily="34" charset="0"/>
                        </a:rPr>
                        <a:t>ливский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 и </a:t>
                      </a:r>
                      <a:r>
                        <a:rPr lang="ru-RU" sz="2000" u="none" strike="noStrike" dirty="0" err="1" smtClean="0">
                          <a:latin typeface="Arial" pitchFamily="34" charset="0"/>
                          <a:cs typeface="Arial" pitchFamily="34" charset="0"/>
                        </a:rPr>
                        <a:t>мэнский</a:t>
                      </a:r>
                      <a:r>
                        <a:rPr lang="ru-RU" sz="2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960" marR="60960" marT="30480" marB="30480" anchor="ctr"/>
                </a:tc>
              </a:tr>
              <a:tr h="101058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Вымерший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2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Нет живых 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носителей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960" marR="6096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u="none" strike="noStrike" dirty="0" err="1">
                          <a:latin typeface="Arial" pitchFamily="34" charset="0"/>
                          <a:cs typeface="Arial" pitchFamily="34" charset="0"/>
                        </a:rPr>
                        <a:t>Арманский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саамский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далматинский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2000" u="none" strike="noStrike" dirty="0" err="1" smtClean="0">
                          <a:latin typeface="Arial" pitchFamily="34" charset="0"/>
                          <a:cs typeface="Arial" pitchFamily="34" charset="0"/>
                        </a:rPr>
                        <a:t>керекский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err="1">
                          <a:latin typeface="Arial" pitchFamily="34" charset="0"/>
                          <a:cs typeface="Arial" pitchFamily="34" charset="0"/>
                        </a:rPr>
                        <a:t>обиспеньо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>
                          <a:latin typeface="Arial" pitchFamily="34" charset="0"/>
                          <a:cs typeface="Arial" pitchFamily="34" charset="0"/>
                        </a:rPr>
                        <a:t>сойотский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, </a:t>
                      </a:r>
                      <a:r>
                        <a:rPr lang="ru-RU" sz="2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туника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2000" u="none" strike="noStrike" dirty="0" err="1" smtClean="0">
                          <a:latin typeface="Arial" pitchFamily="34" charset="0"/>
                          <a:cs typeface="Arial" pitchFamily="34" charset="0"/>
                        </a:rPr>
                        <a:t>юг-ский</a:t>
                      </a:r>
                      <a:r>
                        <a:rPr lang="ru-RU" sz="2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960" marR="60960" marT="30480" marB="3048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Может ли русский язык стать мёртвым?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300288" y="1825625"/>
          <a:ext cx="8142287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 «Алфавит...»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Шаблон презентации «Алфавит...».pptx" id="{715BB152-06A0-4290-A63E-585511E1A114}" vid="{124FC6E8-894F-4591-8F3F-C4585BFA396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«Алфавит...»</Template>
  <TotalTime>800</TotalTime>
  <Words>507</Words>
  <Application>Microsoft Office PowerPoint</Application>
  <PresentationFormat>Произвольный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Шаблон презентации «Алфавит...»</vt:lpstr>
      <vt:lpstr>Мертвые языки: миф или реальность?</vt:lpstr>
      <vt:lpstr>Цели и задачи исследования</vt:lpstr>
      <vt:lpstr>Гипотеза и методики</vt:lpstr>
      <vt:lpstr>Что такое мёртвые языки?</vt:lpstr>
      <vt:lpstr>Классификация</vt:lpstr>
      <vt:lpstr>Каковы причины вымирания языков?</vt:lpstr>
      <vt:lpstr>Может ли ожить мёртвый язык?</vt:lpstr>
      <vt:lpstr>Степени сохранности языков</vt:lpstr>
      <vt:lpstr>Может ли русский язык стать мёртвым?</vt:lpstr>
      <vt:lpstr>Выводы</vt:lpstr>
      <vt:lpstr>Выводы</vt:lpstr>
      <vt:lpstr>Огромная благодарность…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Мертвые языки: миф или реальность?</dc:title>
  <dc:creator>Дашуля</dc:creator>
  <cp:lastModifiedBy>Елена</cp:lastModifiedBy>
  <cp:revision>82</cp:revision>
  <dcterms:created xsi:type="dcterms:W3CDTF">2016-02-03T09:52:45Z</dcterms:created>
  <dcterms:modified xsi:type="dcterms:W3CDTF">2016-02-15T11:41:43Z</dcterms:modified>
</cp:coreProperties>
</file>