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Lst>
  <p:sldSz cx="9144000" cy="6858000" type="screen4x3"/>
  <p:notesSz cx="6858000" cy="9144000"/>
  <p:custDataLst>
    <p:tags r:id="rId8"/>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48AED4B-2101-4AE6-B66B-55BCD688208F}" type="datetimeFigureOut">
              <a:rPr lang="ru-RU" smtClean="0"/>
              <a:pPr/>
              <a:t>05.04.2016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6A42F4-70C4-490F-8539-B2D67079DDB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AED4B-2101-4AE6-B66B-55BCD688208F}" type="datetimeFigureOut">
              <a:rPr lang="ru-RU" smtClean="0"/>
              <a:pPr/>
              <a:t>05.04.2016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6A42F4-70C4-490F-8539-B2D67079DDB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04664"/>
            <a:ext cx="7772400" cy="4250903"/>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ПРЕЗЕНТАЦИЯ </a:t>
            </a:r>
            <a:b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по литературе на тему</a:t>
            </a:r>
            <a:b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«ИЛЛЮСТРАЦИИ К СКАЗКЕ А.ПОГОРЕЛЬСКОГО «ЧЕРНАЯ КУРИЦА, ИЛИ ПОДЗЕМНЫЕ ЖИТЕЛИ».</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4" name="TextBox 3"/>
          <p:cNvSpPr txBox="1"/>
          <p:nvPr/>
        </p:nvSpPr>
        <p:spPr>
          <a:xfrm>
            <a:off x="2339752" y="5013176"/>
            <a:ext cx="4608512" cy="1384995"/>
          </a:xfrm>
          <a:prstGeom prst="rect">
            <a:avLst/>
          </a:prstGeom>
          <a:noFill/>
        </p:spPr>
        <p:txBody>
          <a:bodyPr wrap="square" rtlCol="0">
            <a:spAutoFit/>
          </a:bodyPr>
          <a:lstStyle/>
          <a:p>
            <a:pPr algn="r"/>
            <a:r>
              <a:rPr lang="ru-RU" sz="2800" b="1" dirty="0" smtClean="0">
                <a:latin typeface="Times New Roman" pitchFamily="18" charset="0"/>
                <a:cs typeface="Times New Roman" pitchFamily="18" charset="0"/>
              </a:rPr>
              <a:t>Выполнил:</a:t>
            </a:r>
          </a:p>
          <a:p>
            <a:pPr algn="r"/>
            <a:r>
              <a:rPr lang="ru-RU" sz="2800" b="1" dirty="0" smtClean="0">
                <a:latin typeface="Times New Roman" pitchFamily="18" charset="0"/>
                <a:cs typeface="Times New Roman" pitchFamily="18" charset="0"/>
              </a:rPr>
              <a:t> ученик 5Б </a:t>
            </a:r>
          </a:p>
          <a:p>
            <a:pPr algn="r"/>
            <a:r>
              <a:rPr lang="ru-RU" sz="2800" b="1" dirty="0" smtClean="0">
                <a:latin typeface="Times New Roman" pitchFamily="18" charset="0"/>
                <a:cs typeface="Times New Roman" pitchFamily="18" charset="0"/>
              </a:rPr>
              <a:t>Ерофеев Никита</a:t>
            </a:r>
            <a:endParaRPr lang="ru-RU" sz="2800" b="1" dirty="0">
              <a:latin typeface="Times New Roman" pitchFamily="18" charset="0"/>
              <a:cs typeface="Times New Roman" pitchFamily="18" charset="0"/>
            </a:endParaRPr>
          </a:p>
        </p:txBody>
      </p:sp>
      <p:pic>
        <p:nvPicPr>
          <p:cNvPr id="5" name="Рисунок 4" descr="DSC08037.JPG"/>
          <p:cNvPicPr>
            <a:picLocks noChangeAspect="1"/>
          </p:cNvPicPr>
          <p:nvPr/>
        </p:nvPicPr>
        <p:blipFill>
          <a:blip r:embed="rId2" cstate="print"/>
          <a:srcRect l="30313" t="8001" r="44487" b="41600"/>
          <a:stretch>
            <a:fillRect/>
          </a:stretch>
        </p:blipFill>
        <p:spPr>
          <a:xfrm>
            <a:off x="7164288" y="4509120"/>
            <a:ext cx="1368152" cy="205222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068960"/>
            <a:ext cx="9144000" cy="3586410"/>
          </a:xfrm>
        </p:spPr>
        <p:txBody>
          <a:bodyPr>
            <a:normAutofit fontScale="90000"/>
          </a:bodyPr>
          <a:lstStyle/>
          <a:p>
            <a:r>
              <a:rPr lang="ru-RU" dirty="0" smtClean="0"/>
              <a:t> </a:t>
            </a:r>
            <a:r>
              <a:rPr lang="ru-RU" b="1" dirty="0" smtClean="0">
                <a:latin typeface="Times New Roman" pitchFamily="18" charset="0"/>
                <a:cs typeface="Times New Roman" pitchFamily="18" charset="0"/>
              </a:rPr>
              <a:t>Иллюстрация (переводится с латинского языка освещение, наглядное изображение) –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это вид книжной графики, ее основа.</a:t>
            </a:r>
            <a:r>
              <a:rPr lang="ru-RU" dirty="0" smtClean="0"/>
              <a:t/>
            </a:r>
            <a:br>
              <a:rPr lang="ru-RU" dirty="0" smtClean="0"/>
            </a:br>
            <a:endParaRPr lang="ru-RU" dirty="0"/>
          </a:p>
        </p:txBody>
      </p:sp>
      <p:sp>
        <p:nvSpPr>
          <p:cNvPr id="5" name="Прямоугольник 4"/>
          <p:cNvSpPr/>
          <p:nvPr/>
        </p:nvSpPr>
        <p:spPr>
          <a:xfrm>
            <a:off x="323528" y="548680"/>
            <a:ext cx="8496944" cy="2308324"/>
          </a:xfrm>
          <a:prstGeom prst="rect">
            <a:avLst/>
          </a:prstGeom>
        </p:spPr>
        <p:txBody>
          <a:bodyPr wrap="square">
            <a:spAutoFit/>
          </a:bodyPr>
          <a:lstStyle/>
          <a:p>
            <a:pPr algn="ctr"/>
            <a:r>
              <a:rPr lang="ru-RU" sz="3600" b="1" dirty="0" smtClean="0">
                <a:solidFill>
                  <a:schemeClr val="bg1"/>
                </a:solidFill>
                <a:latin typeface="Times New Roman" pitchFamily="18" charset="0"/>
                <a:cs typeface="Times New Roman" pitchFamily="18" charset="0"/>
              </a:rPr>
              <a:t>Цель работы:</a:t>
            </a:r>
          </a:p>
          <a:p>
            <a:pPr algn="ctr"/>
            <a:r>
              <a:rPr lang="ru-RU" sz="3600" b="1" dirty="0" smtClean="0">
                <a:solidFill>
                  <a:schemeClr val="bg1"/>
                </a:solidFill>
                <a:latin typeface="Times New Roman" pitchFamily="18" charset="0"/>
                <a:cs typeface="Times New Roman" pitchFamily="18" charset="0"/>
              </a:rPr>
              <a:t>Познакомиться с художниками, иллюстрировавшими книгу «Черная курица, или Подземные жители»</a:t>
            </a:r>
            <a:endParaRPr lang="ru-RU" sz="36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082354"/>
          </a:xfrm>
        </p:spPr>
        <p:txBody>
          <a:bodyPr>
            <a:normAutofit fontScale="90000"/>
          </a:bodyPr>
          <a:lstStyle/>
          <a:p>
            <a:r>
              <a:rPr lang="ru-RU" sz="2200" b="1" dirty="0" smtClean="0">
                <a:latin typeface="Times New Roman" pitchFamily="18" charset="0"/>
                <a:cs typeface="Times New Roman" pitchFamily="18" charset="0"/>
              </a:rPr>
              <a:t>«Я забыл сказать вам, что к дому этому принадлежал довольно пространный двор, отделенный от переулка деревянным забором из барочных досок. Ворота и калитка, кои вели в переулок, всегда были заперты, и потому Алеше никогда не удавалось побывать в этом переулке, который сильно возбуждал его любопытство. Всякий раз, когда позволяли ему в часы отдохновения играть на дворе, первое движение его было - подбегать к забору. Тут он становился на цыпочки и пристально смотрел в круглые дырочки, которыми усеян был забор.» (стр.122 учебника)</a:t>
            </a:r>
            <a:r>
              <a:rPr lang="ru-RU" dirty="0" smtClean="0"/>
              <a:t/>
            </a:r>
            <a:br>
              <a:rPr lang="ru-RU" dirty="0" smtClean="0"/>
            </a:br>
            <a:endParaRPr lang="ru-RU" dirty="0"/>
          </a:p>
        </p:txBody>
      </p:sp>
      <p:pic>
        <p:nvPicPr>
          <p:cNvPr id="1026" name="Picture 2" descr="http://img0.liveinternet.ru/images/attach/c/1/54/386/54386038_CHyornaya_kurica.jpg"/>
          <p:cNvPicPr>
            <a:picLocks noChangeAspect="1" noChangeArrowheads="1"/>
          </p:cNvPicPr>
          <p:nvPr/>
        </p:nvPicPr>
        <p:blipFill>
          <a:blip r:embed="rId2" cstate="print"/>
          <a:srcRect/>
          <a:stretch>
            <a:fillRect/>
          </a:stretch>
        </p:blipFill>
        <p:spPr bwMode="auto">
          <a:xfrm>
            <a:off x="6285002" y="2852936"/>
            <a:ext cx="2858998" cy="3538364"/>
          </a:xfrm>
          <a:prstGeom prst="rect">
            <a:avLst/>
          </a:prstGeom>
          <a:ln>
            <a:noFill/>
          </a:ln>
          <a:effectLst>
            <a:softEdge rad="112500"/>
          </a:effectLst>
        </p:spPr>
      </p:pic>
      <p:sp>
        <p:nvSpPr>
          <p:cNvPr id="5" name="TextBox 4"/>
          <p:cNvSpPr txBox="1"/>
          <p:nvPr/>
        </p:nvSpPr>
        <p:spPr>
          <a:xfrm>
            <a:off x="6335688" y="6309320"/>
            <a:ext cx="2808312" cy="369332"/>
          </a:xfrm>
          <a:prstGeom prst="rect">
            <a:avLst/>
          </a:prstGeom>
          <a:noFill/>
        </p:spPr>
        <p:txBody>
          <a:bodyPr wrap="square" rtlCol="0">
            <a:spAutoFit/>
          </a:bodyPr>
          <a:lstStyle/>
          <a:p>
            <a:pPr algn="ctr"/>
            <a:r>
              <a:rPr lang="ru-RU" b="1" dirty="0" smtClean="0"/>
              <a:t>Иллюстрация </a:t>
            </a:r>
            <a:r>
              <a:rPr lang="ru-RU" b="1" dirty="0" err="1" smtClean="0"/>
              <a:t>Н.Гольц</a:t>
            </a:r>
            <a:endParaRPr lang="ru-RU" b="1" dirty="0"/>
          </a:p>
        </p:txBody>
      </p:sp>
      <p:pic>
        <p:nvPicPr>
          <p:cNvPr id="1028" name="Picture 4" descr="http://illustrada.ru/wp-content/uploads/2012/09/dehterev-pogorelskiy-chernaya-kurica.jpg"/>
          <p:cNvPicPr>
            <a:picLocks noChangeAspect="1" noChangeArrowheads="1"/>
          </p:cNvPicPr>
          <p:nvPr/>
        </p:nvPicPr>
        <p:blipFill>
          <a:blip r:embed="rId3" cstate="print"/>
          <a:srcRect/>
          <a:stretch>
            <a:fillRect/>
          </a:stretch>
        </p:blipFill>
        <p:spPr bwMode="auto">
          <a:xfrm>
            <a:off x="3203848" y="2852936"/>
            <a:ext cx="2658994" cy="3501008"/>
          </a:xfrm>
          <a:prstGeom prst="rect">
            <a:avLst/>
          </a:prstGeom>
          <a:ln>
            <a:noFill/>
          </a:ln>
          <a:effectLst>
            <a:softEdge rad="112500"/>
          </a:effectLst>
        </p:spPr>
      </p:pic>
      <p:sp>
        <p:nvSpPr>
          <p:cNvPr id="7" name="TextBox 6"/>
          <p:cNvSpPr txBox="1"/>
          <p:nvPr/>
        </p:nvSpPr>
        <p:spPr>
          <a:xfrm>
            <a:off x="3059832" y="6309320"/>
            <a:ext cx="2952328" cy="369332"/>
          </a:xfrm>
          <a:prstGeom prst="rect">
            <a:avLst/>
          </a:prstGeom>
          <a:noFill/>
        </p:spPr>
        <p:txBody>
          <a:bodyPr wrap="square" rtlCol="0">
            <a:spAutoFit/>
          </a:bodyPr>
          <a:lstStyle/>
          <a:p>
            <a:pPr algn="ctr"/>
            <a:r>
              <a:rPr lang="ru-RU" b="1" dirty="0" smtClean="0"/>
              <a:t>Иллюстрация </a:t>
            </a:r>
            <a:r>
              <a:rPr lang="ru-RU" b="1" dirty="0" err="1" smtClean="0"/>
              <a:t>Б.Дехтерёва</a:t>
            </a:r>
            <a:endParaRPr lang="ru-RU" b="1" dirty="0"/>
          </a:p>
        </p:txBody>
      </p:sp>
      <p:pic>
        <p:nvPicPr>
          <p:cNvPr id="1030" name="Picture 6" descr="http://i809.photobucket.com/albums/zz11/bukvoed/12875/67367/img006.jpg"/>
          <p:cNvPicPr>
            <a:picLocks noChangeAspect="1" noChangeArrowheads="1"/>
          </p:cNvPicPr>
          <p:nvPr/>
        </p:nvPicPr>
        <p:blipFill>
          <a:blip r:embed="rId4" cstate="print"/>
          <a:srcRect/>
          <a:stretch>
            <a:fillRect/>
          </a:stretch>
        </p:blipFill>
        <p:spPr bwMode="auto">
          <a:xfrm>
            <a:off x="0" y="2852936"/>
            <a:ext cx="2689968" cy="3532237"/>
          </a:xfrm>
          <a:prstGeom prst="rect">
            <a:avLst/>
          </a:prstGeom>
          <a:ln>
            <a:noFill/>
          </a:ln>
          <a:effectLst>
            <a:softEdge rad="112500"/>
          </a:effectLst>
        </p:spPr>
      </p:pic>
      <p:sp>
        <p:nvSpPr>
          <p:cNvPr id="9" name="TextBox 8"/>
          <p:cNvSpPr txBox="1"/>
          <p:nvPr/>
        </p:nvSpPr>
        <p:spPr>
          <a:xfrm>
            <a:off x="0" y="6309320"/>
            <a:ext cx="2987824" cy="369332"/>
          </a:xfrm>
          <a:prstGeom prst="rect">
            <a:avLst/>
          </a:prstGeom>
          <a:noFill/>
        </p:spPr>
        <p:txBody>
          <a:bodyPr wrap="square" rtlCol="0">
            <a:spAutoFit/>
          </a:bodyPr>
          <a:lstStyle/>
          <a:p>
            <a:r>
              <a:rPr lang="ru-RU" b="1" dirty="0" smtClean="0"/>
              <a:t>Иллюстрация В.Пивоварова</a:t>
            </a:r>
            <a:endParaRPr lang="ru-RU"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74242"/>
          </a:xfrm>
        </p:spPr>
        <p:txBody>
          <a:bodyPr>
            <a:noAutofit/>
          </a:bodyPr>
          <a:lstStyle/>
          <a:p>
            <a:r>
              <a:rPr lang="ru-RU" sz="2000" b="1" dirty="0" smtClean="0">
                <a:latin typeface="Times New Roman" pitchFamily="18" charset="0"/>
                <a:cs typeface="Times New Roman" pitchFamily="18" charset="0"/>
              </a:rPr>
              <a:t>«Алеша взглянул на того, на которого указывал король, и тут только заметил, что между придворными стоял маленький человек, одетый весь в черное. На голове у него была особенного рода шапка малинового цвета, наверху с зубчиками, надетая немного набок; а на шее был платок, очень накрахмаленный, отчего казался он немного синеватым. Он умильно улыбался, глядя на Алешу, которому лицо его показалось знакомым, хотя не мог он вспомнить,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где его видал» (стр. 133 учебника)</a:t>
            </a:r>
            <a:endParaRPr lang="ru-RU" sz="2000" b="1" dirty="0">
              <a:latin typeface="Times New Roman" pitchFamily="18" charset="0"/>
              <a:cs typeface="Times New Roman" pitchFamily="18" charset="0"/>
            </a:endParaRPr>
          </a:p>
        </p:txBody>
      </p:sp>
      <p:pic>
        <p:nvPicPr>
          <p:cNvPr id="2050" name="Picture 2" descr="https://d262ilb51hltx0.cloudfront.net/max/600/1*SKW_RQ3OaHYXiBfohnzo9A.jpeg"/>
          <p:cNvPicPr>
            <a:picLocks noChangeAspect="1" noChangeArrowheads="1"/>
          </p:cNvPicPr>
          <p:nvPr/>
        </p:nvPicPr>
        <p:blipFill>
          <a:blip r:embed="rId2" cstate="print"/>
          <a:srcRect/>
          <a:stretch>
            <a:fillRect/>
          </a:stretch>
        </p:blipFill>
        <p:spPr bwMode="auto">
          <a:xfrm>
            <a:off x="6012160" y="2636912"/>
            <a:ext cx="2792332" cy="3645024"/>
          </a:xfrm>
          <a:prstGeom prst="rect">
            <a:avLst/>
          </a:prstGeom>
          <a:ln>
            <a:noFill/>
          </a:ln>
          <a:effectLst>
            <a:softEdge rad="112500"/>
          </a:effectLst>
        </p:spPr>
      </p:pic>
      <p:sp>
        <p:nvSpPr>
          <p:cNvPr id="5" name="Прямоугольник 4"/>
          <p:cNvSpPr/>
          <p:nvPr/>
        </p:nvSpPr>
        <p:spPr>
          <a:xfrm>
            <a:off x="5868144" y="6309320"/>
            <a:ext cx="3005951" cy="369332"/>
          </a:xfrm>
          <a:prstGeom prst="rect">
            <a:avLst/>
          </a:prstGeom>
        </p:spPr>
        <p:txBody>
          <a:bodyPr wrap="none">
            <a:spAutoFit/>
          </a:bodyPr>
          <a:lstStyle/>
          <a:p>
            <a:r>
              <a:rPr lang="ru-RU" b="1" dirty="0" smtClean="0"/>
              <a:t>Иллюстрация В.Пивоварова</a:t>
            </a:r>
            <a:endParaRPr lang="ru-RU" b="1" dirty="0"/>
          </a:p>
        </p:txBody>
      </p:sp>
      <p:pic>
        <p:nvPicPr>
          <p:cNvPr id="2051" name="Picture 3"/>
          <p:cNvPicPr>
            <a:picLocks noChangeAspect="1" noChangeArrowheads="1"/>
          </p:cNvPicPr>
          <p:nvPr/>
        </p:nvPicPr>
        <p:blipFill>
          <a:blip r:embed="rId3" cstate="print"/>
          <a:srcRect l="20136" t="5801" r="51366" b="22169"/>
          <a:stretch>
            <a:fillRect/>
          </a:stretch>
        </p:blipFill>
        <p:spPr bwMode="auto">
          <a:xfrm>
            <a:off x="179512" y="2564904"/>
            <a:ext cx="2584287" cy="3672408"/>
          </a:xfrm>
          <a:prstGeom prst="rect">
            <a:avLst/>
          </a:prstGeom>
          <a:ln>
            <a:noFill/>
          </a:ln>
          <a:effectLst>
            <a:softEdge rad="112500"/>
          </a:effectLst>
        </p:spPr>
      </p:pic>
      <p:sp>
        <p:nvSpPr>
          <p:cNvPr id="7" name="Прямоугольник 6"/>
          <p:cNvSpPr/>
          <p:nvPr/>
        </p:nvSpPr>
        <p:spPr>
          <a:xfrm>
            <a:off x="0" y="6309320"/>
            <a:ext cx="2834494" cy="369332"/>
          </a:xfrm>
          <a:prstGeom prst="rect">
            <a:avLst/>
          </a:prstGeom>
        </p:spPr>
        <p:txBody>
          <a:bodyPr wrap="none">
            <a:spAutoFit/>
          </a:bodyPr>
          <a:lstStyle/>
          <a:p>
            <a:pPr algn="ctr"/>
            <a:r>
              <a:rPr lang="ru-RU" b="1" dirty="0" smtClean="0"/>
              <a:t>Иллюстрация </a:t>
            </a:r>
            <a:r>
              <a:rPr lang="ru-RU" b="1" dirty="0" err="1" smtClean="0"/>
              <a:t>Б.Дехтерёва</a:t>
            </a:r>
            <a:endParaRPr lang="ru-RU"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90266"/>
          </a:xfrm>
        </p:spPr>
        <p:txBody>
          <a:bodyPr>
            <a:noAutofit/>
          </a:bodyPr>
          <a:lstStyle/>
          <a:p>
            <a:r>
              <a:rPr lang="ru-RU" sz="2000" b="1" dirty="0" smtClean="0">
                <a:latin typeface="Times New Roman" pitchFamily="18" charset="0"/>
                <a:cs typeface="Times New Roman" pitchFamily="18" charset="0"/>
              </a:rPr>
              <a:t>«Вдруг кто-то дернул за одеяло... Алеша невольно проглянул, и перед ним стояла Чернушка - не в виде курицы, а в черном платье, в малиновой шапочке с зубчиками и в белом накрахмаленном шейном платке, точно как он видел ее в подземной зале. - Алеша! - сказал министр. - Я вижу, что ты не спишь... Прощай! Я пришел с тобою проститься, более мы не увидимся! Алёша горько зарыдал. – Прощай! – воскликнул он. – Прощай! –И, если можешь, прости, меня! Я знаю, что виноват перед тобою, но я жестоко за то наказан!...» (стр. 147 учебника)</a:t>
            </a:r>
            <a:endParaRPr lang="ru-RU" sz="2000" b="1" dirty="0">
              <a:latin typeface="Times New Roman" pitchFamily="18" charset="0"/>
              <a:cs typeface="Times New Roman" pitchFamily="18" charset="0"/>
            </a:endParaRPr>
          </a:p>
        </p:txBody>
      </p:sp>
      <p:pic>
        <p:nvPicPr>
          <p:cNvPr id="17411" name="Picture 3"/>
          <p:cNvPicPr>
            <a:picLocks noChangeAspect="1" noChangeArrowheads="1"/>
          </p:cNvPicPr>
          <p:nvPr/>
        </p:nvPicPr>
        <p:blipFill>
          <a:blip r:embed="rId2" cstate="print"/>
          <a:srcRect l="54427" t="7672" r="20115" b="17516"/>
          <a:stretch>
            <a:fillRect/>
          </a:stretch>
        </p:blipFill>
        <p:spPr bwMode="auto">
          <a:xfrm>
            <a:off x="1857356" y="2786058"/>
            <a:ext cx="2309941" cy="3816424"/>
          </a:xfrm>
          <a:prstGeom prst="rect">
            <a:avLst/>
          </a:prstGeom>
          <a:ln>
            <a:noFill/>
          </a:ln>
          <a:effectLst>
            <a:softEdge rad="112500"/>
          </a:effectLst>
        </p:spPr>
      </p:pic>
      <p:sp>
        <p:nvSpPr>
          <p:cNvPr id="6" name="Прямоугольник 5"/>
          <p:cNvSpPr/>
          <p:nvPr/>
        </p:nvSpPr>
        <p:spPr>
          <a:xfrm>
            <a:off x="1571604" y="6488668"/>
            <a:ext cx="2610715" cy="369332"/>
          </a:xfrm>
          <a:prstGeom prst="rect">
            <a:avLst/>
          </a:prstGeom>
        </p:spPr>
        <p:txBody>
          <a:bodyPr wrap="none">
            <a:spAutoFit/>
          </a:bodyPr>
          <a:lstStyle/>
          <a:p>
            <a:r>
              <a:rPr lang="ru-RU" b="1" dirty="0" smtClean="0"/>
              <a:t>Иллюстрация </a:t>
            </a:r>
            <a:r>
              <a:rPr lang="ru-RU" b="1" dirty="0" err="1" smtClean="0"/>
              <a:t>Г.Спирина</a:t>
            </a:r>
            <a:endParaRPr lang="ru-RU" b="1" dirty="0"/>
          </a:p>
        </p:txBody>
      </p:sp>
      <p:pic>
        <p:nvPicPr>
          <p:cNvPr id="17413" name="Picture 5" descr="http://img.labirint.ru/images/comments_pic/1019/04labc9j51273606119.jpg"/>
          <p:cNvPicPr>
            <a:picLocks noChangeAspect="1" noChangeArrowheads="1"/>
          </p:cNvPicPr>
          <p:nvPr/>
        </p:nvPicPr>
        <p:blipFill>
          <a:blip r:embed="rId3" cstate="print"/>
          <a:srcRect l="52440" t="5821" b="5980"/>
          <a:stretch>
            <a:fillRect/>
          </a:stretch>
        </p:blipFill>
        <p:spPr bwMode="auto">
          <a:xfrm>
            <a:off x="5500694" y="2571744"/>
            <a:ext cx="2543944" cy="3538266"/>
          </a:xfrm>
          <a:prstGeom prst="rect">
            <a:avLst/>
          </a:prstGeom>
          <a:ln>
            <a:noFill/>
          </a:ln>
          <a:effectLst>
            <a:softEdge rad="112500"/>
          </a:effectLst>
        </p:spPr>
      </p:pic>
      <p:sp>
        <p:nvSpPr>
          <p:cNvPr id="9" name="Прямоугольник 8"/>
          <p:cNvSpPr/>
          <p:nvPr/>
        </p:nvSpPr>
        <p:spPr>
          <a:xfrm>
            <a:off x="5429256" y="6215082"/>
            <a:ext cx="2834494" cy="369332"/>
          </a:xfrm>
          <a:prstGeom prst="rect">
            <a:avLst/>
          </a:prstGeom>
        </p:spPr>
        <p:txBody>
          <a:bodyPr wrap="none">
            <a:spAutoFit/>
          </a:bodyPr>
          <a:lstStyle/>
          <a:p>
            <a:pPr algn="ctr"/>
            <a:r>
              <a:rPr lang="ru-RU" b="1" dirty="0" smtClean="0"/>
              <a:t>Иллюстрация </a:t>
            </a:r>
            <a:r>
              <a:rPr lang="ru-RU" b="1" dirty="0" err="1" smtClean="0"/>
              <a:t>Б.Дехтерёва</a:t>
            </a:r>
            <a:endParaRPr lang="ru-RU"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bg1"/>
                </a:solidFill>
                <a:latin typeface="Times New Roman" pitchFamily="18" charset="0"/>
                <a:cs typeface="Times New Roman" pitchFamily="18" charset="0"/>
              </a:rPr>
              <a:t>ВЫВОД:</a:t>
            </a:r>
            <a:endParaRPr lang="ru-RU" b="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323528" y="1600201"/>
            <a:ext cx="8568952" cy="2836912"/>
          </a:xfrm>
        </p:spPr>
        <p:txBody>
          <a:bodyPr/>
          <a:lstStyle/>
          <a:p>
            <a:pPr algn="ctr">
              <a:buNone/>
            </a:pPr>
            <a:r>
              <a:rPr lang="ru-RU" dirty="0" smtClean="0"/>
              <a:t>    </a:t>
            </a:r>
            <a:r>
              <a:rPr lang="ru-RU" b="1" dirty="0" smtClean="0">
                <a:latin typeface="Times New Roman" pitchFamily="18" charset="0"/>
                <a:cs typeface="Times New Roman" pitchFamily="18" charset="0"/>
              </a:rPr>
              <a:t>Иллюстрации разных художников различны по технике изображения , стилю и цвету. Но все они взаимосвязаны с текстом автора – они «не сами по себе», а передают нам содержание произведения.</a:t>
            </a:r>
            <a:endParaRPr lang="ru-RU" b="1" dirty="0">
              <a:latin typeface="Times New Roman" pitchFamily="18" charset="0"/>
              <a:cs typeface="Times New Roman" pitchFamily="18" charset="0"/>
            </a:endParaRPr>
          </a:p>
        </p:txBody>
      </p:sp>
      <p:sp>
        <p:nvSpPr>
          <p:cNvPr id="4" name="TextBox 3"/>
          <p:cNvSpPr txBox="1"/>
          <p:nvPr/>
        </p:nvSpPr>
        <p:spPr>
          <a:xfrm>
            <a:off x="0" y="5229200"/>
            <a:ext cx="9144000" cy="830997"/>
          </a:xfrm>
          <a:prstGeom prst="rect">
            <a:avLst/>
          </a:prstGeom>
          <a:noFill/>
        </p:spPr>
        <p:txBody>
          <a:bodyPr wrap="square" rtlCol="0">
            <a:spAutoFit/>
          </a:bodyPr>
          <a:lstStyle/>
          <a:p>
            <a:pPr algn="ctr"/>
            <a:r>
              <a:rPr lang="ru-RU"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СПАСИБО ЗА ВНИМАНИЕ!!!</a:t>
            </a:r>
            <a:endParaRPr lang="ru-RU"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de7ac36cecbc4fb62317a2d18de62546b428ad0"/>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393</Words>
  <Application>Microsoft Office PowerPoint</Application>
  <PresentationFormat>Экран (4:3)</PresentationFormat>
  <Paragraphs>20</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ПРЕЗЕНТАЦИЯ  по литературе на тему «ИЛЛЮСТРАЦИИ К СКАЗКЕ А.ПОГОРЕЛЬСКОГО «ЧЕРНАЯ КУРИЦА, ИЛИ ПОДЗЕМНЫЕ ЖИТЕЛИ».</vt:lpstr>
      <vt:lpstr> Иллюстрация (переводится с латинского языка освещение, наглядное изображение) –  это вид книжной графики, ее основа. </vt:lpstr>
      <vt:lpstr>«Я забыл сказать вам, что к дому этому принадлежал довольно пространный двор, отделенный от переулка деревянным забором из барочных досок. Ворота и калитка, кои вели в переулок, всегда были заперты, и потому Алеше никогда не удавалось побывать в этом переулке, который сильно возбуждал его любопытство. Всякий раз, когда позволяли ему в часы отдохновения играть на дворе, первое движение его было - подбегать к забору. Тут он становился на цыпочки и пристально смотрел в круглые дырочки, которыми усеян был забор.» (стр.122 учебника) </vt:lpstr>
      <vt:lpstr>«Алеша взглянул на того, на которого указывал король, и тут только заметил, что между придворными стоял маленький человек, одетый весь в черное. На голове у него была особенного рода шапка малинового цвета, наверху с зубчиками, надетая немного набок; а на шее был платок, очень накрахмаленный, отчего казался он немного синеватым. Он умильно улыбался, глядя на Алешу, которому лицо его показалось знакомым, хотя не мог он вспомнить,  где его видал» (стр. 133 учебника)</vt:lpstr>
      <vt:lpstr>«Вдруг кто-то дернул за одеяло... Алеша невольно проглянул, и перед ним стояла Чернушка - не в виде курицы, а в черном платье, в малиновой шапочке с зубчиками и в белом накрахмаленном шейном платке, точно как он видел ее в подземной зале. - Алеша! - сказал министр. - Я вижу, что ты не спишь... Прощай! Я пришел с тобою проститься, более мы не увидимся! Алёша горько зарыдал. – Прощай! – воскликнул он. – Прощай! –И, если можешь, прости, меня! Я знаю, что виноват перед тобою, но я жестоко за то наказан!...» (стр. 147 учебника)</vt:lpstr>
      <vt:lpstr>ВЫВОД:</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по литературе на тему «ИЛЛЮСТРАЦИИ К СКАЗКЕ А.ПОГОРЕЛЬСКОГО «ЧЕРНАЯ КУРИЦА, ИЛИ ПОДЗЕМНЫЕ ЖИТЕЛИ».</dc:title>
  <dc:creator>ме</dc:creator>
  <cp:lastModifiedBy>Анна</cp:lastModifiedBy>
  <cp:revision>9</cp:revision>
  <dcterms:created xsi:type="dcterms:W3CDTF">2015-11-24T15:33:48Z</dcterms:created>
  <dcterms:modified xsi:type="dcterms:W3CDTF">2016-04-05T16:13:06Z</dcterms:modified>
</cp:coreProperties>
</file>