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453" r:id="rId3"/>
    <p:sldId id="454" r:id="rId4"/>
    <p:sldId id="455" r:id="rId5"/>
    <p:sldId id="456" r:id="rId6"/>
    <p:sldId id="457" r:id="rId7"/>
    <p:sldId id="458" r:id="rId8"/>
    <p:sldId id="451" r:id="rId9"/>
    <p:sldId id="452" r:id="rId10"/>
    <p:sldId id="428" r:id="rId11"/>
    <p:sldId id="459" r:id="rId12"/>
  </p:sldIdLst>
  <p:sldSz cx="9144000" cy="6858000" type="screen4x3"/>
  <p:notesSz cx="6799263" cy="98758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goun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4F05"/>
    <a:srgbClr val="FFF7F3"/>
    <a:srgbClr val="FFFBFB"/>
    <a:srgbClr val="686663"/>
    <a:srgbClr val="002368"/>
    <a:srgbClr val="3F3535"/>
    <a:srgbClr val="26252F"/>
    <a:srgbClr val="3C3C3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9" autoAdjust="0"/>
    <p:restoredTop sz="94600"/>
  </p:normalViewPr>
  <p:slideViewPr>
    <p:cSldViewPr>
      <p:cViewPr varScale="1">
        <p:scale>
          <a:sx n="101" d="100"/>
          <a:sy n="101" d="100"/>
        </p:scale>
        <p:origin x="-39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5F240-2FAD-4CEE-AA96-BFE6422EA811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7" y="4691023"/>
            <a:ext cx="5439410" cy="44441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1342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C7758-FDFA-4DCD-8841-20CB9B777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5520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4/6/2016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1432560" y="359898"/>
            <a:ext cx="7406640" cy="4212110"/>
          </a:xfrm>
          <a:noFill/>
          <a:ln/>
        </p:spPr>
        <p:txBody>
          <a:bodyPr>
            <a:normAutofit/>
          </a:bodyPr>
          <a:lstStyle/>
          <a:p>
            <a:pPr lvl="0" algn="ctr"/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ru-RU" sz="3600" dirty="0" smtClean="0">
                <a:solidFill>
                  <a:srgbClr val="4F271C">
                    <a:shade val="30000"/>
                    <a:satMod val="150000"/>
                  </a:srgbClr>
                </a:solidFill>
              </a:rPr>
              <a:t> Жестокое обращение с детьми</a:t>
            </a:r>
            <a:br>
              <a:rPr lang="ru-RU" sz="3600" dirty="0" smtClean="0">
                <a:solidFill>
                  <a:srgbClr val="4F271C">
                    <a:shade val="30000"/>
                    <a:satMod val="150000"/>
                  </a:srgbClr>
                </a:solidFill>
              </a:rPr>
            </a:br>
            <a:r>
              <a:rPr lang="ru-RU" sz="3600" dirty="0" smtClean="0">
                <a:solidFill>
                  <a:srgbClr val="4F271C">
                    <a:shade val="30000"/>
                    <a:satMod val="150000"/>
                  </a:srgbClr>
                </a:solidFill>
              </a:rPr>
              <a:t/>
            </a:r>
            <a:br>
              <a:rPr lang="ru-RU" sz="3600" dirty="0" smtClean="0">
                <a:solidFill>
                  <a:srgbClr val="4F271C">
                    <a:shade val="30000"/>
                    <a:satMod val="150000"/>
                  </a:srgbClr>
                </a:solidFill>
              </a:rPr>
            </a:br>
            <a:r>
              <a:rPr lang="ru-RU" sz="3500" dirty="0" smtClean="0"/>
              <a:t>Помощь детям, пострадавшим от жестокого обращения</a:t>
            </a:r>
            <a:br>
              <a:rPr lang="ru-RU" sz="3500" dirty="0" smtClean="0"/>
            </a:b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32560" y="4786322"/>
            <a:ext cx="7406640" cy="1714512"/>
          </a:xfrm>
        </p:spPr>
        <p:txBody>
          <a:bodyPr/>
          <a:lstStyle/>
          <a:p>
            <a:pPr algn="r"/>
            <a:r>
              <a:rPr lang="ru-RU" sz="2800" dirty="0" err="1" smtClean="0"/>
              <a:t>Чватова</a:t>
            </a:r>
            <a:r>
              <a:rPr lang="ru-RU" sz="2800" dirty="0" smtClean="0"/>
              <a:t> Екатерина </a:t>
            </a:r>
            <a:br>
              <a:rPr lang="ru-RU" sz="2800" dirty="0" smtClean="0"/>
            </a:br>
            <a:r>
              <a:rPr lang="ru-RU" sz="2800" dirty="0" smtClean="0"/>
              <a:t>педагог-психолог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49630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930223"/>
            <a:ext cx="7605488" cy="4893647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Помощь </a:t>
            </a:r>
            <a:r>
              <a:rPr lang="ru-RU" sz="2400" dirty="0"/>
              <a:t>детям и подросткам, пережившим насилия и жестокость, должна быть направлена на возможно полное устранение их последствий и принятие мер по прекращению насильственных </a:t>
            </a:r>
            <a:r>
              <a:rPr lang="ru-RU" sz="2400" dirty="0" smtClean="0"/>
              <a:t>действий.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Выделяют </a:t>
            </a:r>
            <a:r>
              <a:rPr lang="ru-RU" sz="2400" dirty="0"/>
              <a:t>ряд особенностей такого рода помощи:</a:t>
            </a:r>
          </a:p>
          <a:p>
            <a:pPr marL="0" indent="0">
              <a:buNone/>
            </a:pPr>
            <a:r>
              <a:rPr lang="ru-RU" sz="2400" dirty="0" smtClean="0"/>
              <a:t>• полное </a:t>
            </a:r>
            <a:r>
              <a:rPr lang="ru-RU" sz="2400" dirty="0"/>
              <a:t>признание основных прав детей и подростков: на жизнь, личную неприкосновенность, защиту и достойное существование;</a:t>
            </a:r>
          </a:p>
          <a:p>
            <a:pPr marL="0" indent="0">
              <a:buNone/>
            </a:pPr>
            <a:r>
              <a:rPr lang="ru-RU" sz="2400" dirty="0" smtClean="0"/>
              <a:t>• анонимность </a:t>
            </a:r>
            <a:r>
              <a:rPr lang="ru-RU" sz="2400" dirty="0"/>
              <a:t>и конфиденциальность, повышающие вероятность обращения жертв насилия за помощью.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628008798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429000"/>
            <a:ext cx="7498080" cy="2571768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Жестокое обращение с детьми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осуществление физического или психического насилия над детьми; покушение на их половую неприкосновенность; применение недопустимых способов воспитания (грубость, пренебрежительное, унижающее человеческое достоинство обращение, оскорбления); эксплуатация детей; плохое содержание детей (непредставление им продуктов питания) и пр.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Физически жестокое обращение</a:t>
            </a:r>
          </a:p>
          <a:p>
            <a:r>
              <a:rPr lang="ru-RU" dirty="0" smtClean="0"/>
              <a:t>Сексуальное насилие</a:t>
            </a:r>
          </a:p>
          <a:p>
            <a:r>
              <a:rPr lang="ru-RU" dirty="0" smtClean="0"/>
              <a:t>Эмоциональное (психологическое) насилие</a:t>
            </a:r>
          </a:p>
          <a:p>
            <a:r>
              <a:rPr lang="ru-RU" dirty="0" smtClean="0"/>
              <a:t>Пренебрежение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/>
          </a:bodyPr>
          <a:lstStyle/>
          <a:p>
            <a:r>
              <a:rPr lang="ru-RU" b="1" dirty="0" smtClean="0"/>
              <a:t>Физическое насилие</a:t>
            </a:r>
            <a:r>
              <a:rPr lang="ru-RU" dirty="0" smtClean="0"/>
              <a:t> —</a:t>
            </a:r>
            <a:r>
              <a:rPr lang="ru-RU" b="1" dirty="0" smtClean="0"/>
              <a:t> </a:t>
            </a:r>
            <a:r>
              <a:rPr lang="ru-RU" dirty="0" smtClean="0"/>
              <a:t>действия (бездействие) со стороны родителей (иных законных представителей), других взрослых, в результате которых физическое и умственное здоровье ребенка нарушается или находится под угрозой повреждения: нанесение ребенку физических травм и телесных повреждений, применение жестоких физических наказаний. 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391168"/>
          </a:xfrm>
        </p:spPr>
        <p:txBody>
          <a:bodyPr>
            <a:normAutofit/>
          </a:bodyPr>
          <a:lstStyle/>
          <a:p>
            <a:r>
              <a:rPr lang="ru-RU" b="1" dirty="0" smtClean="0"/>
              <a:t>Сексуальное насилие</a:t>
            </a:r>
            <a:r>
              <a:rPr lang="ru-RU" dirty="0" smtClean="0"/>
              <a:t> (или развращение) - вовлечение ребёнка с его согласия и без такого в сексуальные действия со взрослыми с целью получения последними удовлетворения или выгоды.</a:t>
            </a:r>
            <a:r>
              <a:rPr lang="ru-RU" b="1" dirty="0" smtClean="0"/>
              <a:t> </a:t>
            </a:r>
            <a:r>
              <a:rPr lang="ru-RU" dirty="0" smtClean="0"/>
              <a:t>Это любой контакт или взаимодействие, в котором ребенок сексуально стимулируется или используется для сексуальной стимуляции.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Психологическое (эмоционально дурное обращение) насилие</a:t>
            </a:r>
            <a:r>
              <a:rPr lang="ru-RU" dirty="0" smtClean="0"/>
              <a:t> - периодическое, длительное или постоянное психическое воздействие на ребёнка, тормозящее развитие личности и приводящее к формированию патологических черт характера.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Пренебрежение </a:t>
            </a:r>
            <a:r>
              <a:rPr lang="ru-RU" dirty="0" smtClean="0"/>
              <a:t> </a:t>
            </a:r>
            <a:r>
              <a:rPr lang="ru-RU" b="1" dirty="0" smtClean="0"/>
              <a:t>потребностями и нуждами ребенка </a:t>
            </a:r>
            <a:r>
              <a:rPr lang="ru-RU" dirty="0" smtClean="0"/>
              <a:t>– это невнимание к основным нуждам ребенка в пище, одежде, медицинском обслуживании. Пренебрежение включает в себя ряд таких проявлений, как пренебрежение потребностями в образовании и развитии, медицинской помощи при наличии у ребенка хронических заболеваний.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9" y="333375"/>
            <a:ext cx="6696422" cy="719138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Реакция на психологическую травму ребенком в разные возрастные периоды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29571642"/>
              </p:ext>
            </p:extLst>
          </p:nvPr>
        </p:nvGraphicFramePr>
        <p:xfrm>
          <a:off x="1115616" y="1340768"/>
          <a:ext cx="7056785" cy="5109968"/>
        </p:xfrm>
        <a:graphic>
          <a:graphicData uri="http://schemas.openxmlformats.org/drawingml/2006/table">
            <a:tbl>
              <a:tblPr firstRow="1" firstCol="1" bandRow="1"/>
              <a:tblGrid>
                <a:gridCol w="333845"/>
                <a:gridCol w="1634689"/>
                <a:gridCol w="5088251"/>
              </a:tblGrid>
              <a:tr h="2113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620" marR="15620" marT="15620" marB="156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Дети младшего школьного возраста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620" marR="15620" marT="15620" marB="156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Амбивалентные чувства по отношению к взрослым, сложности в определении семейных ролей, страх, чувство стыда, отвращения, недоверия к миру. Стремление скрыть причину повреждений и травм, ощущение одиночества, отсутствие друзей, боязнь идти домой после школы и странные пищевые пристрастия. В поведении: отстраненность от людей, нарушения сна, аппетита, агрессивное поведение, молчаливость либо неожиданные разговоры.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620" marR="15620" marT="15620" marB="156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2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620" marR="15620" marT="15620" marB="156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Дети 9-13 лет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620" marR="15620" marT="15620" marB="156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То же, что и для детей младшего школьного возраста, а также депрессия, чувство потери ощущений. В поведении: изоляция, манипулирование другими детьми, противоречивое поведение.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620" marR="15620" marT="15620" marB="156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5747394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9" y="333375"/>
            <a:ext cx="6696422" cy="719138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Реакция на психологическую травму ребенком в разные возрастные периоды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39460237"/>
              </p:ext>
            </p:extLst>
          </p:nvPr>
        </p:nvGraphicFramePr>
        <p:xfrm>
          <a:off x="1043608" y="1628800"/>
          <a:ext cx="7128792" cy="4689346"/>
        </p:xfrm>
        <a:graphic>
          <a:graphicData uri="http://schemas.openxmlformats.org/drawingml/2006/table">
            <a:tbl>
              <a:tblPr firstRow="1" firstCol="1" bandRow="1"/>
              <a:tblGrid>
                <a:gridCol w="337252"/>
                <a:gridCol w="1651368"/>
                <a:gridCol w="5140172"/>
              </a:tblGrid>
              <a:tr h="3960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41" marR="31241" marT="31241" marB="3124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Подростки 13-18 лет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41" marR="31241" marT="31241" marB="3124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Стыд, вина, недоверие, амбивалентные чувства по отношению к взрослым, </a:t>
                      </a:r>
                      <a:r>
                        <a:rPr lang="ru-RU" sz="24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несформированность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социальных ролей и своей роли в семье, чувство собственной ненужности. В поведении: попытки суицида, уходы из дома, агрессивное поведение, непоследовательность и противоречивость поведения, пробы наркотиков и алкоголя.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41" marR="31241" marT="31241" marB="3124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93654540"/>
      </p:ext>
    </p:extLst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2877</TotalTime>
  <Words>479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 Жестокое обращение с детьми  Помощь детям, пострадавшим от жестокого обращения  </vt:lpstr>
      <vt:lpstr>Жестокое обращение с детьми</vt:lpstr>
      <vt:lpstr>Формы:</vt:lpstr>
      <vt:lpstr>Слайд 4</vt:lpstr>
      <vt:lpstr>Слайд 5</vt:lpstr>
      <vt:lpstr>Слайд 6</vt:lpstr>
      <vt:lpstr>Слайд 7</vt:lpstr>
      <vt:lpstr>Реакция на психологическую травму ребенком в разные возрастные периоды</vt:lpstr>
      <vt:lpstr>Реакция на психологическую травму ребенком в разные возрастные периоды</vt:lpstr>
      <vt:lpstr>Слайд 10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Принятие управленческих решений.</dc:title>
  <dc:creator>Кристина Сергеевна Зайцева</dc:creator>
  <cp:lastModifiedBy>User-2010</cp:lastModifiedBy>
  <cp:revision>214</cp:revision>
  <dcterms:created xsi:type="dcterms:W3CDTF">2013-11-15T04:36:29Z</dcterms:created>
  <dcterms:modified xsi:type="dcterms:W3CDTF">2016-04-06T09:26:11Z</dcterms:modified>
</cp:coreProperties>
</file>