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4" r:id="rId8"/>
    <p:sldId id="262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CE747"/>
    <a:srgbClr val="5DC2C7"/>
    <a:srgbClr val="D13F7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96" y="5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56A876-8EFF-44E5-8C58-37A11A236AB6}" type="datetimeFigureOut">
              <a:rPr lang="ru-RU" smtClean="0"/>
              <a:t>11.02.2016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4BA2D-08B5-4E8C-9B39-5E382E65E4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56598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56A876-8EFF-44E5-8C58-37A11A236AB6}" type="datetimeFigureOut">
              <a:rPr lang="ru-RU" smtClean="0"/>
              <a:t>11.02.2016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4BA2D-08B5-4E8C-9B39-5E382E65E4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39794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56A876-8EFF-44E5-8C58-37A11A236AB6}" type="datetimeFigureOut">
              <a:rPr lang="ru-RU" smtClean="0"/>
              <a:t>11.02.2016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4BA2D-08B5-4E8C-9B39-5E382E65E472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88933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56A876-8EFF-44E5-8C58-37A11A236AB6}" type="datetimeFigureOut">
              <a:rPr lang="ru-RU" smtClean="0"/>
              <a:t>11.02.2016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4BA2D-08B5-4E8C-9B39-5E382E65E4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689739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56A876-8EFF-44E5-8C58-37A11A236AB6}" type="datetimeFigureOut">
              <a:rPr lang="ru-RU" smtClean="0"/>
              <a:t>11.02.2016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4BA2D-08B5-4E8C-9B39-5E382E65E472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9671488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56A876-8EFF-44E5-8C58-37A11A236AB6}" type="datetimeFigureOut">
              <a:rPr lang="ru-RU" smtClean="0"/>
              <a:t>11.02.2016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4BA2D-08B5-4E8C-9B39-5E382E65E4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017625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56A876-8EFF-44E5-8C58-37A11A236AB6}" type="datetimeFigureOut">
              <a:rPr lang="ru-RU" smtClean="0"/>
              <a:t>11.02.2016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4BA2D-08B5-4E8C-9B39-5E382E65E4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249021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56A876-8EFF-44E5-8C58-37A11A236AB6}" type="datetimeFigureOut">
              <a:rPr lang="ru-RU" smtClean="0"/>
              <a:t>11.02.2016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4BA2D-08B5-4E8C-9B39-5E382E65E4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71017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56A876-8EFF-44E5-8C58-37A11A236AB6}" type="datetimeFigureOut">
              <a:rPr lang="ru-RU" smtClean="0"/>
              <a:t>11.02.2016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4BA2D-08B5-4E8C-9B39-5E382E65E4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91394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56A876-8EFF-44E5-8C58-37A11A236AB6}" type="datetimeFigureOut">
              <a:rPr lang="ru-RU" smtClean="0"/>
              <a:t>11.02.2016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4BA2D-08B5-4E8C-9B39-5E382E65E4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59991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56A876-8EFF-44E5-8C58-37A11A236AB6}" type="datetimeFigureOut">
              <a:rPr lang="ru-RU" smtClean="0"/>
              <a:t>11.02.2016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4BA2D-08B5-4E8C-9B39-5E382E65E4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75518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56A876-8EFF-44E5-8C58-37A11A236AB6}" type="datetimeFigureOut">
              <a:rPr lang="ru-RU" smtClean="0"/>
              <a:t>11.02.2016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4BA2D-08B5-4E8C-9B39-5E382E65E4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39922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56A876-8EFF-44E5-8C58-37A11A236AB6}" type="datetimeFigureOut">
              <a:rPr lang="ru-RU" smtClean="0"/>
              <a:t>11.02.2016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4BA2D-08B5-4E8C-9B39-5E382E65E4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14184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56A876-8EFF-44E5-8C58-37A11A236AB6}" type="datetimeFigureOut">
              <a:rPr lang="ru-RU" smtClean="0"/>
              <a:t>11.02.2016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4BA2D-08B5-4E8C-9B39-5E382E65E4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77270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56A876-8EFF-44E5-8C58-37A11A236AB6}" type="datetimeFigureOut">
              <a:rPr lang="ru-RU" smtClean="0"/>
              <a:t>11.02.2016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4BA2D-08B5-4E8C-9B39-5E382E65E4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04680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56A876-8EFF-44E5-8C58-37A11A236AB6}" type="datetimeFigureOut">
              <a:rPr lang="ru-RU" smtClean="0"/>
              <a:t>11.02.2016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4BA2D-08B5-4E8C-9B39-5E382E65E4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0958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56A876-8EFF-44E5-8C58-37A11A236AB6}" type="datetimeFigureOut">
              <a:rPr lang="ru-RU" smtClean="0"/>
              <a:t>11.02.2016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4DC4BA2D-08B5-4E8C-9B39-5E382E65E4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99620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2903736"/>
          </a:xfrm>
        </p:spPr>
        <p:txBody>
          <a:bodyPr/>
          <a:lstStyle/>
          <a:p>
            <a:pPr algn="ctr"/>
            <a:r>
              <a:rPr lang="ru-RU" sz="4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«Использование исследовательского метода на уроке открытия новых </a:t>
            </a:r>
            <a:r>
              <a:rPr lang="ru-RU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знаний с целью развития познавательного интереса»</a:t>
            </a:r>
            <a:endParaRPr lang="ru-RU" sz="4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2932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53583" y="609600"/>
            <a:ext cx="8596668" cy="5529943"/>
          </a:xfrm>
        </p:spPr>
        <p:txBody>
          <a:bodyPr>
            <a:normAutofit fontScale="90000"/>
          </a:bodyPr>
          <a:lstStyle/>
          <a:p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Структура урока «открытия» новых знаний</a:t>
            </a:r>
            <a:b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Организационный этап.</a:t>
            </a:r>
            <a:br>
              <a:rPr lang="ru-RU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2) </a:t>
            </a:r>
            <a:r>
              <a:rPr lang="ru-RU" sz="31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Постановка цели и задач урока. Мотивация учебной деятельности учащихся.</a:t>
            </a:r>
            <a:br>
              <a:rPr lang="ru-RU" sz="31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ru-RU" sz="31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Актуализация знаний.</a:t>
            </a:r>
            <a:br>
              <a:rPr lang="ru-RU" sz="31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4) Первичное усвоение новых знаний. </a:t>
            </a:r>
            <a:br>
              <a:rPr lang="ru-RU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5) Первичная проверка понимания </a:t>
            </a:r>
            <a:r>
              <a:rPr lang="ru-RU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6) </a:t>
            </a:r>
            <a:r>
              <a:rPr lang="ru-RU" sz="31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Применение новых знаний</a:t>
            </a:r>
            <a:br>
              <a:rPr lang="ru-RU" sz="31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r>
              <a:rPr lang="ru-RU" sz="31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Информация о домашнем задании, инструктаж по его выполнению</a:t>
            </a:r>
            <a:br>
              <a:rPr lang="ru-RU" sz="31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8) Рефлексия (подведение итогов занятия)</a:t>
            </a:r>
            <a:r>
              <a:rPr lang="ru-RU" sz="3100" b="1" dirty="0">
                <a:solidFill>
                  <a:schemeClr val="accent2">
                    <a:lumMod val="75000"/>
                  </a:schemeClr>
                </a:solidFill>
              </a:rPr>
              <a:t/>
            </a:r>
            <a:br>
              <a:rPr lang="ru-RU" sz="3100" b="1" dirty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3100" b="1" dirty="0" smtClean="0">
                <a:solidFill>
                  <a:schemeClr val="accent2">
                    <a:lumMod val="75000"/>
                  </a:schemeClr>
                </a:solidFill>
              </a:rPr>
              <a:t/>
            </a:r>
            <a:br>
              <a:rPr lang="ru-RU" sz="3100" b="1" dirty="0" smtClean="0">
                <a:solidFill>
                  <a:schemeClr val="accent2">
                    <a:lumMod val="75000"/>
                  </a:schemeClr>
                </a:solidFill>
              </a:rPr>
            </a:br>
            <a:endParaRPr lang="ru-RU" sz="2400" b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6025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159823"/>
          </a:xfrm>
        </p:spPr>
        <p:txBody>
          <a:bodyPr>
            <a:noAutofit/>
          </a:bodyPr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.Мотивация учебной деятельности учащихся 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888177"/>
            <a:ext cx="8596668" cy="4548249"/>
          </a:xfrm>
        </p:spPr>
        <p:txBody>
          <a:bodyPr>
            <a:normAutofit lnSpcReduction="10000"/>
          </a:bodyPr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pPr marL="0" indent="0">
              <a:buNone/>
            </a:pPr>
            <a:r>
              <a:rPr lang="ru-RU" sz="2400" dirty="0" smtClean="0"/>
              <a:t>Технологии: интеграция</a:t>
            </a:r>
          </a:p>
          <a:p>
            <a:pPr marL="0" indent="0">
              <a:buNone/>
            </a:pPr>
            <a:r>
              <a:rPr lang="ru-RU" sz="2400" dirty="0" smtClean="0"/>
              <a:t>Формы: учебный диалог</a:t>
            </a:r>
          </a:p>
          <a:p>
            <a:pPr marL="0" indent="0">
              <a:buNone/>
            </a:pPr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93007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.Актуализация знаний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Алгоритм выполнения практической работы:</a:t>
            </a:r>
          </a:p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 Изучить справочный материал</a:t>
            </a:r>
          </a:p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Заполнить таблицу</a:t>
            </a:r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Технологии: 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организованная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коммуникация, смысловое 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чтение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Формы: практическая работа в группах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Методы: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72484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599"/>
            <a:ext cx="8596668" cy="5696198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.Первичная проверка понимания</a:t>
            </a:r>
            <a:b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/>
              <a:t/>
            </a:r>
            <a:br>
              <a:rPr lang="ru-RU" b="1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sz="7300" dirty="0" smtClean="0"/>
              <a:t>∏≈3,14</a:t>
            </a:r>
            <a:r>
              <a:rPr lang="ru-RU" sz="7300" dirty="0" smtClean="0"/>
              <a:t/>
            </a:r>
            <a:br>
              <a:rPr lang="ru-RU" sz="7300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Технологии: технология проблемная</a:t>
            </a:r>
            <a:br>
              <a:rPr lang="ru-RU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Формы: учебный диалог</a:t>
            </a:r>
            <a:br>
              <a:rPr lang="ru-RU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Методы: </a:t>
            </a:r>
            <a:br>
              <a:rPr lang="ru-RU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dirty="0" smtClean="0"/>
              <a:t/>
            </a:r>
            <a:br>
              <a:rPr lang="ru-RU" sz="4000" dirty="0" smtClean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93518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4769922"/>
          </a:xfrm>
        </p:spPr>
        <p:txBody>
          <a:bodyPr/>
          <a:lstStyle/>
          <a:p>
            <a:pPr algn="ctr"/>
            <a:r>
              <a:rPr lang="ru-RU" dirty="0" smtClean="0"/>
              <a:t>6-7.Применение новых знаний и информация о домашнем задании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Технологии: </a:t>
            </a:r>
            <a:r>
              <a:rPr lang="ru-RU" dirty="0" err="1" smtClean="0"/>
              <a:t>деятельностного</a:t>
            </a:r>
            <a:r>
              <a:rPr lang="ru-RU" dirty="0" smtClean="0"/>
              <a:t> типа</a:t>
            </a:r>
          </a:p>
          <a:p>
            <a:r>
              <a:rPr lang="ru-RU" dirty="0" smtClean="0"/>
              <a:t>Формы: ролевая игра</a:t>
            </a:r>
          </a:p>
          <a:p>
            <a:r>
              <a:rPr lang="ru-RU" smtClean="0"/>
              <a:t>Методы</a:t>
            </a:r>
            <a:r>
              <a:rPr lang="ru-RU" smtClean="0"/>
              <a:t>: </a:t>
            </a:r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58332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5849" y="0"/>
            <a:ext cx="9144000" cy="6858000"/>
          </a:xfrm>
        </p:spPr>
      </p:pic>
    </p:spTree>
    <p:extLst>
      <p:ext uri="{BB962C8B-B14F-4D97-AF65-F5344CB8AC3E}">
        <p14:creationId xmlns:p14="http://schemas.microsoft.com/office/powerpoint/2010/main" val="14723225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8</a:t>
            </a:r>
            <a:r>
              <a:rPr lang="ru-RU" dirty="0" smtClean="0"/>
              <a:t>.Рефлексия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068780" y="1668394"/>
            <a:ext cx="3336966" cy="1686296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1068780" y="4372098"/>
            <a:ext cx="3336966" cy="1686296"/>
          </a:xfrm>
          <a:prstGeom prst="rect">
            <a:avLst/>
          </a:prstGeom>
          <a:solidFill>
            <a:srgbClr val="5DC2C7"/>
          </a:solidFill>
          <a:ln>
            <a:solidFill>
              <a:srgbClr val="5DC2C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>
                    <a:lumMod val="95000"/>
                  </a:schemeClr>
                </a:solidFill>
              </a:rPr>
              <a:t>Над чем еще нужно ПОРАБОТАТЬ?</a:t>
            </a:r>
            <a:endParaRPr lang="ru-RU" sz="36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937036" y="4372098"/>
            <a:ext cx="3336966" cy="1686296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</a:rPr>
              <a:t>Зачем нам НУЖЕН был этот урок?</a:t>
            </a:r>
            <a:endParaRPr lang="ru-RU" sz="36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937036" y="1655948"/>
            <a:ext cx="3336966" cy="1686296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002060"/>
                </a:solidFill>
              </a:rPr>
              <a:t>Что тебе УДАЛОСЬ на уроке?</a:t>
            </a:r>
            <a:endParaRPr lang="ru-RU" sz="36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rgbClr val="00206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833686" y="1646800"/>
            <a:ext cx="3807153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</a:rPr>
              <a:t>За что ты можешь себя ПОХВАЛИТЬ?</a:t>
            </a:r>
            <a:endParaRPr lang="ru-RU" sz="36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0256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210</TotalTime>
  <Words>112</Words>
  <Application>Microsoft Office PowerPoint</Application>
  <PresentationFormat>Широкоэкранный</PresentationFormat>
  <Paragraphs>41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3" baseType="lpstr">
      <vt:lpstr>Arial</vt:lpstr>
      <vt:lpstr>Times New Roman</vt:lpstr>
      <vt:lpstr>Trebuchet MS</vt:lpstr>
      <vt:lpstr>Wingdings 3</vt:lpstr>
      <vt:lpstr>Грань</vt:lpstr>
      <vt:lpstr>«Использование исследовательского метода на уроке открытия новых знаний с целью развития познавательного интереса»</vt:lpstr>
      <vt:lpstr>Структура урока «открытия» новых знаний  1) Организационный этап. 2) Постановка цели и задач урока. Мотивация учебной деятельности учащихся. 3) Актуализация знаний. 4) Первичное усвоение новых знаний.  5) Первичная проверка понимания  6) Применение новых знаний 7) Информация о домашнем задании, инструктаж по его выполнению 8) Рефлексия (подведение итогов занятия)  </vt:lpstr>
      <vt:lpstr>2.Мотивация учебной деятельности учащихся </vt:lpstr>
      <vt:lpstr>3.Актуализация знаний</vt:lpstr>
      <vt:lpstr>5.Первичная проверка понимания    ∏≈3,14    Технологии: технология проблемная Формы: учебный диалог Методы:   </vt:lpstr>
      <vt:lpstr>6-7.Применение новых знаний и информация о домашнем задании</vt:lpstr>
      <vt:lpstr>Презентация PowerPoint</vt:lpstr>
      <vt:lpstr>8.Рефлексия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«Использование исследовательского метода на уроке открытия новых знаний»</dc:title>
  <dc:creator>user</dc:creator>
  <cp:lastModifiedBy>user</cp:lastModifiedBy>
  <cp:revision>19</cp:revision>
  <dcterms:created xsi:type="dcterms:W3CDTF">2016-02-11T10:44:14Z</dcterms:created>
  <dcterms:modified xsi:type="dcterms:W3CDTF">2016-02-11T15:20:34Z</dcterms:modified>
</cp:coreProperties>
</file>