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5" r:id="rId13"/>
    <p:sldId id="266" r:id="rId14"/>
    <p:sldId id="267" r:id="rId15"/>
    <p:sldId id="280" r:id="rId16"/>
    <p:sldId id="268" r:id="rId17"/>
    <p:sldId id="269" r:id="rId18"/>
    <p:sldId id="276" r:id="rId19"/>
    <p:sldId id="277" r:id="rId20"/>
    <p:sldId id="270" r:id="rId21"/>
    <p:sldId id="271" r:id="rId22"/>
    <p:sldId id="278" r:id="rId23"/>
    <p:sldId id="272" r:id="rId24"/>
    <p:sldId id="273" r:id="rId25"/>
    <p:sldId id="274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99BF0-5DE7-4A38-9BEA-668916F30F66}" type="datetimeFigureOut">
              <a:rPr lang="ru-RU"/>
              <a:pPr>
                <a:defRPr/>
              </a:pPr>
              <a:t>07.04.2016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7133C-C23A-42F4-8AD8-AA6DEFABFE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47E72-AEF6-419E-9FBF-03D1E0A0E2B0}" type="datetimeFigureOut">
              <a:rPr lang="ru-RU"/>
              <a:pPr>
                <a:defRPr/>
              </a:pPr>
              <a:t>07.04.2016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B1310-C4AE-4CB9-A232-52D0851EE0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8E572-C41E-43C6-B15C-EEFF08E3AF72}" type="datetimeFigureOut">
              <a:rPr lang="ru-RU"/>
              <a:pPr>
                <a:defRPr/>
              </a:pPr>
              <a:t>07.04.2016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0D2F1-30DD-4252-BCB5-73EAB9F3B3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A8993-63CB-40EA-9496-462CBE48B417}" type="datetimeFigureOut">
              <a:rPr lang="ru-RU"/>
              <a:pPr>
                <a:defRPr/>
              </a:pPr>
              <a:t>07.04.2016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90171-5C40-48B6-8E63-1DCA2D953C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1A626-4B9B-4342-BC4B-D46EC51F0BD3}" type="datetimeFigureOut">
              <a:rPr lang="ru-RU"/>
              <a:pPr>
                <a:defRPr/>
              </a:pPr>
              <a:t>07.04.2016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2056F-3870-4ECD-A16B-3E141A3B5E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89AE3-83A3-4156-9D33-AD88C61C7BAC}" type="datetimeFigureOut">
              <a:rPr lang="ru-RU"/>
              <a:pPr>
                <a:defRPr/>
              </a:pPr>
              <a:t>07.04.2016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443B4-87BF-4964-B218-D5F749379E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FAD57-16FA-4C0D-ACD8-D2AD9987D42B}" type="datetimeFigureOut">
              <a:rPr lang="ru-RU"/>
              <a:pPr>
                <a:defRPr/>
              </a:pPr>
              <a:t>07.04.2016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BD169-9E24-4796-ACAD-A2F91B2EF4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616ED-5F1C-48A2-82F9-D0CDF7696C6F}" type="datetimeFigureOut">
              <a:rPr lang="ru-RU"/>
              <a:pPr>
                <a:defRPr/>
              </a:pPr>
              <a:t>07.04.2016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0056B-F5F2-45BE-A931-09511CA2F6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3014E-BBF9-4A6F-956C-617D8CF9CCA4}" type="datetimeFigureOut">
              <a:rPr lang="ru-RU"/>
              <a:pPr>
                <a:defRPr/>
              </a:pPr>
              <a:t>07.04.2016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FDB29-F5ED-4960-A462-3A2E5839A8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8D177-921C-49C6-9E12-65CBD4040F3F}" type="datetimeFigureOut">
              <a:rPr lang="ru-RU"/>
              <a:pPr>
                <a:defRPr/>
              </a:pPr>
              <a:t>07.04.2016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70A-283D-4ECA-AE8E-988D9A7452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63847-182F-4DFC-837C-D0424215BF67}" type="datetimeFigureOut">
              <a:rPr lang="ru-RU"/>
              <a:pPr>
                <a:defRPr/>
              </a:pPr>
              <a:t>07.04.2016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ED5AC-9125-4337-ADD1-5546817640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66371F-C37C-48F4-8CC9-D2F83E8614E7}" type="datetimeFigureOut">
              <a:rPr lang="ru-RU"/>
              <a:pPr>
                <a:defRPr/>
              </a:pPr>
              <a:t>07.04.2016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31AF49-02F8-4627-8419-18DA676A82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468313" y="260350"/>
            <a:ext cx="8424862" cy="2005013"/>
          </a:xfrm>
        </p:spPr>
        <p:txBody>
          <a:bodyPr/>
          <a:lstStyle/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</a:t>
            </a:r>
            <a:br>
              <a:rPr lang="ru-RU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№8</a:t>
            </a:r>
            <a:br>
              <a:rPr lang="ru-RU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с углублённым изучением математики»</a:t>
            </a:r>
            <a:br>
              <a:rPr lang="ru-RU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mtClean="0">
                <a:latin typeface="Times New Roman" pitchFamily="18" charset="0"/>
                <a:cs typeface="Times New Roman" pitchFamily="18" charset="0"/>
              </a:rPr>
            </a:b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2032000"/>
            <a:ext cx="4321175" cy="4421188"/>
          </a:xfrm>
        </p:spPr>
        <p:txBody>
          <a:bodyPr/>
          <a:lstStyle/>
          <a:p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«Портфолио класса как один из видов современных технологий реализации ФГОС»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Выступление подготовила:</a:t>
            </a:r>
          </a:p>
          <a:p>
            <a:pPr algn="r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Иванова Н.И.</a:t>
            </a:r>
          </a:p>
          <a:p>
            <a:pPr algn="r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2015-2016 уч.год</a:t>
            </a:r>
          </a:p>
          <a:p>
            <a:pPr algn="r"/>
            <a:endParaRPr lang="ru-RU" sz="2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Старая Русса</a:t>
            </a:r>
          </a:p>
        </p:txBody>
      </p:sp>
      <p:pic>
        <p:nvPicPr>
          <p:cNvPr id="13315" name="Picture 2" descr="C:\Users\Наталья Игоревна\Desktop\фото\портфолио\IMG_12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032000"/>
            <a:ext cx="3816350" cy="442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Информация о каждом из учеников класса</a:t>
            </a:r>
          </a:p>
        </p:txBody>
      </p:sp>
      <p:pic>
        <p:nvPicPr>
          <p:cNvPr id="22530" name="Picture 2" descr="C:\Users\Наталья Игоревна\Desktop\фото\портфолио\IMG_12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484313"/>
            <a:ext cx="4103688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C:\Users\Наталья Игоревна\Desktop\фото\портфолио\IMG_129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1700213"/>
            <a:ext cx="4244975" cy="4897437"/>
          </a:xfrm>
        </p:spPr>
      </p:pic>
      <p:pic>
        <p:nvPicPr>
          <p:cNvPr id="22532" name="Picture 4" descr="C:\Users\Наталья Игоревна\AppData\Local\Microsoft\Windows\Temporary Internet Files\Content.IE5\KSGEYH37\309px-Books-aj.svg_aj_ashton_01f.svg[1]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904875" y="4886325"/>
            <a:ext cx="2943225" cy="1971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700"/>
          </a:xfrm>
        </p:spPr>
        <p:txBody>
          <a:bodyPr/>
          <a:lstStyle/>
          <a:p>
            <a:r>
              <a:rPr lang="ru-RU" b="1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Планы проведения мероприятий в классе</a:t>
            </a:r>
          </a:p>
        </p:txBody>
      </p:sp>
      <p:pic>
        <p:nvPicPr>
          <p:cNvPr id="23554" name="Picture 2" descr="C:\Users\Наталья Игоревна\Desktop\фото\портфолио\IMG_129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773238"/>
            <a:ext cx="4244975" cy="4679950"/>
          </a:xfrm>
        </p:spPr>
      </p:pic>
      <p:pic>
        <p:nvPicPr>
          <p:cNvPr id="23555" name="Picture 3" descr="C:\Users\Наталья Игоревна\Desktop\фото\портфолио\IMG_129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1773238"/>
            <a:ext cx="4243387" cy="4679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59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4578" name="Picture 2" descr="C:\Users\Наталья Игоревна\Desktop\фото\Фото с презентации 1 апреля 2015 год\IMG_28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944813"/>
            <a:ext cx="4427538" cy="3887787"/>
          </a:xfrm>
        </p:spPr>
      </p:pic>
      <p:pic>
        <p:nvPicPr>
          <p:cNvPr id="2457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427538" y="2908300"/>
            <a:ext cx="4608512" cy="3949700"/>
          </a:xfrm>
        </p:spPr>
      </p:pic>
      <p:pic>
        <p:nvPicPr>
          <p:cNvPr id="24580" name="Picture 4" descr="C:\Users\Наталья Игоревна\Desktop\фото\школа\IMG_218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0"/>
            <a:ext cx="4608512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C:\Users\Наталья Игоревна\Desktop\фото\новый год\IMG_118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427538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Достижения класса</a:t>
            </a:r>
          </a:p>
        </p:txBody>
      </p:sp>
      <p:pic>
        <p:nvPicPr>
          <p:cNvPr id="25602" name="Picture 3" descr="C:\Users\Наталья Игоревна\Desktop\фото\портфолио\IMG_129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87900" y="1341438"/>
            <a:ext cx="4038600" cy="3816350"/>
          </a:xfrm>
        </p:spPr>
      </p:pic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5197475"/>
            <a:ext cx="2378075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 descr="C:\Users\Наталья Игоревна\Desktop\фото\портфолио\IMG_12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79388" y="2133600"/>
            <a:ext cx="4316412" cy="38655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/>
          <a:lstStyle/>
          <a:p>
            <a:r>
              <a:rPr lang="ru-RU" b="1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Общественная жизнь класса</a:t>
            </a:r>
          </a:p>
        </p:txBody>
      </p:sp>
      <p:sp>
        <p:nvSpPr>
          <p:cNvPr id="26626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7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8" name="Picture 2" descr="H:\DCIM\124___01\IMG_13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268413"/>
            <a:ext cx="8353425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жизни  класса говорит пресса</a:t>
            </a:r>
            <a:endParaRPr lang="ru-RU" b="1" dirty="0">
              <a:solidFill>
                <a:srgbClr val="D6009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50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7651" name="Объект 3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114800" cy="45259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7652" name="Picture 2" descr="H:\DCIM\124___01\IMG_13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628775"/>
            <a:ext cx="432117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4" descr="H:\DCIM\124___01\IMG_13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628775"/>
            <a:ext cx="416718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Увлечения учеников класса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8675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6" name="Picture 2" descr="H:\DCIM\124___01\IMG_13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557338"/>
            <a:ext cx="424973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2" descr="H:\DCIM\124___01\IMG_13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3113" y="1557338"/>
            <a:ext cx="43561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Другие материалы …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удачные классные часы.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фотоотчёт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одробные сценарии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тзывы участников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699" name="Picture 2" descr="C:\Users\Наталья Игоревна\Desktop\фото\портфолио\IMG_128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56100" y="1484313"/>
            <a:ext cx="4787900" cy="4897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77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0722" name="Picture 2" descr="C:\Users\Наталья Игоревна\Desktop\фото\портфолио\IMG_128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068638"/>
            <a:ext cx="4500563" cy="3779837"/>
          </a:xfrm>
        </p:spPr>
      </p:pic>
      <p:pic>
        <p:nvPicPr>
          <p:cNvPr id="30723" name="Picture 3" descr="C:\Users\Наталья Игоревна\Desktop\фото\портфолио\IMG_128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2997200"/>
            <a:ext cx="4572000" cy="3860800"/>
          </a:xfrm>
        </p:spPr>
      </p:pic>
      <p:pic>
        <p:nvPicPr>
          <p:cNvPr id="30724" name="Picture 4" descr="C:\Users\Наталья Игоревна\Desktop\фото\портфолио\IMG_128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Отзывы участников мероприятий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4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1747" name="Picture 2" descr="H:\DCIM\124___01\IMG_13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557338"/>
            <a:ext cx="4356100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3" descr="H:\DCIM\124___01\IMG_13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1557338"/>
            <a:ext cx="4356100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100"/>
          </a:xfrm>
        </p:spPr>
        <p:txBody>
          <a:bodyPr/>
          <a:lstStyle/>
          <a:p>
            <a:r>
              <a:rPr lang="ru-RU" sz="48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«Каждодневный творческий процесс учеников должен быть зафиксирован</a:t>
            </a:r>
            <a:r>
              <a:rPr lang="ru-RU" sz="36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14338" name="Picture 2" descr="C:\Users\Наталья Игоревна\AppData\Local\Microsoft\Windows\Temporary Internet Files\Content.IE5\ZR6X0O5M\3ringbinder1[1]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27313" y="3429000"/>
            <a:ext cx="4465637" cy="3155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должен участвовать в создании «Портфолио класса»?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0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86775" cy="452596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b="1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Учитель         Ученики          Родители </a:t>
            </a: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39750" y="1881188"/>
            <a:ext cx="144463" cy="17938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1881188"/>
            <a:ext cx="1651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0100" y="1881188"/>
            <a:ext cx="1651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4" descr="C:\Users\Наталья Игоревна\Desktop\фото\портфолио\IMG_12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4788" y="2732088"/>
            <a:ext cx="3171825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94075" y="2300288"/>
            <a:ext cx="26987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2" descr="C:\Users\Наталья Игоревна\AppData\Local\Microsoft\Windows\Temporary Internet Files\Content.IE5\DQPHGE1G\gi01b2013081319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2938" y="4005263"/>
            <a:ext cx="307657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1331913" y="2084388"/>
            <a:ext cx="647700" cy="4810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572000" y="2084388"/>
            <a:ext cx="0" cy="4810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261225" y="2084388"/>
            <a:ext cx="479425" cy="230346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850900"/>
          </a:xfrm>
        </p:spPr>
        <p:txBody>
          <a:bodyPr/>
          <a:lstStyle/>
          <a:p>
            <a:r>
              <a:rPr lang="ru-RU" b="1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Другие специалисты школы</a:t>
            </a:r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3349625"/>
            <a:ext cx="4643437" cy="3455988"/>
          </a:xfrm>
        </p:spPr>
      </p:pic>
      <p:pic>
        <p:nvPicPr>
          <p:cNvPr id="33795" name="Picture 3" descr="C:\Users\Наталья Игоревна\Desktop\фото\портфолио\IMG_128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628775"/>
            <a:ext cx="4176712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5" descr="C:\Users\Наталья Игоревна\AppData\Local\Microsoft\Windows\Temporary Internet Files\Content.IE5\DQPHGE1G\книга[2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1412875"/>
            <a:ext cx="3024188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специалисты школы</a:t>
            </a:r>
            <a:endParaRPr lang="ru-RU" b="1" dirty="0">
              <a:solidFill>
                <a:srgbClr val="D6009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18" name="Объект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244975" cy="485775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4819" name="Picture 3" descr="C:\Users\Наталья Игоревна\Desktop\фото\портфолио\IMG_12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1300163"/>
            <a:ext cx="4932362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997325"/>
            <a:ext cx="4211638" cy="2860675"/>
          </a:xfrm>
        </p:spPr>
      </p:pic>
      <p:pic>
        <p:nvPicPr>
          <p:cNvPr id="34821" name="Picture 5" descr="C:\Users\Наталья Игоревна\Desktop\фото\Новая папка (2)\119___05\IMG_10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82700"/>
            <a:ext cx="4211638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395288" y="260350"/>
            <a:ext cx="8229600" cy="2808288"/>
          </a:xfrm>
        </p:spPr>
        <p:txBody>
          <a:bodyPr rtlCol="0">
            <a:normAutofit fontScale="9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портфолио класса очень поможет в изучении микроклимата в классном коллективе, и даст возможность отследить успехи учеников и мотивировать их к познавательной и творческой деятельности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84888" y="4149725"/>
            <a:ext cx="2097087" cy="1816100"/>
          </a:xfrm>
        </p:spPr>
      </p:pic>
      <p:pic>
        <p:nvPicPr>
          <p:cNvPr id="35843" name="Picture 5" descr="C:\Users\Наталья Игоревна\Desktop\фото\Новая папка (2)\116___02\IMG_09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141663"/>
            <a:ext cx="489743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462"/>
          </a:xfrm>
        </p:spPr>
        <p:txBody>
          <a:bodyPr/>
          <a:lstStyle/>
          <a:p>
            <a:r>
              <a:rPr 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«Каждодневный творческий процесс учеников должен быть зафиксирован»</a:t>
            </a: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60638" y="3284538"/>
            <a:ext cx="4022725" cy="2841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539750" y="1916113"/>
            <a:ext cx="8229600" cy="2520950"/>
          </a:xfrm>
        </p:spPr>
        <p:txBody>
          <a:bodyPr/>
          <a:lstStyle/>
          <a:p>
            <a:r>
              <a:rPr lang="ru-RU" sz="9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9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>
          <a:xfrm>
            <a:off x="830263" y="677863"/>
            <a:ext cx="7772400" cy="1614487"/>
          </a:xfrm>
        </p:spPr>
        <p:txBody>
          <a:bodyPr/>
          <a:lstStyle/>
          <a:p>
            <a:r>
              <a:rPr lang="ru-RU" sz="6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«Портфолио»</a:t>
            </a:r>
            <a:br>
              <a:rPr lang="ru-RU" sz="6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088" y="2133600"/>
            <a:ext cx="7561262" cy="35052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«Портфолио класса»</a:t>
            </a:r>
          </a:p>
          <a:p>
            <a:pPr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«Портфель достижений» ученика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716463" y="1484313"/>
            <a:ext cx="3311525" cy="25923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2700338" y="1484313"/>
            <a:ext cx="2016125" cy="6492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849313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«Портфолио класса»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968875"/>
          </a:xfrm>
        </p:spPr>
        <p:txBody>
          <a:bodyPr rtlCol="0">
            <a:normAutofit fontScale="77500" lnSpcReduction="20000"/>
          </a:bodyPr>
          <a:lstStyle/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своеобразная визитная карточка класса;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-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перспективная форма представления коллективной направленности достижений конкретного класса, подборка, коллекция работ, демонстрирующих какие-либо достижения классного коллектива и его руководителя;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накопительная «папка», в которой  представлены документы, дипломы, грамоты и другой материал о классном коллективе, о коллективных и личных достижениях учащихся данного класса в образовательной и воспитательной деятельности;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-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презентация класса - набор документов, рассказывающих о  достижениях, знаниях, интересах и успехах класса.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папка, которая поможет ученикам видеть свои достижения на фоне общей активности класса, отслеживать темпы накопления достижений, формировать самооценку.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«Портфолио класса»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08525"/>
          </a:xfrm>
        </p:spPr>
        <p:txBody>
          <a:bodyPr rtlCol="0">
            <a:normAutofit fontScale="70000" lnSpcReduction="20000"/>
          </a:bodyPr>
          <a:lstStyle/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накопительная «папка», в которой заключены документы, дипломы, грамоты и другой материал, дающий представление о жизнедеятельности класса и подтверждающий достижения учеников и за её пределами.</a:t>
            </a:r>
            <a:endParaRPr lang="ru-RU" sz="4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1" name="Picture 2" descr="C:\Users\Наталья Игоревна\Desktop\фото\портфолио\IMG_126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1773238"/>
            <a:ext cx="4032250" cy="40370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500"/>
          </a:xfrm>
        </p:spPr>
        <p:txBody>
          <a:bodyPr/>
          <a:lstStyle/>
          <a:p>
            <a:pPr algn="l"/>
            <a:r>
              <a:rPr lang="ru-RU" sz="3100" b="1" u="sng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создания «портфолио класса» : </a:t>
            </a:r>
            <a:r>
              <a:rPr lang="ru-RU" sz="3100" smtClean="0">
                <a:latin typeface="Times New Roman" pitchFamily="18" charset="0"/>
                <a:cs typeface="Times New Roman" pitchFamily="18" charset="0"/>
              </a:rPr>
              <a:t>отслеживание успехов классного коллектива в образовательной и внеклассной деятельности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457200" y="2205038"/>
            <a:ext cx="8229600" cy="4319587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800" b="1" u="sng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Педагогические задачи:</a:t>
            </a:r>
          </a:p>
          <a:p>
            <a:pPr marL="0" indent="0" algn="just"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1.Поддерживать и стимулировать учебную мотивацию школьников;</a:t>
            </a:r>
          </a:p>
          <a:p>
            <a:pPr marL="0" indent="0" algn="just"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2. Поощрять их активность и самостоятельность, расширять возможности обучения и самообучения;</a:t>
            </a:r>
          </a:p>
          <a:p>
            <a:pPr marL="0" indent="0" algn="just"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3. Формировать умения: ставить цели, планировать и организовывать собственную деятельность;</a:t>
            </a:r>
          </a:p>
          <a:p>
            <a:pPr marL="0" indent="0" algn="just"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4. Закладывать дополнительные предпосылки и возможности для успешной социализации;</a:t>
            </a:r>
          </a:p>
          <a:p>
            <a:pPr marL="0" indent="0">
              <a:buFont typeface="Arial" charset="0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Ступени обучения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981075"/>
            <a:ext cx="8229600" cy="5616575"/>
          </a:xfrm>
        </p:spPr>
        <p:txBody>
          <a:bodyPr rtlCol="0">
            <a:normAutofit lnSpcReduction="10000"/>
          </a:bodyPr>
          <a:lstStyle/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начальной школе «Портфолио класса» помогает наладить партнерские отношения с родителями учащихся, а также собрать информацию об интересах учащихся и их успехах в различных сферах школьной деятельности.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средних классов «Портфолио» позволяет собрать информацию об образовательных успехах школьников, привить им навыки образовательной активности, помочь им определится с целями и планами на будущее.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старших классах «Портфолио» дает информацию о степени образовательной активности  школьников, уровне  их воспитанности  и социализированности.</a:t>
            </a:r>
            <a:endParaRPr lang="ru-RU" sz="2400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может выглядеть </a:t>
            </a:r>
            <a:br>
              <a:rPr lang="ru-RU" sz="4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«Портфолио класса»?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410527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Электронный вид</a:t>
            </a:r>
          </a:p>
        </p:txBody>
      </p:sp>
      <p:sp>
        <p:nvSpPr>
          <p:cNvPr id="20483" name="Объект 3"/>
          <p:cNvSpPr>
            <a:spLocks noGrp="1"/>
          </p:cNvSpPr>
          <p:nvPr>
            <p:ph sz="half" idx="2"/>
          </p:nvPr>
        </p:nvSpPr>
        <p:spPr>
          <a:xfrm>
            <a:off x="4716463" y="2420938"/>
            <a:ext cx="4038600" cy="3960812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Бумажный </a:t>
            </a:r>
          </a:p>
          <a:p>
            <a:pPr marL="0" indent="0" algn="ctr">
              <a:buFont typeface="Arial" charset="0"/>
              <a:buNone/>
            </a:pP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вид</a:t>
            </a:r>
          </a:p>
        </p:txBody>
      </p:sp>
      <p:cxnSp>
        <p:nvCxnSpPr>
          <p:cNvPr id="6" name="Прямая со стрелкой 5"/>
          <p:cNvCxnSpPr>
            <a:stCxn id="20481" idx="2"/>
          </p:cNvCxnSpPr>
          <p:nvPr/>
        </p:nvCxnSpPr>
        <p:spPr>
          <a:xfrm>
            <a:off x="4572000" y="1417638"/>
            <a:ext cx="2087563" cy="11477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0481" idx="2"/>
          </p:cNvCxnSpPr>
          <p:nvPr/>
        </p:nvCxnSpPr>
        <p:spPr>
          <a:xfrm flipH="1">
            <a:off x="2195513" y="1417638"/>
            <a:ext cx="2376487" cy="11477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6" name="Picture 2" descr="C:\Users\Наталья Игоревна\AppData\Local\Microsoft\Windows\Temporary Internet Files\Content.IE5\KSGEYH37\ubuntu-12-04-live-usb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3938" y="4221163"/>
            <a:ext cx="2360612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4" descr="C:\Users\Наталья Игоревна\AppData\Local\Microsoft\Windows\Temporary Internet Files\Content.IE5\KSGEYH37\220px-Schnellhefter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1775" y="4130675"/>
            <a:ext cx="2697163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наполнение 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«Портфолио класса»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6" name="Объект 2"/>
          <p:cNvSpPr>
            <a:spLocks noGrp="1"/>
          </p:cNvSpPr>
          <p:nvPr>
            <p:ph sz="half" idx="1"/>
          </p:nvPr>
        </p:nvSpPr>
        <p:spPr>
          <a:xfrm>
            <a:off x="395288" y="1628775"/>
            <a:ext cx="4105275" cy="4895850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ru-RU" b="1" u="sng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Представление класса </a:t>
            </a:r>
            <a:r>
              <a:rPr lang="ru-RU" u="sng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Объект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504031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общий портрет класса</a:t>
            </a:r>
          </a:p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(визитка класса)</a:t>
            </a:r>
          </a:p>
        </p:txBody>
      </p:sp>
      <p:pic>
        <p:nvPicPr>
          <p:cNvPr id="21508" name="Picture 3" descr="C:\Users\Наталья Игоревна\Desktop\фото\портфолио\IMG_12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2492375"/>
            <a:ext cx="4176712" cy="424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C:\Users\Наталья Игоревна\Desktop\фото\портфолио\IMG_12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492375"/>
            <a:ext cx="3933825" cy="424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390</TotalTime>
  <Words>393</Words>
  <Application>Microsoft Office PowerPoint</Application>
  <PresentationFormat>Экран (4:3)</PresentationFormat>
  <Paragraphs>63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Calibri</vt:lpstr>
      <vt:lpstr>Arial</vt:lpstr>
      <vt:lpstr>Times New Roman</vt:lpstr>
      <vt:lpstr>Тема Office</vt:lpstr>
      <vt:lpstr>Муниципальное автономное общеобразовательное учреждение «Средняя общеобразовательная школа №8 с углублённым изучением математики»  </vt:lpstr>
      <vt:lpstr>«Каждодневный творческий процесс учеников должен быть зафиксирован»</vt:lpstr>
      <vt:lpstr>«Портфолио» </vt:lpstr>
      <vt:lpstr>«Портфолио класса»</vt:lpstr>
      <vt:lpstr>«Портфолио класса»</vt:lpstr>
      <vt:lpstr>Цель создания «портфолио класса» : отслеживание успехов классного коллектива в образовательной и внеклассной деятельности.</vt:lpstr>
      <vt:lpstr>Ступени обучения</vt:lpstr>
      <vt:lpstr>Как может выглядеть  «Портфолио класса»?</vt:lpstr>
      <vt:lpstr>Структура и наполнение  «Портфолио класса»</vt:lpstr>
      <vt:lpstr>Информация о каждом из учеников класса</vt:lpstr>
      <vt:lpstr>Планы проведения мероприятий в классе</vt:lpstr>
      <vt:lpstr>Слайд 12</vt:lpstr>
      <vt:lpstr>Достижения класса</vt:lpstr>
      <vt:lpstr>Общественная жизнь класса</vt:lpstr>
      <vt:lpstr>О жизни  класса говорит пресса</vt:lpstr>
      <vt:lpstr>Увлечения учеников класса</vt:lpstr>
      <vt:lpstr>Другие материалы …</vt:lpstr>
      <vt:lpstr>Слайд 18</vt:lpstr>
      <vt:lpstr>Отзывы участников мероприятий</vt:lpstr>
      <vt:lpstr>Кто должен участвовать в создании «Портфолио класса»?</vt:lpstr>
      <vt:lpstr>Другие специалисты школы</vt:lpstr>
      <vt:lpstr>Другие специалисты школы</vt:lpstr>
      <vt:lpstr>Создание портфолио класса очень поможет в изучении микроклимата в классном коллективе, и даст возможность отследить успехи учеников и мотивировать их к познавательной и творческой деятельности</vt:lpstr>
      <vt:lpstr>«Каждодневный творческий процесс учеников должен быть зафиксирован»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Игоревна</dc:creator>
  <cp:lastModifiedBy>Admin</cp:lastModifiedBy>
  <cp:revision>35</cp:revision>
  <dcterms:created xsi:type="dcterms:W3CDTF">2016-01-23T17:00:03Z</dcterms:created>
  <dcterms:modified xsi:type="dcterms:W3CDTF">2016-04-06T20:14:17Z</dcterms:modified>
</cp:coreProperties>
</file>