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1" r:id="rId5"/>
    <p:sldId id="258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4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EF724C5-C09E-4ED1-8D57-CBD90EDB965E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C0FDB1C-DC6E-4478-ABD9-0372344C3B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24C5-C09E-4ED1-8D57-CBD90EDB965E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DB1C-DC6E-4478-ABD9-0372344C3B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24C5-C09E-4ED1-8D57-CBD90EDB965E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DB1C-DC6E-4478-ABD9-0372344C3B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24C5-C09E-4ED1-8D57-CBD90EDB965E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DB1C-DC6E-4478-ABD9-0372344C3B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24C5-C09E-4ED1-8D57-CBD90EDB965E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DB1C-DC6E-4478-ABD9-0372344C3B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24C5-C09E-4ED1-8D57-CBD90EDB965E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DB1C-DC6E-4478-ABD9-0372344C3B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EF724C5-C09E-4ED1-8D57-CBD90EDB965E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C0FDB1C-DC6E-4478-ABD9-0372344C3B73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EF724C5-C09E-4ED1-8D57-CBD90EDB965E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C0FDB1C-DC6E-4478-ABD9-0372344C3B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24C5-C09E-4ED1-8D57-CBD90EDB965E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DB1C-DC6E-4478-ABD9-0372344C3B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24C5-C09E-4ED1-8D57-CBD90EDB965E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DB1C-DC6E-4478-ABD9-0372344C3B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24C5-C09E-4ED1-8D57-CBD90EDB965E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FDB1C-DC6E-4478-ABD9-0372344C3B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EF724C5-C09E-4ED1-8D57-CBD90EDB965E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C0FDB1C-DC6E-4478-ABD9-0372344C3B7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/>
              <a:t>Ядерный реактор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55_ma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933056"/>
            <a:ext cx="4036261" cy="2655434"/>
          </a:xfrm>
          <a:prstGeom prst="rect">
            <a:avLst/>
          </a:prstGeom>
        </p:spPr>
      </p:pic>
      <p:pic>
        <p:nvPicPr>
          <p:cNvPr id="6" name="Рисунок 5" descr="atomnii-reaktor_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980728"/>
            <a:ext cx="3888432" cy="2581919"/>
          </a:xfrm>
          <a:prstGeom prst="rect">
            <a:avLst/>
          </a:prstGeom>
          <a:effectLst/>
        </p:spPr>
      </p:pic>
      <p:pic>
        <p:nvPicPr>
          <p:cNvPr id="7" name="Рисунок 6" descr="8482210bc5c79bc7e0fb91f07b5fe06b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3896944"/>
            <a:ext cx="3603585" cy="2705394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72816"/>
            <a:ext cx="3960440" cy="2192256"/>
          </a:xfrm>
        </p:spPr>
        <p:txBody>
          <a:bodyPr>
            <a:normAutofit/>
          </a:bodyPr>
          <a:lstStyle/>
          <a:p>
            <a:pPr marL="0" indent="360000"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Ядерный реактор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 — устройство, предназначенное для организации управляемой самоподдерживающейся цепной реакции деления, которая всегда сопровождается выделением энергии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360000">
              <a:spcBef>
                <a:spcPts val="0"/>
              </a:spcBef>
              <a:buNone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229200"/>
            <a:ext cx="8219256" cy="2304256"/>
          </a:xfrm>
        </p:spPr>
        <p:txBody>
          <a:bodyPr>
            <a:normAutofit/>
          </a:bodyPr>
          <a:lstStyle/>
          <a:p>
            <a:pPr marL="0" indent="360000" algn="just"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Первый ядерный реактор построен и запущен в декабре 1942 года в США под руководством 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Энрико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Ферми. </a:t>
            </a:r>
          </a:p>
          <a:p>
            <a:pPr marL="0" indent="360000" algn="just"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Первым реактором, построенным за пределами США, стал ZEEP, запущенный в Канаде 5 сентября 1945 года.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энрико ферм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1124744"/>
            <a:ext cx="4905036" cy="3760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598304"/>
            <a:ext cx="8208912" cy="2259696"/>
          </a:xfrm>
        </p:spPr>
        <p:txBody>
          <a:bodyPr>
            <a:normAutofit/>
          </a:bodyPr>
          <a:lstStyle/>
          <a:p>
            <a:pPr marL="0" indent="360000"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Европе первым ядерным реактором стала установка Ф-1, заработавшая 25 декабря 1946 года в Москве под руководством Курчатова. К 1978 году в мире работало уже около сотни ядерных реакторов различных типов.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50px-Kurchatov_1930th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1556792"/>
            <a:ext cx="4472336" cy="2343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Устройство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80728"/>
            <a:ext cx="5698976" cy="5976664"/>
          </a:xfrm>
        </p:spPr>
        <p:txBody>
          <a:bodyPr>
            <a:normAutofit/>
          </a:bodyPr>
          <a:lstStyle/>
          <a:p>
            <a:pPr marL="0" indent="36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 ядерном реакторе происходит управляемая ядерная реакция. Как топливо используют в основном уран-235. Так как в природном уране изотопа уран-235 недостаточно, то его обогащают до 5%. Из обогащенного урана изготавливают топливные урановые стержни.</a:t>
            </a:r>
          </a:p>
          <a:p>
            <a:pPr marL="0" indent="36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Уран-235 делится эффективно под действием медленных нейтронов. При ядерной реакции образуются в основном быстрые нейтроны, поэтому их необходимо замедлять. Для этого используют чаще всего воду.</a:t>
            </a:r>
          </a:p>
          <a:p>
            <a:pPr marL="0" indent="36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Итак, в рабочей зоне реактора находятся стержни обогащенного урана и вода. Рабочая зона окружена отражателем, который отражает разлетающиеся нейтроны и защитной бетонной оболочкой, которая задерживает все частицы, образующиеся в результате деления.</a:t>
            </a:r>
          </a:p>
          <a:p>
            <a:endParaRPr lang="ru-RU" dirty="0"/>
          </a:p>
        </p:txBody>
      </p:sp>
      <p:pic>
        <p:nvPicPr>
          <p:cNvPr id="10" name="Рисунок 9" descr="активн зона опытного реактор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1124744"/>
            <a:ext cx="3015563" cy="3960440"/>
          </a:xfrm>
          <a:prstGeom prst="rect">
            <a:avLst/>
          </a:prstGeom>
          <a:effectLst>
            <a:reflection blurRad="6350" stA="50000" endA="275" endPos="40000" dist="1016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Управление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149080"/>
            <a:ext cx="8229600" cy="4325112"/>
          </a:xfrm>
        </p:spPr>
        <p:txBody>
          <a:bodyPr>
            <a:normAutofit/>
          </a:bodyPr>
          <a:lstStyle/>
          <a:p>
            <a:pPr marL="0" indent="360000" algn="just"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рабочую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зону вводят специальные замедляющие стержни, которые могут очень эффективно поглощать нейтроны. Глубиной погружения этих стержней регулируют интенсивность реакции. Когда замедляющие стержни погружены полностью, реакция идти не может. Это делается с целью безопасности, чтобы держать реакцию под контролем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360000" algn="just">
              <a:spcBef>
                <a:spcPts val="0"/>
              </a:spcBef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 результате деления ядер урана образуются осколки ядер и нейтроны, разлетающиеся с огромной скоростью. Они взаимодействуют с молекулами воды и замедляются. При этом вода нагревается.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5138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1556792"/>
            <a:ext cx="3562350" cy="2181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717032"/>
            <a:ext cx="8229600" cy="3483832"/>
          </a:xfrm>
        </p:spPr>
        <p:txBody>
          <a:bodyPr>
            <a:normAutofit/>
          </a:bodyPr>
          <a:lstStyle/>
          <a:p>
            <a:pPr marL="0" indent="360000"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Замедлившись, нейтроны попадают в новые ядра урана и продолжают реакцию деления. Горячая вода из рабочей зоны поднимается по контуру и проходит через теплообменник, в котором находится змеевик второго контура. </a:t>
            </a:r>
          </a:p>
          <a:p>
            <a:pPr marL="0" indent="360000"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Вода в змеевике нагревается от горячей воды из первого контура. Превращаясь в пар, вода из второго контура вращает турбину, которая соединена с ротором генератора электрического тока. В результате вращения ротора появляется электрический ток в объединенном с ним статоре.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000"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случай различных аварийных ситуаций в каждом реакторе предусмотрено экстренное прекращение цепной реакции, осуществляемое сбрасыванием в активную зону всех поглощающих стержней — система аварийной защиты.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pic>
        <p:nvPicPr>
          <p:cNvPr id="4" name="Рисунок 3" descr="5138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1196752"/>
            <a:ext cx="3562350" cy="2181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Виды реакторов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2348880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 виду топл</a:t>
            </a:r>
            <a:r>
              <a:rPr lang="ru-RU" sz="2400" dirty="0"/>
              <a:t>и</a:t>
            </a:r>
            <a:r>
              <a:rPr lang="ru-RU" sz="2400" dirty="0" smtClean="0"/>
              <a:t>ва</a:t>
            </a:r>
            <a:r>
              <a:rPr lang="en-US" sz="2400" dirty="0" smtClean="0"/>
              <a:t>: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2852936"/>
            <a:ext cx="2952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/>
              <a:t>изотопы урана 235, 238, </a:t>
            </a:r>
            <a:r>
              <a:rPr lang="ru-RU" dirty="0" smtClean="0"/>
              <a:t>233</a:t>
            </a:r>
            <a:endParaRPr lang="ru-RU" dirty="0"/>
          </a:p>
          <a:p>
            <a:pPr>
              <a:buFont typeface="Arial" pitchFamily="34" charset="0"/>
              <a:buChar char="•"/>
            </a:pPr>
            <a:r>
              <a:rPr lang="ru-RU" dirty="0"/>
              <a:t>изотоп плутония </a:t>
            </a:r>
            <a:r>
              <a:rPr lang="ru-RU" dirty="0" smtClean="0"/>
              <a:t>239</a:t>
            </a:r>
            <a:endParaRPr lang="ru-RU" dirty="0"/>
          </a:p>
          <a:p>
            <a:pPr>
              <a:buFont typeface="Arial" pitchFamily="34" charset="0"/>
              <a:buChar char="•"/>
            </a:pPr>
            <a:r>
              <a:rPr lang="ru-RU" dirty="0"/>
              <a:t>изотоп тория </a:t>
            </a:r>
            <a:r>
              <a:rPr lang="ru-RU" dirty="0" smtClean="0"/>
              <a:t>232</a:t>
            </a:r>
            <a:endParaRPr lang="ru-RU" dirty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347864" y="4149080"/>
            <a:ext cx="33843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способу генерации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пара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707904" y="5085184"/>
            <a:ext cx="27363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/>
              <a:t>Реактор с внешним парогенератором 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Кипящий реактор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084168" y="2348880"/>
            <a:ext cx="24482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конструкции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940152" y="3068960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/>
              <a:t>Корпусные реакторы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Канальные реакторы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160</TotalTime>
  <Words>222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Городская</vt:lpstr>
      <vt:lpstr>Ядерный реактор</vt:lpstr>
      <vt:lpstr>Слайд 2</vt:lpstr>
      <vt:lpstr>Слайд 3</vt:lpstr>
      <vt:lpstr>Слайд 4</vt:lpstr>
      <vt:lpstr>Устройство</vt:lpstr>
      <vt:lpstr>Управление</vt:lpstr>
      <vt:lpstr>Слайд 7</vt:lpstr>
      <vt:lpstr> Виды реакторов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Ядерный реактор</dc:title>
  <dc:creator>Lesya</dc:creator>
  <cp:lastModifiedBy>Lesya</cp:lastModifiedBy>
  <cp:revision>17</cp:revision>
  <dcterms:created xsi:type="dcterms:W3CDTF">2016-03-30T14:07:32Z</dcterms:created>
  <dcterms:modified xsi:type="dcterms:W3CDTF">2016-03-30T16:48:29Z</dcterms:modified>
</cp:coreProperties>
</file>