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3" r:id="rId12"/>
    <p:sldId id="276" r:id="rId13"/>
    <p:sldId id="286" r:id="rId14"/>
    <p:sldId id="277" r:id="rId15"/>
    <p:sldId id="280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9C752-4100-414C-BFB2-3F5BB1D0F802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441CC-F7D9-446B-A3A7-3EE95C194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5F4F-2B12-4C2F-923E-CDD7CEBCF54F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5155B-D89C-40F3-80F1-E0FF4608B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AB521-9FB1-4782-A818-D0122B6F1181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A272-E5D9-45E1-BDCD-D707CAF15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EE74D-5DC0-4DD6-A745-89A05BF74DA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zoom dir="in"/>
    <p:sndAc>
      <p:stSnd>
        <p:snd r:embed="rId1" name="camera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DC283-170A-4425-B1EC-DF47EBF62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AFA78-CAC9-423B-9C44-C1253DAE88F0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859E-33EE-43F0-BAE5-A670249BE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A17DF-CC2E-417A-A9B7-F952415B0D63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795B-5F49-43EE-8DCC-17B21D17F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77D0C-7E38-414B-833E-5047C71A4B49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A29AB-C0BD-455D-87BF-D3E25E546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5C3B9-CE93-4E48-A90D-D75CB9471316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ECC9C-F3A6-4675-828A-053B346EC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B896-FC7E-4A6C-B336-74D4A5B1ED5C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A9055-87B9-4C58-A0E0-68B0A344E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D8630-3E15-45F9-B32D-2600EFD9BF3A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F2DC0-3F72-4768-8A55-5278FA13B7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E2685-6783-4D04-9F42-6024C5E598AB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75C5C-9B3D-4BE6-B64C-994512B77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540D-4EEF-4069-A12F-7B5CD80C76E2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8EF00-924E-4388-89A4-D5ADEF62B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A36A5E-B0EF-47DA-8128-9A92D3285029}" type="datetimeFigureOut">
              <a:rPr lang="ru-RU"/>
              <a:pPr>
                <a:defRPr/>
              </a:pPr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947F48-5375-4268-9E4C-E0906EE26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F:\&#1082;&#1086;&#1085;&#1092;&#1077;&#1088;&#1077;&#1085;&#1094;&#1080;&#1103;%201%20&#1059;&#1096;&#1072;&#1082;&#1086;&#1074;&#1072;&#1057;.&#1042;%20&#1091;&#1095;&#1080;&#1090;&#1077;&#1083;&#1100;%20&#1085;&#1077;&#1084;.&#1103;&#1079;&#1099;&#1082;&#1072;%20&#1052;&#1054;&#1059;%20&#1057;&#1054;&#1064;%20&#8470;1%20&#1087;&#1086;&#1089;.&#1052;&#1086;&#1089;&#1090;&#1086;&#1074;&#1089;&#1082;&#1086;&#1075;&#1086;\&#1087;&#1088;&#1077;&#1079;&#1077;&#1085;&#1090;&#1072;&#1094;&#1080;&#1103;%20&#1076;&#1086;&#1082;&#1083;&#1072;&#1076;\&#1048;&#1089;&#1087;&#1086;&#1083;&#1100;&#1079;&#1086;&#1074;&#1072;&#1085;&#1080;&#1077;%20&#1084;&#1091;&#1083;&#1100;&#1090;&#1080;&#1084;&#1077;&#1076;&#1080;&#1081;&#1085;&#1099;&#1093;%20&#1087;&#1088;&#1077;&#1079;&#1077;&#1085;&#1090;&#1072;&#1094;&#1080;&#1081;%20&#1074;%20&#1086;&#1073;&#1091;&#1095;&#1077;&#1085;&#1080;&#1080;%20&#1084;&#1083;&#1072;&#1076;&#1096;&#1080;&#1093;%20&#1096;&#1082;&#1086;&#1083;&#1100;&#1085;&#1080;&#1082;&#1086;&#1074;%20&#1085;&#1077;&#1084;&#1077;&#1094;&#1082;&#1086;&#1084;&#1091;.pptx%23-1,7,&#1057;&#1083;&#1072;&#1081;&#1076;%207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571625" y="1714500"/>
            <a:ext cx="6000750" cy="20002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Формирование лексических навыков у младших школьников с помощью ИТК на уроках немецкого языка. </a:t>
            </a:r>
            <a:br>
              <a:rPr lang="ru-RU" sz="2800" b="1" smtClean="0">
                <a:solidFill>
                  <a:srgbClr val="FF0000"/>
                </a:solidFill>
              </a:rPr>
            </a:br>
            <a:endParaRPr lang="ru-RU" sz="2800" b="1" smtClean="0">
              <a:solidFill>
                <a:srgbClr val="FF0000"/>
              </a:solidFill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4286250"/>
            <a:ext cx="6858000" cy="1252538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7030A0"/>
                </a:solidFill>
              </a:rPr>
              <a:t>Учитель немецкого языка С.В.Ушакова</a:t>
            </a:r>
          </a:p>
          <a:p>
            <a:pPr eaLnBrk="1" hangingPunct="1"/>
            <a:r>
              <a:rPr lang="ru-RU" sz="2800" b="1" smtClean="0">
                <a:solidFill>
                  <a:srgbClr val="7030A0"/>
                </a:solidFill>
              </a:rPr>
              <a:t> пос.Мостовской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44" y="142852"/>
            <a:ext cx="4164961" cy="55007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357686" y="4286256"/>
            <a:ext cx="500069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Der Junge läuft Schi.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2357430"/>
            <a:ext cx="471487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Das Mädchen läuft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Schlittschuh.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214290"/>
            <a:ext cx="471487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Die Kinder rodeln.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857892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Die Kinder bauen einen Schneemann.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10800000" flipV="1">
            <a:off x="1357313" y="500063"/>
            <a:ext cx="3214687" cy="114300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0800000">
            <a:off x="3571875" y="1928813"/>
            <a:ext cx="928688" cy="85725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 rot="10800000">
            <a:off x="3714750" y="3571875"/>
            <a:ext cx="1357313" cy="85725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rot="5400000" flipH="1" flipV="1">
            <a:off x="928688" y="5143500"/>
            <a:ext cx="1500188" cy="357187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\Мои документы\Светлана\bilder\времена года\зима\4645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500063"/>
            <a:ext cx="2000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C:\Documents and Settings\Admin\Мои документы\Светлана\bilder\анимации\ПРАЗДНИКИ, НОВЫЙ ГОД\J018925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2786063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5233988"/>
            <a:ext cx="235743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72198" y="642918"/>
            <a:ext cx="192757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Überall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642918"/>
            <a:ext cx="1235338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liegt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642918"/>
            <a:ext cx="2055371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Schnee.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3786190"/>
            <a:ext cx="456695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Die Schneeflocken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3000372"/>
            <a:ext cx="15333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fallen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3000372"/>
            <a:ext cx="321549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auf die Erde.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5286388"/>
            <a:ext cx="283673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Der Winter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72198" y="5286388"/>
            <a:ext cx="93647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da.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5286388"/>
            <a:ext cx="755400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ist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0.39548 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92 0.0037 L 0.16736 0.003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67 0.0037 L 0.16354 0.00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0.00052 -0.108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28 0.00648 L 0.1691 0.006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3.33333E-6 0.104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0.06823 -0.0013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-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-0.11806 -2.96296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0"/>
            <a:ext cx="31658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Посчитайте!</a:t>
            </a:r>
          </a:p>
        </p:txBody>
      </p:sp>
      <p:pic>
        <p:nvPicPr>
          <p:cNvPr id="2050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500561" y="3714752"/>
            <a:ext cx="1960189" cy="1500198"/>
          </a:xfrm>
          <a:prstGeom prst="rect">
            <a:avLst/>
          </a:prstGeom>
          <a:noFill/>
        </p:spPr>
      </p:pic>
      <p:pic>
        <p:nvPicPr>
          <p:cNvPr id="5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54" y="3786190"/>
            <a:ext cx="1214446" cy="929456"/>
          </a:xfrm>
          <a:prstGeom prst="rect">
            <a:avLst/>
          </a:prstGeom>
          <a:noFill/>
        </p:spPr>
      </p:pic>
      <p:pic>
        <p:nvPicPr>
          <p:cNvPr id="6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388" y="2428868"/>
            <a:ext cx="1357322" cy="1038804"/>
          </a:xfrm>
          <a:prstGeom prst="rect">
            <a:avLst/>
          </a:prstGeom>
          <a:noFill/>
        </p:spPr>
      </p:pic>
      <p:pic>
        <p:nvPicPr>
          <p:cNvPr id="7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786678" y="2500306"/>
            <a:ext cx="1357322" cy="1038804"/>
          </a:xfrm>
          <a:prstGeom prst="rect">
            <a:avLst/>
          </a:prstGeom>
          <a:noFill/>
        </p:spPr>
      </p:pic>
      <p:pic>
        <p:nvPicPr>
          <p:cNvPr id="8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215074" y="1071546"/>
            <a:ext cx="1400135" cy="1071570"/>
          </a:xfrm>
          <a:prstGeom prst="rect">
            <a:avLst/>
          </a:prstGeom>
          <a:noFill/>
        </p:spPr>
      </p:pic>
      <p:pic>
        <p:nvPicPr>
          <p:cNvPr id="9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50523" y="1142984"/>
            <a:ext cx="1493477" cy="1143008"/>
          </a:xfrm>
          <a:prstGeom prst="rect">
            <a:avLst/>
          </a:prstGeom>
          <a:noFill/>
        </p:spPr>
      </p:pic>
      <p:pic>
        <p:nvPicPr>
          <p:cNvPr id="10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143636" y="0"/>
            <a:ext cx="1306824" cy="1000156"/>
          </a:xfrm>
          <a:prstGeom prst="rect">
            <a:avLst/>
          </a:prstGeom>
          <a:noFill/>
        </p:spPr>
      </p:pic>
      <p:pic>
        <p:nvPicPr>
          <p:cNvPr id="11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72396" y="0"/>
            <a:ext cx="1428760" cy="1093478"/>
          </a:xfrm>
          <a:prstGeom prst="rect">
            <a:avLst/>
          </a:prstGeom>
          <a:noFill/>
        </p:spPr>
      </p:pic>
      <p:pic>
        <p:nvPicPr>
          <p:cNvPr id="12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928670"/>
            <a:ext cx="2053531" cy="1571636"/>
          </a:xfrm>
          <a:prstGeom prst="rect">
            <a:avLst/>
          </a:prstGeom>
          <a:noFill/>
        </p:spPr>
      </p:pic>
      <p:pic>
        <p:nvPicPr>
          <p:cNvPr id="13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00298" y="1214422"/>
            <a:ext cx="2053531" cy="1571636"/>
          </a:xfrm>
          <a:prstGeom prst="rect">
            <a:avLst/>
          </a:prstGeom>
          <a:noFill/>
        </p:spPr>
      </p:pic>
      <p:pic>
        <p:nvPicPr>
          <p:cNvPr id="14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500694" y="5286388"/>
            <a:ext cx="1857388" cy="1421522"/>
          </a:xfrm>
          <a:prstGeom prst="rect">
            <a:avLst/>
          </a:prstGeom>
          <a:noFill/>
        </p:spPr>
      </p:pic>
      <p:pic>
        <p:nvPicPr>
          <p:cNvPr id="15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370496" y="4643446"/>
            <a:ext cx="1773504" cy="1357322"/>
          </a:xfrm>
          <a:prstGeom prst="rect">
            <a:avLst/>
          </a:prstGeom>
          <a:noFill/>
        </p:spPr>
      </p:pic>
      <p:pic>
        <p:nvPicPr>
          <p:cNvPr id="16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42766" y="3571876"/>
            <a:ext cx="1586819" cy="1214446"/>
          </a:xfrm>
          <a:prstGeom prst="rect">
            <a:avLst/>
          </a:prstGeom>
          <a:noFill/>
        </p:spPr>
      </p:pic>
      <p:pic>
        <p:nvPicPr>
          <p:cNvPr id="17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7789" y="2357430"/>
            <a:ext cx="1680161" cy="1285884"/>
          </a:xfrm>
          <a:prstGeom prst="rect">
            <a:avLst/>
          </a:prstGeom>
          <a:noFill/>
        </p:spPr>
      </p:pic>
      <p:pic>
        <p:nvPicPr>
          <p:cNvPr id="18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857751" y="1285860"/>
            <a:ext cx="1400135" cy="1071570"/>
          </a:xfrm>
          <a:prstGeom prst="rect">
            <a:avLst/>
          </a:prstGeom>
          <a:noFill/>
        </p:spPr>
      </p:pic>
      <p:pic>
        <p:nvPicPr>
          <p:cNvPr id="19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14810" y="285728"/>
            <a:ext cx="1500198" cy="1148152"/>
          </a:xfrm>
          <a:prstGeom prst="rect">
            <a:avLst/>
          </a:prstGeom>
          <a:noFill/>
        </p:spPr>
      </p:pic>
      <p:pic>
        <p:nvPicPr>
          <p:cNvPr id="20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43174" y="5214950"/>
            <a:ext cx="1866846" cy="1428760"/>
          </a:xfrm>
          <a:prstGeom prst="rect">
            <a:avLst/>
          </a:prstGeom>
          <a:noFill/>
        </p:spPr>
      </p:pic>
      <p:pic>
        <p:nvPicPr>
          <p:cNvPr id="21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00298" y="3000372"/>
            <a:ext cx="2053531" cy="1571636"/>
          </a:xfrm>
          <a:prstGeom prst="rect">
            <a:avLst/>
          </a:prstGeom>
          <a:noFill/>
        </p:spPr>
      </p:pic>
      <p:pic>
        <p:nvPicPr>
          <p:cNvPr id="22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2643182"/>
            <a:ext cx="2053531" cy="1571636"/>
          </a:xfrm>
          <a:prstGeom prst="rect">
            <a:avLst/>
          </a:prstGeom>
          <a:noFill/>
        </p:spPr>
      </p:pic>
      <p:pic>
        <p:nvPicPr>
          <p:cNvPr id="23" name="Picture 2" descr="C:\Documents and Settings\Admin\Мои документы\Светлана\bilder\времена года\осень\13573-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4786322"/>
            <a:ext cx="2053531" cy="1571636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-4145" y="0"/>
            <a:ext cx="914814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Die Blätter fallen und tanzen im Wind</a:t>
            </a: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!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86125" y="192881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3214688" y="3714750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13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1071563" y="33575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1214438" y="1643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5357813" y="2786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6072188" y="5929313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19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5143500" y="4286250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14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3214688" y="5857875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17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857250" y="550068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18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8215313" y="4071938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16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6929438" y="4000500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15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8143875" y="5286375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20</a:t>
            </a:r>
            <a:endParaRPr lang="en-US" sz="4400" b="1">
              <a:solidFill>
                <a:srgbClr val="FF0000"/>
              </a:solidFill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214938" y="1643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8215313" y="2928938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11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6786563" y="2786063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8072438" y="42862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en-US" sz="4400" b="1">
              <a:solidFill>
                <a:srgbClr val="FF0000"/>
              </a:solidFill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4714875" y="714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6572250" y="357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en-US" sz="44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6643688" y="142875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8143875" y="157162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7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7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7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8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8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8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9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9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9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9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9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2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9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0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0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0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0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0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1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3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9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2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1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3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3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1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5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9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1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4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3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5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5  0.031 0.0413  C 0.031 0.06529  0.017 0.08394  0 0.08394  C -0.017 0.08394  -0.031 0.1026  -0.031 0.12525  C -0.031 0.1479  -0.017 0.16655  0 0.16655  C 0.017 0.16655  0.031 0.1852  0.031 0.20786  C 0.031 0.23051  0.017 0.24916  0 0.24916  C -0.017 0.24916  -0.031 0.26781  -0.031 0.2918  C -0.031 0.31445  -0.017 0.3331  0 0.3331  C 0.017 0.3331  0.031 0.31445  0.031 0.2918  C 0.031 0.26781  0.017 0.24916  0 0.24916  C -0.017 0.24916  -0.031 0.23051  -0.031 0.20786  C -0.031 0.1852  -0.017 0.16655  0 0.16655  C 0.017 0.16655  0.031 0.1479  0.031 0.12525  C 0.031 0.1026  0.017 0.08394  0 0.08394  C -0.017 0.08394  -0.031 0.06529  -0.031 0.0413  C -0.031 0.01865  -0.017 0  0 0  Z" pathEditMode="relative" ptsTypes="">
                                      <p:cBhvr>
                                        <p:cTn id="34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1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000375" y="2000250"/>
            <a:ext cx="2786063" cy="257175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tx2"/>
                </a:solidFill>
              </a:rPr>
              <a:t>zehn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Блок-схема: знак завершения 2"/>
          <p:cNvSpPr/>
          <p:nvPr/>
        </p:nvSpPr>
        <p:spPr>
          <a:xfrm rot="2001936">
            <a:off x="5389563" y="358775"/>
            <a:ext cx="928687" cy="2214563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/>
              <a:t>4</a:t>
            </a:r>
            <a:endParaRPr lang="ru-RU" sz="4800" b="1" dirty="0"/>
          </a:p>
        </p:txBody>
      </p:sp>
      <p:sp>
        <p:nvSpPr>
          <p:cNvPr id="4" name="Блок-схема: знак завершения 3"/>
          <p:cNvSpPr/>
          <p:nvPr/>
        </p:nvSpPr>
        <p:spPr>
          <a:xfrm rot="18188660">
            <a:off x="1858963" y="958850"/>
            <a:ext cx="928687" cy="2214563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/>
              <a:t>9.</a:t>
            </a:r>
            <a:endParaRPr lang="ru-RU" sz="4800" b="1" dirty="0"/>
          </a:p>
        </p:txBody>
      </p:sp>
      <p:sp>
        <p:nvSpPr>
          <p:cNvPr id="5" name="Блок-схема: знак завершения 4"/>
          <p:cNvSpPr/>
          <p:nvPr/>
        </p:nvSpPr>
        <p:spPr>
          <a:xfrm rot="21440085">
            <a:off x="3622675" y="20638"/>
            <a:ext cx="928688" cy="2214562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/>
              <a:t>3</a:t>
            </a:r>
            <a:endParaRPr lang="ru-RU" sz="5400" b="1" dirty="0"/>
          </a:p>
        </p:txBody>
      </p:sp>
      <p:sp>
        <p:nvSpPr>
          <p:cNvPr id="6" name="Блок-схема: знак завершения 5"/>
          <p:cNvSpPr/>
          <p:nvPr/>
        </p:nvSpPr>
        <p:spPr>
          <a:xfrm rot="18686818">
            <a:off x="5718175" y="3743326"/>
            <a:ext cx="928687" cy="2214562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6.</a:t>
            </a:r>
            <a:endParaRPr lang="ru-RU" sz="4400" b="1" dirty="0"/>
          </a:p>
        </p:txBody>
      </p:sp>
      <p:sp>
        <p:nvSpPr>
          <p:cNvPr id="7" name="Блок-схема: знак завершения 6"/>
          <p:cNvSpPr/>
          <p:nvPr/>
        </p:nvSpPr>
        <p:spPr>
          <a:xfrm rot="2922462">
            <a:off x="2032000" y="3330576"/>
            <a:ext cx="928687" cy="2214562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/>
              <a:t>8</a:t>
            </a:r>
            <a:endParaRPr lang="ru-RU" sz="4800" b="1" dirty="0"/>
          </a:p>
        </p:txBody>
      </p:sp>
      <p:sp>
        <p:nvSpPr>
          <p:cNvPr id="8" name="Блок-схема: знак завершения 7"/>
          <p:cNvSpPr/>
          <p:nvPr/>
        </p:nvSpPr>
        <p:spPr>
          <a:xfrm rot="5021888">
            <a:off x="6259513" y="2119312"/>
            <a:ext cx="928688" cy="2214563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5</a:t>
            </a:r>
            <a:endParaRPr lang="ru-RU" sz="4400" b="1" dirty="0"/>
          </a:p>
        </p:txBody>
      </p:sp>
      <p:sp>
        <p:nvSpPr>
          <p:cNvPr id="9" name="Блок-схема: знак завершения 8"/>
          <p:cNvSpPr/>
          <p:nvPr/>
        </p:nvSpPr>
        <p:spPr>
          <a:xfrm rot="341127">
            <a:off x="3751263" y="4398963"/>
            <a:ext cx="928687" cy="2214562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7</a:t>
            </a:r>
            <a:endParaRPr lang="ru-RU" sz="4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00042"/>
            <a:ext cx="3001591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Am </a:t>
            </a: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Montag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Picture 4" descr="C:\Documents and Settings\Admin\Мои документы\Светлана\bilder\люди\Люди1\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214313"/>
            <a:ext cx="1357312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r="1030"/>
          <a:stretch>
            <a:fillRect/>
          </a:stretch>
        </p:blipFill>
        <p:spPr bwMode="auto">
          <a:xfrm>
            <a:off x="3929063" y="2000250"/>
            <a:ext cx="1876425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86446" y="571480"/>
            <a:ext cx="12474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Lisa.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571480"/>
            <a:ext cx="24599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schaukelt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214554"/>
            <a:ext cx="3456331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Am </a:t>
            </a: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Mittwoch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2214554"/>
            <a:ext cx="283596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schwimmt</a:t>
            </a: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2143116"/>
            <a:ext cx="146796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Tolja</a:t>
            </a: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 descr="C:\Documents and Settings\Admin\Мои документы\Светлана\bilder\дети\deva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3714750"/>
            <a:ext cx="1574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5720" y="4000504"/>
            <a:ext cx="27889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Am </a:t>
            </a: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Freitag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86116" y="4000504"/>
            <a:ext cx="1281120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malt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4000504"/>
            <a:ext cx="161512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Tanja</a:t>
            </a: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5357826"/>
            <a:ext cx="389292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Am </a:t>
            </a: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Donnerstag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5357826"/>
            <a:ext cx="140891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turnt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5286388"/>
            <a:ext cx="1808958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Anton.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075" name="Picture 3" descr="C:\Documents and Settings\Admin\Мои документы\Светлана\bilder\дети\9574-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5" y="5000625"/>
            <a:ext cx="1262063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74322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Подберите к картинке слова</a:t>
            </a:r>
          </a:p>
        </p:txBody>
      </p:sp>
      <p:pic>
        <p:nvPicPr>
          <p:cNvPr id="25603" name="Picture 6" descr="http://www.lenagold.ru/fon/clipart/s/smil/smail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714500"/>
            <a:ext cx="17859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8" descr="http://www.lenagold.ru/fon/clipart/s/smil/smail1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3500438"/>
            <a:ext cx="1763712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http://www.lenagold.ru/fon/clipart/s/smil/smail1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5286375"/>
            <a:ext cx="14636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6248" y="857232"/>
            <a:ext cx="16743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nett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928670"/>
            <a:ext cx="14205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gut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928670"/>
            <a:ext cx="170591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böse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-0.02448 0.2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-0.26493 0.423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-0.55573 0.696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3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4"/>
          <p:cNvSpPr>
            <a:spLocks noChangeArrowheads="1" noChangeShapeType="1" noTextEdit="1"/>
          </p:cNvSpPr>
          <p:nvPr/>
        </p:nvSpPr>
        <p:spPr bwMode="auto">
          <a:xfrm>
            <a:off x="971550" y="476250"/>
            <a:ext cx="74168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CC00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Магический квадрат</a:t>
            </a:r>
          </a:p>
        </p:txBody>
      </p:sp>
      <p:graphicFrame>
        <p:nvGraphicFramePr>
          <p:cNvPr id="131127" name="Group 55"/>
          <p:cNvGraphicFramePr>
            <a:graphicFrameLocks noGrp="1"/>
          </p:cNvGraphicFramePr>
          <p:nvPr>
            <p:ph/>
          </p:nvPr>
        </p:nvGraphicFramePr>
        <p:xfrm>
          <a:off x="1908175" y="1989138"/>
          <a:ext cx="5545138" cy="3989389"/>
        </p:xfrm>
        <a:graphic>
          <a:graphicData uri="http://schemas.openxmlformats.org/drawingml/2006/table">
            <a:tbl>
              <a:tblPr/>
              <a:tblGrid>
                <a:gridCol w="1109663"/>
                <a:gridCol w="1108075"/>
                <a:gridCol w="1109662"/>
                <a:gridCol w="1108075"/>
                <a:gridCol w="1109663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24" name="Line 52"/>
          <p:cNvSpPr>
            <a:spLocks noChangeShapeType="1"/>
          </p:cNvSpPr>
          <p:nvPr/>
        </p:nvSpPr>
        <p:spPr bwMode="auto">
          <a:xfrm>
            <a:off x="6948488" y="2276475"/>
            <a:ext cx="0" cy="266541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125" name="Line 53"/>
          <p:cNvSpPr>
            <a:spLocks noChangeShapeType="1"/>
          </p:cNvSpPr>
          <p:nvPr/>
        </p:nvSpPr>
        <p:spPr bwMode="auto">
          <a:xfrm>
            <a:off x="2555875" y="2205038"/>
            <a:ext cx="0" cy="33845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126" name="Line 54"/>
          <p:cNvSpPr>
            <a:spLocks noChangeShapeType="1"/>
          </p:cNvSpPr>
          <p:nvPr/>
        </p:nvSpPr>
        <p:spPr bwMode="auto">
          <a:xfrm>
            <a:off x="3276600" y="2349500"/>
            <a:ext cx="33115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143250" y="4071938"/>
            <a:ext cx="2500313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zoom dir="in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1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1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1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1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1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Игра «Расшифруй  слово»</a:t>
            </a:r>
            <a:r>
              <a:rPr lang="en-US" sz="4000" b="1" smtClean="0">
                <a:solidFill>
                  <a:srgbClr val="FF0000"/>
                </a:solidFill>
              </a:rPr>
              <a:t/>
            </a:r>
            <a:br>
              <a:rPr lang="en-US" sz="4000" b="1" smtClean="0">
                <a:solidFill>
                  <a:srgbClr val="FF0000"/>
                </a:solidFill>
              </a:rPr>
            </a:br>
            <a:endParaRPr lang="ru-RU" sz="4000" b="1" smtClean="0">
              <a:solidFill>
                <a:srgbClr val="FF0000"/>
              </a:solidFill>
            </a:endParaRPr>
          </a:p>
        </p:txBody>
      </p:sp>
      <p:graphicFrame>
        <p:nvGraphicFramePr>
          <p:cNvPr id="14339" name="Group 3"/>
          <p:cNvGraphicFramePr>
            <a:graphicFrameLocks noGrp="1"/>
          </p:cNvGraphicFramePr>
          <p:nvPr>
            <p:ph idx="1"/>
          </p:nvPr>
        </p:nvGraphicFramePr>
        <p:xfrm>
          <a:off x="611188" y="1125538"/>
          <a:ext cx="8213725" cy="3190749"/>
        </p:xfrm>
        <a:graphic>
          <a:graphicData uri="http://schemas.openxmlformats.org/drawingml/2006/table">
            <a:tbl>
              <a:tblPr/>
              <a:tblGrid>
                <a:gridCol w="631825"/>
                <a:gridCol w="631825"/>
                <a:gridCol w="631825"/>
                <a:gridCol w="631825"/>
                <a:gridCol w="631825"/>
                <a:gridCol w="631825"/>
                <a:gridCol w="631825"/>
                <a:gridCol w="631825"/>
                <a:gridCol w="631825"/>
                <a:gridCol w="631825"/>
                <a:gridCol w="631825"/>
                <a:gridCol w="631825"/>
                <a:gridCol w="63182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71" name="Text Box 75"/>
          <p:cNvSpPr txBox="1">
            <a:spLocks noChangeArrowheads="1"/>
          </p:cNvSpPr>
          <p:nvPr/>
        </p:nvSpPr>
        <p:spPr bwMode="auto">
          <a:xfrm>
            <a:off x="684213" y="4724400"/>
            <a:ext cx="1079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19  </a:t>
            </a:r>
            <a:endParaRPr lang="ru-RU" sz="4000"/>
          </a:p>
        </p:txBody>
      </p:sp>
      <p:sp>
        <p:nvSpPr>
          <p:cNvPr id="29772" name="Text Box 76"/>
          <p:cNvSpPr txBox="1">
            <a:spLocks noChangeArrowheads="1"/>
          </p:cNvSpPr>
          <p:nvPr/>
        </p:nvSpPr>
        <p:spPr bwMode="auto">
          <a:xfrm>
            <a:off x="2139950" y="4724400"/>
            <a:ext cx="698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1</a:t>
            </a:r>
            <a:endParaRPr lang="ru-RU" sz="4000"/>
          </a:p>
        </p:txBody>
      </p:sp>
      <p:sp>
        <p:nvSpPr>
          <p:cNvPr id="29773" name="Text Box 77"/>
          <p:cNvSpPr txBox="1">
            <a:spLocks noChangeArrowheads="1"/>
          </p:cNvSpPr>
          <p:nvPr/>
        </p:nvSpPr>
        <p:spPr bwMode="auto">
          <a:xfrm>
            <a:off x="3276600" y="4724400"/>
            <a:ext cx="879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2</a:t>
            </a:r>
          </a:p>
        </p:txBody>
      </p:sp>
      <p:sp>
        <p:nvSpPr>
          <p:cNvPr id="29774" name="Text Box 78"/>
          <p:cNvSpPr txBox="1">
            <a:spLocks noChangeArrowheads="1"/>
          </p:cNvSpPr>
          <p:nvPr/>
        </p:nvSpPr>
        <p:spPr bwMode="auto">
          <a:xfrm>
            <a:off x="4140200" y="4724400"/>
            <a:ext cx="1149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9</a:t>
            </a:r>
            <a:endParaRPr lang="ru-RU" sz="4000"/>
          </a:p>
        </p:txBody>
      </p:sp>
      <p:sp>
        <p:nvSpPr>
          <p:cNvPr id="29775" name="Text Box 79"/>
          <p:cNvSpPr txBox="1">
            <a:spLocks noChangeArrowheads="1"/>
          </p:cNvSpPr>
          <p:nvPr/>
        </p:nvSpPr>
        <p:spPr bwMode="auto">
          <a:xfrm>
            <a:off x="5003800" y="4724400"/>
            <a:ext cx="989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14</a:t>
            </a:r>
            <a:endParaRPr lang="ru-RU" sz="4000"/>
          </a:p>
        </p:txBody>
      </p:sp>
      <p:sp>
        <p:nvSpPr>
          <p:cNvPr id="29776" name="Text Box 80"/>
          <p:cNvSpPr txBox="1">
            <a:spLocks noChangeArrowheads="1"/>
          </p:cNvSpPr>
          <p:nvPr/>
        </p:nvSpPr>
        <p:spPr bwMode="auto">
          <a:xfrm>
            <a:off x="6300788" y="4724400"/>
            <a:ext cx="1223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5</a:t>
            </a:r>
            <a:endParaRPr lang="ru-RU" sz="4000"/>
          </a:p>
        </p:txBody>
      </p:sp>
      <p:sp>
        <p:nvSpPr>
          <p:cNvPr id="14417" name="Text Box 81"/>
          <p:cNvSpPr txBox="1">
            <a:spLocks noChangeArrowheads="1"/>
          </p:cNvSpPr>
          <p:nvPr/>
        </p:nvSpPr>
        <p:spPr bwMode="auto">
          <a:xfrm>
            <a:off x="611188" y="5661025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FF0000"/>
                </a:solidFill>
              </a:rPr>
              <a:t>S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14418" name="Text Box 82"/>
          <p:cNvSpPr txBox="1">
            <a:spLocks noChangeArrowheads="1"/>
          </p:cNvSpPr>
          <p:nvPr/>
        </p:nvSpPr>
        <p:spPr bwMode="auto">
          <a:xfrm>
            <a:off x="2195513" y="5661025"/>
            <a:ext cx="555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0000"/>
                </a:solidFill>
              </a:rPr>
              <a:t>A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14419" name="Text Box 83"/>
          <p:cNvSpPr txBox="1">
            <a:spLocks noChangeArrowheads="1"/>
          </p:cNvSpPr>
          <p:nvPr/>
        </p:nvSpPr>
        <p:spPr bwMode="auto">
          <a:xfrm>
            <a:off x="3348038" y="5661025"/>
            <a:ext cx="555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0000"/>
                </a:solidFill>
              </a:rPr>
              <a:t>B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14420" name="Text Box 84"/>
          <p:cNvSpPr txBox="1">
            <a:spLocks noChangeArrowheads="1"/>
          </p:cNvSpPr>
          <p:nvPr/>
        </p:nvSpPr>
        <p:spPr bwMode="auto">
          <a:xfrm>
            <a:off x="4427538" y="5661025"/>
            <a:ext cx="3254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0000"/>
                </a:solidFill>
              </a:rPr>
              <a:t>I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14421" name="Text Box 85"/>
          <p:cNvSpPr txBox="1">
            <a:spLocks noChangeArrowheads="1"/>
          </p:cNvSpPr>
          <p:nvPr/>
        </p:nvSpPr>
        <p:spPr bwMode="auto">
          <a:xfrm>
            <a:off x="5364163" y="5661025"/>
            <a:ext cx="550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0000"/>
                </a:solidFill>
              </a:rPr>
              <a:t>N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14422" name="Text Box 86"/>
          <p:cNvSpPr txBox="1">
            <a:spLocks noChangeArrowheads="1"/>
          </p:cNvSpPr>
          <p:nvPr/>
        </p:nvSpPr>
        <p:spPr bwMode="auto">
          <a:xfrm>
            <a:off x="6588125" y="5661025"/>
            <a:ext cx="522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0000"/>
                </a:solidFill>
              </a:rPr>
              <a:t>E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16" name="Стрелка вправо 15">
            <a:hlinkClick r:id="rId2" action="ppaction://hlinkpres?slideindex=7&amp;slidetitle=Слайд 7"/>
          </p:cNvPr>
          <p:cNvSpPr/>
          <p:nvPr/>
        </p:nvSpPr>
        <p:spPr>
          <a:xfrm>
            <a:off x="7929563" y="5857875"/>
            <a:ext cx="642937" cy="50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417" grpId="0"/>
      <p:bldP spid="14418" grpId="0"/>
      <p:bldP spid="14419" grpId="0"/>
      <p:bldP spid="14420" grpId="0"/>
      <p:bldP spid="14421" grpId="0"/>
      <p:bldP spid="144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 cstate="print"/>
          <a:srcRect r="1030"/>
          <a:stretch>
            <a:fillRect/>
          </a:stretch>
        </p:blipFill>
        <p:spPr bwMode="auto">
          <a:xfrm>
            <a:off x="285750" y="571500"/>
            <a:ext cx="24288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28926" y="0"/>
            <a:ext cx="3685241" cy="92333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Wer ist das?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5572140"/>
            <a:ext cx="32682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die Mutter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1142984"/>
            <a:ext cx="290477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der </a:t>
            </a:r>
            <a:r>
              <a:rPr lang="en-US" sz="5400" b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Vater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8273" y="3429000"/>
            <a:ext cx="335572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die Familie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857500" y="1785938"/>
            <a:ext cx="2786063" cy="1857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2178844" y="2321719"/>
            <a:ext cx="4071937" cy="3000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714625" y="4071938"/>
            <a:ext cx="3143250" cy="1571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202" name="Picture 4"/>
          <p:cNvPicPr>
            <a:picLocks noChangeAspect="1" noChangeArrowheads="1"/>
          </p:cNvPicPr>
          <p:nvPr/>
        </p:nvPicPr>
        <p:blipFill>
          <a:blip r:embed="rId3" cstate="print"/>
          <a:srcRect r="1469"/>
          <a:stretch>
            <a:fillRect/>
          </a:stretch>
        </p:blipFill>
        <p:spPr bwMode="auto">
          <a:xfrm>
            <a:off x="0" y="2643188"/>
            <a:ext cx="2786063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4"/>
          <p:cNvPicPr>
            <a:picLocks noChangeAspect="1" noChangeArrowheads="1"/>
          </p:cNvPicPr>
          <p:nvPr/>
        </p:nvPicPr>
        <p:blipFill>
          <a:blip r:embed="rId4" cstate="print"/>
          <a:srcRect r="1279"/>
          <a:stretch>
            <a:fillRect/>
          </a:stretch>
        </p:blipFill>
        <p:spPr bwMode="auto">
          <a:xfrm>
            <a:off x="0" y="4857750"/>
            <a:ext cx="2809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15 0.07708 L -0.29965 0.2659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9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61 0.06921 L -0.3243 0.32107 " pathEditMode="relative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31163 -0.5898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2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/>
          <a:srcRect r="1469"/>
          <a:stretch>
            <a:fillRect/>
          </a:stretch>
        </p:blipFill>
        <p:spPr bwMode="auto">
          <a:xfrm>
            <a:off x="357188" y="1500188"/>
            <a:ext cx="48085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5500694" y="857232"/>
            <a:ext cx="28406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hlinkClick r:id="rId4" action="ppaction://hlinksldjump"/>
              </a:rPr>
              <a:t>der Vater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5643570" y="3857628"/>
            <a:ext cx="24897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hlinkClick r:id="rId6" action="ppaction://hlinksldjump"/>
              </a:rPr>
              <a:t>der Opa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5643570" y="2428868"/>
            <a:ext cx="30837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hlinkClick r:id="rId6" action="ppaction://hlinksldjump"/>
              </a:rPr>
              <a:t>der Vetter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071546"/>
            <a:ext cx="5500726" cy="923330"/>
          </a:xfrm>
          <a:prstGeom prst="rect">
            <a:avLst/>
          </a:prstGeom>
          <a:noFill/>
        </p:spPr>
        <p:txBody>
          <a:bodyPr wrap="none">
            <a:prstTxWarp prst="textCanDow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Das ist richtig!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428625" y="4786313"/>
            <a:ext cx="1785938" cy="1000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68" name="Picture 5" descr="smail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613150"/>
            <a:ext cx="18716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071546"/>
            <a:ext cx="4862550" cy="923330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Das ist falsch!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285750" y="5072063"/>
            <a:ext cx="2000250" cy="107156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292" name="Picture 5" descr="smail2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613150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 r="1355"/>
          <a:stretch>
            <a:fillRect/>
          </a:stretch>
        </p:blipFill>
        <p:spPr bwMode="auto">
          <a:xfrm>
            <a:off x="468313" y="549275"/>
            <a:ext cx="4824412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>
            <a:off x="5724525" y="765175"/>
            <a:ext cx="29527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die Großeltern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3316" name="WordArt 6"/>
          <p:cNvSpPr>
            <a:spLocks noChangeArrowheads="1" noChangeShapeType="1" noTextEdit="1"/>
          </p:cNvSpPr>
          <p:nvPr/>
        </p:nvSpPr>
        <p:spPr bwMode="auto">
          <a:xfrm>
            <a:off x="5795963" y="2924175"/>
            <a:ext cx="2881312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die Schwester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3317" name="WordArt 7"/>
          <p:cNvSpPr>
            <a:spLocks noChangeArrowheads="1" noChangeShapeType="1" noTextEdit="1"/>
          </p:cNvSpPr>
          <p:nvPr/>
        </p:nvSpPr>
        <p:spPr bwMode="auto">
          <a:xfrm>
            <a:off x="5364163" y="4941888"/>
            <a:ext cx="3097212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die Geschwister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071546"/>
            <a:ext cx="5500726" cy="923330"/>
          </a:xfrm>
          <a:prstGeom prst="rect">
            <a:avLst/>
          </a:prstGeom>
          <a:noFill/>
        </p:spPr>
        <p:txBody>
          <a:bodyPr wrap="none">
            <a:prstTxWarp prst="textCanDow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Das ist richtig!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428625" y="4786313"/>
            <a:ext cx="1785938" cy="1000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0" name="Picture 5" descr="smail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613150"/>
            <a:ext cx="18716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071546"/>
            <a:ext cx="4862550" cy="923330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Das ist falsch!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285750" y="5072063"/>
            <a:ext cx="2000250" cy="107156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4" name="Picture 5" descr="smail2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613150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:\Documents and Settings\Admin\Мои документы\Светлана\bilder\Дом\tuer2.jpg"/>
          <p:cNvPicPr>
            <a:picLocks noChangeAspect="1" noChangeArrowheads="1"/>
          </p:cNvPicPr>
          <p:nvPr/>
        </p:nvPicPr>
        <p:blipFill>
          <a:blip r:embed="rId2" cstate="print"/>
          <a:srcRect l="34091"/>
          <a:stretch>
            <a:fillRect/>
          </a:stretch>
        </p:blipFill>
        <p:spPr bwMode="auto">
          <a:xfrm>
            <a:off x="500063" y="642938"/>
            <a:ext cx="10001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Documents and Settings\Admin\Мои документы\Светлана\bilder\Дом\fenster.jpg"/>
          <p:cNvPicPr>
            <a:picLocks noChangeAspect="1" noChangeArrowheads="1"/>
          </p:cNvPicPr>
          <p:nvPr/>
        </p:nvPicPr>
        <p:blipFill>
          <a:blip r:embed="rId3" cstate="print"/>
          <a:srcRect l="39774"/>
          <a:stretch>
            <a:fillRect/>
          </a:stretch>
        </p:blipFill>
        <p:spPr bwMode="auto">
          <a:xfrm>
            <a:off x="357188" y="2643188"/>
            <a:ext cx="100012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C:\Documents and Settings\Admin\Мои документы\Светлана\bilder\школа\fis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572000"/>
            <a:ext cx="20002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4857760"/>
            <a:ext cx="119295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das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3071810"/>
            <a:ext cx="119295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das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1214422"/>
            <a:ext cx="109356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die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714356"/>
            <a:ext cx="148739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Fens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5357826"/>
            <a:ext cx="10113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ter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98486" y="3071810"/>
            <a:ext cx="23455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Klassen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2000240"/>
            <a:ext cx="23503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zimmer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86446" y="4143380"/>
            <a:ext cx="8640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Tü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0694" y="0"/>
            <a:ext cx="43152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r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-0.20364 -0.42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2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1111E-6 L -0.10156 0.1805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33906 0.3495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17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-0.1559 -0.327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42 0.03727 L -0.31649 0.2682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1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35 -0.00602 L 0.15295 0.4185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270</Words>
  <Application>Microsoft Office PowerPoint</Application>
  <PresentationFormat>Экран (4:3)</PresentationFormat>
  <Paragraphs>177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Формирование лексических навыков у младших школьников с помощью ИТК на уроках немецкого языка.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Игра «Расшифруй  слово»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лексических навыков у младших школьников с помощью ИТК на уроках немецкого языка.  </dc:title>
  <dc:creator>Admin</dc:creator>
  <cp:lastModifiedBy>Admin</cp:lastModifiedBy>
  <cp:revision>15</cp:revision>
  <dcterms:created xsi:type="dcterms:W3CDTF">2010-04-19T17:13:55Z</dcterms:created>
  <dcterms:modified xsi:type="dcterms:W3CDTF">2016-04-09T18:45:47Z</dcterms:modified>
</cp:coreProperties>
</file>