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0" r:id="rId3"/>
    <p:sldId id="279" r:id="rId4"/>
    <p:sldId id="264" r:id="rId5"/>
    <p:sldId id="265" r:id="rId6"/>
    <p:sldId id="266" r:id="rId7"/>
    <p:sldId id="273" r:id="rId8"/>
    <p:sldId id="274" r:id="rId9"/>
    <p:sldId id="269" r:id="rId10"/>
    <p:sldId id="270" r:id="rId11"/>
    <p:sldId id="271" r:id="rId12"/>
    <p:sldId id="281" r:id="rId13"/>
    <p:sldId id="275" r:id="rId14"/>
    <p:sldId id="267" r:id="rId15"/>
    <p:sldId id="263" r:id="rId16"/>
    <p:sldId id="262" r:id="rId17"/>
    <p:sldId id="278" r:id="rId18"/>
    <p:sldId id="276" r:id="rId19"/>
    <p:sldId id="277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05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gif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50BB80-2782-49AD-8DF2-5D7386234F6E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7A2FAEE4-41D7-471D-AEBD-40D0E494B53F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сюжетную</a:t>
          </a:r>
          <a:r>
            <a:rPr lang="ru-RU" sz="2400" dirty="0" smtClean="0"/>
            <a:t> </a:t>
          </a:r>
          <a:r>
            <a:rPr lang="ru-RU" sz="2400" b="1" dirty="0" smtClean="0"/>
            <a:t>часть</a:t>
          </a:r>
          <a:r>
            <a:rPr lang="ru-RU" sz="2400" dirty="0" smtClean="0"/>
            <a:t> – случай, проблема, история из реальной жизни;</a:t>
          </a:r>
        </a:p>
        <a:p>
          <a:pPr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dirty="0"/>
        </a:p>
      </dgm:t>
    </dgm:pt>
    <dgm:pt modelId="{5037019F-3183-4C56-B894-EFDB7D026DF7}" type="parTrans" cxnId="{28650086-FBCD-4D3A-94C3-12DFDC1291C8}">
      <dgm:prSet/>
      <dgm:spPr/>
      <dgm:t>
        <a:bodyPr/>
        <a:lstStyle/>
        <a:p>
          <a:endParaRPr lang="ru-RU"/>
        </a:p>
      </dgm:t>
    </dgm:pt>
    <dgm:pt modelId="{3026F756-7A29-4A49-A879-B82753471B2E}" type="sibTrans" cxnId="{28650086-FBCD-4D3A-94C3-12DFDC1291C8}">
      <dgm:prSet/>
      <dgm:spPr/>
      <dgm:t>
        <a:bodyPr/>
        <a:lstStyle/>
        <a:p>
          <a:endParaRPr lang="ru-RU"/>
        </a:p>
      </dgm:t>
    </dgm:pt>
    <dgm:pt modelId="{3A45B4FC-7436-45DF-BFEC-308F7600DBC5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методическую часть </a:t>
          </a:r>
          <a:r>
            <a:rPr lang="ru-RU" sz="2400" dirty="0" smtClean="0"/>
            <a:t>– вопросы и задания для работы с кейсом;</a:t>
          </a:r>
        </a:p>
        <a:p>
          <a:pPr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dirty="0"/>
        </a:p>
      </dgm:t>
    </dgm:pt>
    <dgm:pt modelId="{0DC522A0-C30C-4B86-AE41-DAFE4368BEBB}" type="parTrans" cxnId="{522E796C-F48B-4A73-982B-B55CF191EBB3}">
      <dgm:prSet/>
      <dgm:spPr/>
      <dgm:t>
        <a:bodyPr/>
        <a:lstStyle/>
        <a:p>
          <a:endParaRPr lang="ru-RU"/>
        </a:p>
      </dgm:t>
    </dgm:pt>
    <dgm:pt modelId="{930DD9DA-72A4-4347-AB7C-2F20F0E2C080}" type="sibTrans" cxnId="{522E796C-F48B-4A73-982B-B55CF191EBB3}">
      <dgm:prSet/>
      <dgm:spPr/>
      <dgm:t>
        <a:bodyPr/>
        <a:lstStyle/>
        <a:p>
          <a:endParaRPr lang="ru-RU"/>
        </a:p>
      </dgm:t>
    </dgm:pt>
    <dgm:pt modelId="{A49C0B25-2061-492E-A07F-F950A167BE0D}">
      <dgm:prSet phldrT="[Текст]" custT="1"/>
      <dgm:spPr>
        <a:ln w="28575">
          <a:solidFill>
            <a:schemeClr val="accent1"/>
          </a:solidFill>
        </a:ln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информационную</a:t>
          </a:r>
          <a:r>
            <a:rPr lang="ru-RU" sz="2100" b="1" dirty="0" smtClean="0"/>
            <a:t> </a:t>
          </a:r>
          <a:r>
            <a:rPr lang="ru-RU" sz="2400" b="1" dirty="0" smtClean="0"/>
            <a:t>часть </a:t>
          </a:r>
          <a:r>
            <a:rPr lang="ru-RU" sz="2400" dirty="0" smtClean="0"/>
            <a:t>– приложения (глоссарий, параграф учебника, научная статья и т.д.)</a:t>
          </a:r>
        </a:p>
        <a:p>
          <a:pPr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042E7736-4FBD-48B2-ACD5-8D5458E5A029}" type="parTrans" cxnId="{F8874AC0-1DD1-422B-A58D-AF0CD64C44A7}">
      <dgm:prSet/>
      <dgm:spPr/>
      <dgm:t>
        <a:bodyPr/>
        <a:lstStyle/>
        <a:p>
          <a:endParaRPr lang="ru-RU"/>
        </a:p>
      </dgm:t>
    </dgm:pt>
    <dgm:pt modelId="{33A4ABAE-4BBC-420E-B2F4-DB7FF79E656A}" type="sibTrans" cxnId="{F8874AC0-1DD1-422B-A58D-AF0CD64C44A7}">
      <dgm:prSet/>
      <dgm:spPr/>
      <dgm:t>
        <a:bodyPr/>
        <a:lstStyle/>
        <a:p>
          <a:endParaRPr lang="ru-RU"/>
        </a:p>
      </dgm:t>
    </dgm:pt>
    <dgm:pt modelId="{A5D6E1A0-E7B1-4A45-9BAA-7AEDE1605FB0}" type="pres">
      <dgm:prSet presAssocID="{0F50BB80-2782-49AD-8DF2-5D7386234F6E}" presName="compositeShape" presStyleCnt="0">
        <dgm:presLayoutVars>
          <dgm:dir/>
          <dgm:resizeHandles/>
        </dgm:presLayoutVars>
      </dgm:prSet>
      <dgm:spPr/>
    </dgm:pt>
    <dgm:pt modelId="{0640D5AD-5C3E-4F7A-9209-62F0433F22A8}" type="pres">
      <dgm:prSet presAssocID="{0F50BB80-2782-49AD-8DF2-5D7386234F6E}" presName="pyramid" presStyleLbl="node1" presStyleIdx="0" presStyleCnt="1"/>
      <dgm:spPr/>
    </dgm:pt>
    <dgm:pt modelId="{5E7EE1AA-0F1E-4ECD-BC49-D5D419A8098A}" type="pres">
      <dgm:prSet presAssocID="{0F50BB80-2782-49AD-8DF2-5D7386234F6E}" presName="theList" presStyleCnt="0"/>
      <dgm:spPr/>
    </dgm:pt>
    <dgm:pt modelId="{C976F0EF-CDB9-46C6-9B2E-97B5DF326D03}" type="pres">
      <dgm:prSet presAssocID="{7A2FAEE4-41D7-471D-AEBD-40D0E494B53F}" presName="aNode" presStyleLbl="fgAcc1" presStyleIdx="0" presStyleCnt="3" custScaleX="230664" custLinFactNeighborX="2055" custLinFactNeighborY="-157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2406A8-D59D-4B0B-B5D1-A49C37C2808A}" type="pres">
      <dgm:prSet presAssocID="{7A2FAEE4-41D7-471D-AEBD-40D0E494B53F}" presName="aSpace" presStyleCnt="0"/>
      <dgm:spPr/>
    </dgm:pt>
    <dgm:pt modelId="{91133D2C-32CD-42ED-860B-FC17CEB5B883}" type="pres">
      <dgm:prSet presAssocID="{3A45B4FC-7436-45DF-BFEC-308F7600DBC5}" presName="aNode" presStyleLbl="fgAcc1" presStyleIdx="1" presStyleCnt="3" custScaleX="2286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F2B48-6C97-4DD6-8C10-838996C25ACC}" type="pres">
      <dgm:prSet presAssocID="{3A45B4FC-7436-45DF-BFEC-308F7600DBC5}" presName="aSpace" presStyleCnt="0"/>
      <dgm:spPr/>
    </dgm:pt>
    <dgm:pt modelId="{EF59C092-2D2C-4D74-A09A-BFE3BF85F6D4}" type="pres">
      <dgm:prSet presAssocID="{A49C0B25-2061-492E-A07F-F950A167BE0D}" presName="aNode" presStyleLbl="fgAcc1" presStyleIdx="2" presStyleCnt="3" custScaleX="230769" custLinFactNeighborX="0" custLinFactNeighborY="-101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7BAEF-42D9-462A-A042-22835D0541BA}" type="pres">
      <dgm:prSet presAssocID="{A49C0B25-2061-492E-A07F-F950A167BE0D}" presName="aSpace" presStyleCnt="0"/>
      <dgm:spPr/>
    </dgm:pt>
  </dgm:ptLst>
  <dgm:cxnLst>
    <dgm:cxn modelId="{28650086-FBCD-4D3A-94C3-12DFDC1291C8}" srcId="{0F50BB80-2782-49AD-8DF2-5D7386234F6E}" destId="{7A2FAEE4-41D7-471D-AEBD-40D0E494B53F}" srcOrd="0" destOrd="0" parTransId="{5037019F-3183-4C56-B894-EFDB7D026DF7}" sibTransId="{3026F756-7A29-4A49-A879-B82753471B2E}"/>
    <dgm:cxn modelId="{F80EC79D-25CC-48C2-8C35-769400E1B337}" type="presOf" srcId="{0F50BB80-2782-49AD-8DF2-5D7386234F6E}" destId="{A5D6E1A0-E7B1-4A45-9BAA-7AEDE1605FB0}" srcOrd="0" destOrd="0" presId="urn:microsoft.com/office/officeart/2005/8/layout/pyramid2"/>
    <dgm:cxn modelId="{DC065DCA-D5BA-4C8A-BCD6-FE5064465B73}" type="presOf" srcId="{A49C0B25-2061-492E-A07F-F950A167BE0D}" destId="{EF59C092-2D2C-4D74-A09A-BFE3BF85F6D4}" srcOrd="0" destOrd="0" presId="urn:microsoft.com/office/officeart/2005/8/layout/pyramid2"/>
    <dgm:cxn modelId="{69301447-CA51-42D0-81AB-C11DF178AEE1}" type="presOf" srcId="{7A2FAEE4-41D7-471D-AEBD-40D0E494B53F}" destId="{C976F0EF-CDB9-46C6-9B2E-97B5DF326D03}" srcOrd="0" destOrd="0" presId="urn:microsoft.com/office/officeart/2005/8/layout/pyramid2"/>
    <dgm:cxn modelId="{522E796C-F48B-4A73-982B-B55CF191EBB3}" srcId="{0F50BB80-2782-49AD-8DF2-5D7386234F6E}" destId="{3A45B4FC-7436-45DF-BFEC-308F7600DBC5}" srcOrd="1" destOrd="0" parTransId="{0DC522A0-C30C-4B86-AE41-DAFE4368BEBB}" sibTransId="{930DD9DA-72A4-4347-AB7C-2F20F0E2C080}"/>
    <dgm:cxn modelId="{BCDE44D7-CE98-4AAF-9B79-EE49C01DA2A3}" type="presOf" srcId="{3A45B4FC-7436-45DF-BFEC-308F7600DBC5}" destId="{91133D2C-32CD-42ED-860B-FC17CEB5B883}" srcOrd="0" destOrd="0" presId="urn:microsoft.com/office/officeart/2005/8/layout/pyramid2"/>
    <dgm:cxn modelId="{F8874AC0-1DD1-422B-A58D-AF0CD64C44A7}" srcId="{0F50BB80-2782-49AD-8DF2-5D7386234F6E}" destId="{A49C0B25-2061-492E-A07F-F950A167BE0D}" srcOrd="2" destOrd="0" parTransId="{042E7736-4FBD-48B2-ACD5-8D5458E5A029}" sibTransId="{33A4ABAE-4BBC-420E-B2F4-DB7FF79E656A}"/>
    <dgm:cxn modelId="{A0360AF6-95F0-4A19-B794-2D78C174F26F}" type="presParOf" srcId="{A5D6E1A0-E7B1-4A45-9BAA-7AEDE1605FB0}" destId="{0640D5AD-5C3E-4F7A-9209-62F0433F22A8}" srcOrd="0" destOrd="0" presId="urn:microsoft.com/office/officeart/2005/8/layout/pyramid2"/>
    <dgm:cxn modelId="{879FFF1D-5516-4475-ABDF-A101632B059E}" type="presParOf" srcId="{A5D6E1A0-E7B1-4A45-9BAA-7AEDE1605FB0}" destId="{5E7EE1AA-0F1E-4ECD-BC49-D5D419A8098A}" srcOrd="1" destOrd="0" presId="urn:microsoft.com/office/officeart/2005/8/layout/pyramid2"/>
    <dgm:cxn modelId="{1049D0F4-A840-4D17-AF5F-D32C3B32B0E4}" type="presParOf" srcId="{5E7EE1AA-0F1E-4ECD-BC49-D5D419A8098A}" destId="{C976F0EF-CDB9-46C6-9B2E-97B5DF326D03}" srcOrd="0" destOrd="0" presId="urn:microsoft.com/office/officeart/2005/8/layout/pyramid2"/>
    <dgm:cxn modelId="{06589626-89FD-4019-81CB-0E30C756742C}" type="presParOf" srcId="{5E7EE1AA-0F1E-4ECD-BC49-D5D419A8098A}" destId="{782406A8-D59D-4B0B-B5D1-A49C37C2808A}" srcOrd="1" destOrd="0" presId="urn:microsoft.com/office/officeart/2005/8/layout/pyramid2"/>
    <dgm:cxn modelId="{D56B87B8-7903-44C1-B82B-585DB0F912A6}" type="presParOf" srcId="{5E7EE1AA-0F1E-4ECD-BC49-D5D419A8098A}" destId="{91133D2C-32CD-42ED-860B-FC17CEB5B883}" srcOrd="2" destOrd="0" presId="urn:microsoft.com/office/officeart/2005/8/layout/pyramid2"/>
    <dgm:cxn modelId="{75BC453B-509D-4BB8-8538-6BF47B571C48}" type="presParOf" srcId="{5E7EE1AA-0F1E-4ECD-BC49-D5D419A8098A}" destId="{67BF2B48-6C97-4DD6-8C10-838996C25ACC}" srcOrd="3" destOrd="0" presId="urn:microsoft.com/office/officeart/2005/8/layout/pyramid2"/>
    <dgm:cxn modelId="{34DF0555-183C-4F8F-B04F-FBE951359FA6}" type="presParOf" srcId="{5E7EE1AA-0F1E-4ECD-BC49-D5D419A8098A}" destId="{EF59C092-2D2C-4D74-A09A-BFE3BF85F6D4}" srcOrd="4" destOrd="0" presId="urn:microsoft.com/office/officeart/2005/8/layout/pyramid2"/>
    <dgm:cxn modelId="{069C0269-754F-4F6B-87A7-173B93C02B9E}" type="presParOf" srcId="{5E7EE1AA-0F1E-4ECD-BC49-D5D419A8098A}" destId="{AA17BAEF-42D9-462A-A042-22835D0541B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BA2104A-04BF-4DD4-A794-77D823B55DF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8D54FDE-BD0A-47FE-821E-CFA2F1644DF4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</a:rPr>
            <a:t>1 этап – ознакомительный этап </a:t>
          </a:r>
          <a:r>
            <a:rPr lang="ru-RU" sz="2000" dirty="0" smtClean="0"/>
            <a:t>- На данном этапе происходит знакомство с кейсом и вовлечение обучающихся в обсуждение ситуации. </a:t>
          </a:r>
        </a:p>
        <a:p>
          <a:pPr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2DF0BA29-E1CE-432E-ABB2-0276C43E32C4}" type="parTrans" cxnId="{021ABCD8-6F78-45F6-9C87-DBC254AFBC80}">
      <dgm:prSet/>
      <dgm:spPr/>
      <dgm:t>
        <a:bodyPr/>
        <a:lstStyle/>
        <a:p>
          <a:endParaRPr lang="ru-RU"/>
        </a:p>
      </dgm:t>
    </dgm:pt>
    <dgm:pt modelId="{D2F8F2C7-DB57-4565-B642-8DD0BEECAA8C}" type="sibTrans" cxnId="{021ABCD8-6F78-45F6-9C87-DBC254AFBC80}">
      <dgm:prSet/>
      <dgm:spPr/>
      <dgm:t>
        <a:bodyPr/>
        <a:lstStyle/>
        <a:p>
          <a:endParaRPr lang="ru-RU"/>
        </a:p>
      </dgm:t>
    </dgm:pt>
    <dgm:pt modelId="{7DDA7C92-0351-45C2-9988-C3D541015ED6}">
      <dgm:prSet phldrT="[Текст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solidFill>
                <a:schemeClr val="bg1"/>
              </a:solidFill>
            </a:rPr>
            <a:t>2 этап – основной этап </a:t>
          </a:r>
          <a:r>
            <a:rPr lang="ru-RU" sz="2000" b="0" dirty="0" smtClean="0">
              <a:solidFill>
                <a:schemeClr val="bg1"/>
              </a:solidFill>
            </a:rPr>
            <a:t>–работа в группах. Итогом работы в группе является выработка общего решения, которое может сопровождаться схемами, тезисами.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dirty="0"/>
        </a:p>
      </dgm:t>
    </dgm:pt>
    <dgm:pt modelId="{ED686075-CCAF-4C97-97A0-4095BE3D9697}" type="parTrans" cxnId="{480DF683-5B87-4414-9321-09E9BB7E3F7E}">
      <dgm:prSet/>
      <dgm:spPr/>
      <dgm:t>
        <a:bodyPr/>
        <a:lstStyle/>
        <a:p>
          <a:endParaRPr lang="ru-RU"/>
        </a:p>
      </dgm:t>
    </dgm:pt>
    <dgm:pt modelId="{E2F1210C-A056-4463-8DA3-9BA1996153C3}" type="sibTrans" cxnId="{480DF683-5B87-4414-9321-09E9BB7E3F7E}">
      <dgm:prSet/>
      <dgm:spPr/>
      <dgm:t>
        <a:bodyPr/>
        <a:lstStyle/>
        <a:p>
          <a:endParaRPr lang="ru-RU"/>
        </a:p>
      </dgm:t>
    </dgm:pt>
    <dgm:pt modelId="{E5BD4AE3-C4E1-494F-893D-3B37C8A0F397}">
      <dgm:prSet phldrT="[Текст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b="1" dirty="0" smtClean="0">
              <a:solidFill>
                <a:schemeClr val="bg1"/>
              </a:solidFill>
            </a:rPr>
            <a:t>3 этап - итоговая презентация </a:t>
          </a:r>
          <a:r>
            <a:rPr lang="ru-RU" dirty="0" smtClean="0"/>
            <a:t>авторского продукта группы с последующей дискуссией.</a:t>
          </a:r>
        </a:p>
        <a:p>
          <a:pPr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CA56A069-664B-419B-94E3-9F271D618D04}" type="parTrans" cxnId="{D7174F56-AC58-4F42-9E11-D42783DCB43D}">
      <dgm:prSet/>
      <dgm:spPr/>
      <dgm:t>
        <a:bodyPr/>
        <a:lstStyle/>
        <a:p>
          <a:endParaRPr lang="ru-RU"/>
        </a:p>
      </dgm:t>
    </dgm:pt>
    <dgm:pt modelId="{F35D9EB6-30DE-4F41-A9BF-D872A1DADD0A}" type="sibTrans" cxnId="{D7174F56-AC58-4F42-9E11-D42783DCB43D}">
      <dgm:prSet/>
      <dgm:spPr/>
      <dgm:t>
        <a:bodyPr/>
        <a:lstStyle/>
        <a:p>
          <a:endParaRPr lang="ru-RU"/>
        </a:p>
      </dgm:t>
    </dgm:pt>
    <dgm:pt modelId="{B125EC10-5877-4A80-A743-03CFDF6A4B6F}" type="pres">
      <dgm:prSet presAssocID="{EBA2104A-04BF-4DD4-A794-77D823B55DFA}" presName="linearFlow" presStyleCnt="0">
        <dgm:presLayoutVars>
          <dgm:dir/>
          <dgm:resizeHandles val="exact"/>
        </dgm:presLayoutVars>
      </dgm:prSet>
      <dgm:spPr/>
    </dgm:pt>
    <dgm:pt modelId="{977D33E4-E438-4218-AA78-17BF2B6BA931}" type="pres">
      <dgm:prSet presAssocID="{48D54FDE-BD0A-47FE-821E-CFA2F1644DF4}" presName="composite" presStyleCnt="0"/>
      <dgm:spPr/>
    </dgm:pt>
    <dgm:pt modelId="{902C36AB-403F-4BEF-A004-937A6E48D95D}" type="pres">
      <dgm:prSet presAssocID="{48D54FDE-BD0A-47FE-821E-CFA2F1644DF4}" presName="imgShp" presStyleLbl="fgImgPlace1" presStyleIdx="0" presStyleCnt="3" custScaleX="116195" custScaleY="128703" custLinFactNeighborX="-99411" custLinFactNeighborY="5191"/>
      <dgm:spPr>
        <a:blipFill rotWithShape="0">
          <a:blip xmlns:r="http://schemas.openxmlformats.org/officeDocument/2006/relationships" r:embed="rId1"/>
          <a:stretch>
            <a:fillRect/>
          </a:stretch>
        </a:blipFill>
        <a:ln w="28575">
          <a:solidFill>
            <a:schemeClr val="accent1"/>
          </a:solidFill>
        </a:ln>
      </dgm:spPr>
    </dgm:pt>
    <dgm:pt modelId="{E3A29AFB-C82C-4CFA-A4F2-ED345B328EBA}" type="pres">
      <dgm:prSet presAssocID="{48D54FDE-BD0A-47FE-821E-CFA2F1644DF4}" presName="txShp" presStyleLbl="node1" presStyleIdx="0" presStyleCnt="3" custScaleX="127000" custScaleY="127821" custLinFactNeighborX="10267" custLinFactNeighborY="-1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6FF3B5-A917-4D7A-A414-82F1D1ED4876}" type="pres">
      <dgm:prSet presAssocID="{D2F8F2C7-DB57-4565-B642-8DD0BEECAA8C}" presName="spacing" presStyleCnt="0"/>
      <dgm:spPr/>
    </dgm:pt>
    <dgm:pt modelId="{627ED65B-E353-4F62-AE1E-F918F3DD6039}" type="pres">
      <dgm:prSet presAssocID="{7DDA7C92-0351-45C2-9988-C3D541015ED6}" presName="composite" presStyleCnt="0"/>
      <dgm:spPr/>
    </dgm:pt>
    <dgm:pt modelId="{E5EADD9B-E56A-4831-9340-DD9E741C9163}" type="pres">
      <dgm:prSet presAssocID="{7DDA7C92-0351-45C2-9988-C3D541015ED6}" presName="imgShp" presStyleLbl="fgImgPlace1" presStyleIdx="1" presStyleCnt="3" custScaleX="108470" custScaleY="112908" custLinFactNeighborX="-72903" custLinFactNeighborY="-2721"/>
      <dgm:spPr>
        <a:blipFill rotWithShape="0">
          <a:blip xmlns:r="http://schemas.openxmlformats.org/officeDocument/2006/relationships" r:embed="rId2"/>
          <a:stretch>
            <a:fillRect/>
          </a:stretch>
        </a:blipFill>
        <a:ln w="28575">
          <a:solidFill>
            <a:schemeClr val="accent1"/>
          </a:solidFill>
        </a:ln>
      </dgm:spPr>
    </dgm:pt>
    <dgm:pt modelId="{7555C47E-06D1-498E-B9BA-F9AE70B8FB77}" type="pres">
      <dgm:prSet presAssocID="{7DDA7C92-0351-45C2-9988-C3D541015ED6}" presName="txShp" presStyleLbl="node1" presStyleIdx="1" presStyleCnt="3" custScaleX="125103" custScaleY="131965" custLinFactNeighborX="14849" custLinFactNeighborY="25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F55E6B-48AA-47EA-AA74-D25CD2E1A210}" type="pres">
      <dgm:prSet presAssocID="{E2F1210C-A056-4463-8DA3-9BA1996153C3}" presName="spacing" presStyleCnt="0"/>
      <dgm:spPr/>
    </dgm:pt>
    <dgm:pt modelId="{BE85DB68-567E-4903-8A2B-8345CE73EEB6}" type="pres">
      <dgm:prSet presAssocID="{E5BD4AE3-C4E1-494F-893D-3B37C8A0F397}" presName="composite" presStyleCnt="0"/>
      <dgm:spPr/>
    </dgm:pt>
    <dgm:pt modelId="{1FF3BCEE-5A3B-4A16-95D9-91C1096E9008}" type="pres">
      <dgm:prSet presAssocID="{E5BD4AE3-C4E1-494F-893D-3B37C8A0F397}" presName="imgShp" presStyleLbl="fgImgPlace1" presStyleIdx="2" presStyleCnt="3" custScaleX="118799" custScaleY="120406" custLinFactNeighborX="-80676" custLinFactNeighborY="-5331"/>
      <dgm:spPr>
        <a:blipFill rotWithShape="0">
          <a:blip xmlns:r="http://schemas.openxmlformats.org/officeDocument/2006/relationships" r:embed="rId3"/>
          <a:stretch>
            <a:fillRect/>
          </a:stretch>
        </a:blipFill>
        <a:ln w="28575">
          <a:solidFill>
            <a:schemeClr val="accent1"/>
          </a:solidFill>
        </a:ln>
      </dgm:spPr>
    </dgm:pt>
    <dgm:pt modelId="{ABAC3BAF-776B-45C1-8178-1A463DEFDCD0}" type="pres">
      <dgm:prSet presAssocID="{E5BD4AE3-C4E1-494F-893D-3B37C8A0F397}" presName="txShp" presStyleLbl="node1" presStyleIdx="2" presStyleCnt="3" custScaleX="124829" custScaleY="111498" custLinFactNeighborX="11263" custLinFactNeighborY="-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A3347C-E80E-4100-B6E8-0056610F5A33}" type="presOf" srcId="{E5BD4AE3-C4E1-494F-893D-3B37C8A0F397}" destId="{ABAC3BAF-776B-45C1-8178-1A463DEFDCD0}" srcOrd="0" destOrd="0" presId="urn:microsoft.com/office/officeart/2005/8/layout/vList3"/>
    <dgm:cxn modelId="{6C362D0C-71A7-436C-B298-BC8EB4833E16}" type="presOf" srcId="{7DDA7C92-0351-45C2-9988-C3D541015ED6}" destId="{7555C47E-06D1-498E-B9BA-F9AE70B8FB77}" srcOrd="0" destOrd="0" presId="urn:microsoft.com/office/officeart/2005/8/layout/vList3"/>
    <dgm:cxn modelId="{480DF683-5B87-4414-9321-09E9BB7E3F7E}" srcId="{EBA2104A-04BF-4DD4-A794-77D823B55DFA}" destId="{7DDA7C92-0351-45C2-9988-C3D541015ED6}" srcOrd="1" destOrd="0" parTransId="{ED686075-CCAF-4C97-97A0-4095BE3D9697}" sibTransId="{E2F1210C-A056-4463-8DA3-9BA1996153C3}"/>
    <dgm:cxn modelId="{021ABCD8-6F78-45F6-9C87-DBC254AFBC80}" srcId="{EBA2104A-04BF-4DD4-A794-77D823B55DFA}" destId="{48D54FDE-BD0A-47FE-821E-CFA2F1644DF4}" srcOrd="0" destOrd="0" parTransId="{2DF0BA29-E1CE-432E-ABB2-0276C43E32C4}" sibTransId="{D2F8F2C7-DB57-4565-B642-8DD0BEECAA8C}"/>
    <dgm:cxn modelId="{D7174F56-AC58-4F42-9E11-D42783DCB43D}" srcId="{EBA2104A-04BF-4DD4-A794-77D823B55DFA}" destId="{E5BD4AE3-C4E1-494F-893D-3B37C8A0F397}" srcOrd="2" destOrd="0" parTransId="{CA56A069-664B-419B-94E3-9F271D618D04}" sibTransId="{F35D9EB6-30DE-4F41-A9BF-D872A1DADD0A}"/>
    <dgm:cxn modelId="{1B30C11B-48EB-4F37-AE57-2F85F6ACF151}" type="presOf" srcId="{EBA2104A-04BF-4DD4-A794-77D823B55DFA}" destId="{B125EC10-5877-4A80-A743-03CFDF6A4B6F}" srcOrd="0" destOrd="0" presId="urn:microsoft.com/office/officeart/2005/8/layout/vList3"/>
    <dgm:cxn modelId="{8B96B7BD-92FF-4944-B3B7-8174478296EE}" type="presOf" srcId="{48D54FDE-BD0A-47FE-821E-CFA2F1644DF4}" destId="{E3A29AFB-C82C-4CFA-A4F2-ED345B328EBA}" srcOrd="0" destOrd="0" presId="urn:microsoft.com/office/officeart/2005/8/layout/vList3"/>
    <dgm:cxn modelId="{BE2361C8-0971-451A-9A36-CD28FA4FE985}" type="presParOf" srcId="{B125EC10-5877-4A80-A743-03CFDF6A4B6F}" destId="{977D33E4-E438-4218-AA78-17BF2B6BA931}" srcOrd="0" destOrd="0" presId="urn:microsoft.com/office/officeart/2005/8/layout/vList3"/>
    <dgm:cxn modelId="{C042311B-3EC3-4261-A827-AD5E611AD2E1}" type="presParOf" srcId="{977D33E4-E438-4218-AA78-17BF2B6BA931}" destId="{902C36AB-403F-4BEF-A004-937A6E48D95D}" srcOrd="0" destOrd="0" presId="urn:microsoft.com/office/officeart/2005/8/layout/vList3"/>
    <dgm:cxn modelId="{D32EB798-BBCE-447B-BAF7-829C74972C93}" type="presParOf" srcId="{977D33E4-E438-4218-AA78-17BF2B6BA931}" destId="{E3A29AFB-C82C-4CFA-A4F2-ED345B328EBA}" srcOrd="1" destOrd="0" presId="urn:microsoft.com/office/officeart/2005/8/layout/vList3"/>
    <dgm:cxn modelId="{BB91299B-443D-47FF-A072-5B59C5939284}" type="presParOf" srcId="{B125EC10-5877-4A80-A743-03CFDF6A4B6F}" destId="{D06FF3B5-A917-4D7A-A414-82F1D1ED4876}" srcOrd="1" destOrd="0" presId="urn:microsoft.com/office/officeart/2005/8/layout/vList3"/>
    <dgm:cxn modelId="{FFA11A43-6B47-43C9-81F7-E790E1816BD5}" type="presParOf" srcId="{B125EC10-5877-4A80-A743-03CFDF6A4B6F}" destId="{627ED65B-E353-4F62-AE1E-F918F3DD6039}" srcOrd="2" destOrd="0" presId="urn:microsoft.com/office/officeart/2005/8/layout/vList3"/>
    <dgm:cxn modelId="{B7227936-1B03-4190-98FC-D517B0CB3D5E}" type="presParOf" srcId="{627ED65B-E353-4F62-AE1E-F918F3DD6039}" destId="{E5EADD9B-E56A-4831-9340-DD9E741C9163}" srcOrd="0" destOrd="0" presId="urn:microsoft.com/office/officeart/2005/8/layout/vList3"/>
    <dgm:cxn modelId="{960F0716-F4D0-4F47-8742-E1EDDAA0ACF1}" type="presParOf" srcId="{627ED65B-E353-4F62-AE1E-F918F3DD6039}" destId="{7555C47E-06D1-498E-B9BA-F9AE70B8FB77}" srcOrd="1" destOrd="0" presId="urn:microsoft.com/office/officeart/2005/8/layout/vList3"/>
    <dgm:cxn modelId="{762424C4-4815-40C8-8AA7-6E5E0DFA4BAB}" type="presParOf" srcId="{B125EC10-5877-4A80-A743-03CFDF6A4B6F}" destId="{67F55E6B-48AA-47EA-AA74-D25CD2E1A210}" srcOrd="3" destOrd="0" presId="urn:microsoft.com/office/officeart/2005/8/layout/vList3"/>
    <dgm:cxn modelId="{B6E9052B-C6FB-494F-84BC-4B384B065DEB}" type="presParOf" srcId="{B125EC10-5877-4A80-A743-03CFDF6A4B6F}" destId="{BE85DB68-567E-4903-8A2B-8345CE73EEB6}" srcOrd="4" destOrd="0" presId="urn:microsoft.com/office/officeart/2005/8/layout/vList3"/>
    <dgm:cxn modelId="{FB625AA3-3F42-4F41-9178-DBF2491C79C3}" type="presParOf" srcId="{BE85DB68-567E-4903-8A2B-8345CE73EEB6}" destId="{1FF3BCEE-5A3B-4A16-95D9-91C1096E9008}" srcOrd="0" destOrd="0" presId="urn:microsoft.com/office/officeart/2005/8/layout/vList3"/>
    <dgm:cxn modelId="{F8A257C0-A41A-4D6D-86F5-F78300DCFED1}" type="presParOf" srcId="{BE85DB68-567E-4903-8A2B-8345CE73EEB6}" destId="{ABAC3BAF-776B-45C1-8178-1A463DEFDCD0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40D5AD-5C3E-4F7A-9209-62F0433F22A8}">
      <dsp:nvSpPr>
        <dsp:cNvPr id="0" name=""/>
        <dsp:cNvSpPr/>
      </dsp:nvSpPr>
      <dsp:spPr>
        <a:xfrm>
          <a:off x="894" y="0"/>
          <a:ext cx="5214973" cy="521497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76F0EF-CDB9-46C6-9B2E-97B5DF326D03}">
      <dsp:nvSpPr>
        <dsp:cNvPr id="0" name=""/>
        <dsp:cNvSpPr/>
      </dsp:nvSpPr>
      <dsp:spPr>
        <a:xfrm>
          <a:off x="396476" y="500067"/>
          <a:ext cx="7818893" cy="12344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/>
            <a:t>сюжетную</a:t>
          </a:r>
          <a:r>
            <a:rPr lang="ru-RU" sz="2400" kern="1200" dirty="0" smtClean="0"/>
            <a:t> </a:t>
          </a:r>
          <a:r>
            <a:rPr lang="ru-RU" sz="2400" b="1" kern="1200" dirty="0" smtClean="0"/>
            <a:t>часть</a:t>
          </a:r>
          <a:r>
            <a:rPr lang="ru-RU" sz="2400" kern="1200" dirty="0" smtClean="0"/>
            <a:t> – случай, проблема, история из реальной жизни;</a:t>
          </a:r>
        </a:p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 dirty="0"/>
        </a:p>
      </dsp:txBody>
      <dsp:txXfrm>
        <a:off x="396476" y="500067"/>
        <a:ext cx="7818893" cy="1234482"/>
      </dsp:txXfrm>
    </dsp:sp>
    <dsp:sp modelId="{91133D2C-32CD-42ED-860B-FC17CEB5B883}">
      <dsp:nvSpPr>
        <dsp:cNvPr id="0" name=""/>
        <dsp:cNvSpPr/>
      </dsp:nvSpPr>
      <dsp:spPr>
        <a:xfrm>
          <a:off x="427732" y="1913090"/>
          <a:ext cx="7751031" cy="12344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/>
            <a:t>методическую часть </a:t>
          </a:r>
          <a:r>
            <a:rPr lang="ru-RU" sz="2400" kern="1200" dirty="0" smtClean="0"/>
            <a:t>– вопросы и задания для работы с кейсом;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 dirty="0"/>
        </a:p>
      </dsp:txBody>
      <dsp:txXfrm>
        <a:off x="427732" y="1913090"/>
        <a:ext cx="7751031" cy="1234482"/>
      </dsp:txXfrm>
    </dsp:sp>
    <dsp:sp modelId="{EF59C092-2D2C-4D74-A09A-BFE3BF85F6D4}">
      <dsp:nvSpPr>
        <dsp:cNvPr id="0" name=""/>
        <dsp:cNvSpPr/>
      </dsp:nvSpPr>
      <dsp:spPr>
        <a:xfrm>
          <a:off x="392021" y="3286148"/>
          <a:ext cx="7822453" cy="12344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/>
            <a:t>информационную</a:t>
          </a:r>
          <a:r>
            <a:rPr lang="ru-RU" sz="2100" b="1" kern="1200" dirty="0" smtClean="0"/>
            <a:t> </a:t>
          </a:r>
          <a:r>
            <a:rPr lang="ru-RU" sz="2400" b="1" kern="1200" dirty="0" smtClean="0"/>
            <a:t>часть </a:t>
          </a:r>
          <a:r>
            <a:rPr lang="ru-RU" sz="2400" kern="1200" dirty="0" smtClean="0"/>
            <a:t>– приложения (глоссарий, параграф учебника, научная статья и т.д.)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/>
        </a:p>
      </dsp:txBody>
      <dsp:txXfrm>
        <a:off x="392021" y="3286148"/>
        <a:ext cx="7822453" cy="123448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A29AFB-C82C-4CFA-A4F2-ED345B328EBA}">
      <dsp:nvSpPr>
        <dsp:cNvPr id="0" name=""/>
        <dsp:cNvSpPr/>
      </dsp:nvSpPr>
      <dsp:spPr>
        <a:xfrm rot="10800000">
          <a:off x="1241168" y="4413"/>
          <a:ext cx="7179622" cy="1405949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041" tIns="76200" rIns="142240" bIns="762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</a:rPr>
            <a:t>1 этап – ознакомительный этап </a:t>
          </a:r>
          <a:r>
            <a:rPr lang="ru-RU" sz="2000" kern="1200" dirty="0" smtClean="0"/>
            <a:t>- На данном этапе происходит знакомство с кейсом и вовлечение обучающихся в обсуждение ситуации. </a:t>
          </a:r>
        </a:p>
        <a:p>
          <a:pPr lvl="0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1241168" y="4413"/>
        <a:ext cx="7179622" cy="1405949"/>
      </dsp:txXfrm>
    </dsp:sp>
    <dsp:sp modelId="{902C36AB-403F-4BEF-A004-937A6E48D95D}">
      <dsp:nvSpPr>
        <dsp:cNvPr id="0" name=""/>
        <dsp:cNvSpPr/>
      </dsp:nvSpPr>
      <dsp:spPr>
        <a:xfrm>
          <a:off x="0" y="57881"/>
          <a:ext cx="1278071" cy="141565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55C47E-06D1-498E-B9BA-F9AE70B8FB77}">
      <dsp:nvSpPr>
        <dsp:cNvPr id="0" name=""/>
        <dsp:cNvSpPr/>
      </dsp:nvSpPr>
      <dsp:spPr>
        <a:xfrm rot="10800000">
          <a:off x="1428741" y="1773152"/>
          <a:ext cx="7072380" cy="145153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041" tIns="76200" rIns="142240" bIns="7620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kern="1200" dirty="0" smtClean="0">
              <a:solidFill>
                <a:schemeClr val="bg1"/>
              </a:solidFill>
            </a:rPr>
            <a:t>2 этап – основной этап </a:t>
          </a:r>
          <a:r>
            <a:rPr lang="ru-RU" sz="2000" b="0" kern="1200" dirty="0" smtClean="0">
              <a:solidFill>
                <a:schemeClr val="bg1"/>
              </a:solidFill>
            </a:rPr>
            <a:t>–работа в группах. Итогом работы в группе является выработка общего решения, которое может сопровождаться схемами, тезисами.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1428741" y="1773152"/>
        <a:ext cx="7072380" cy="1451531"/>
      </dsp:txXfrm>
    </dsp:sp>
    <dsp:sp modelId="{E5EADD9B-E56A-4831-9340-DD9E741C9163}">
      <dsp:nvSpPr>
        <dsp:cNvPr id="0" name=""/>
        <dsp:cNvSpPr/>
      </dsp:nvSpPr>
      <dsp:spPr>
        <a:xfrm>
          <a:off x="25500" y="1819652"/>
          <a:ext cx="1193101" cy="1241916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AC3BAF-776B-45C1-8178-1A463DEFDCD0}">
      <dsp:nvSpPr>
        <dsp:cNvPr id="0" name=""/>
        <dsp:cNvSpPr/>
      </dsp:nvSpPr>
      <dsp:spPr>
        <a:xfrm rot="10800000">
          <a:off x="1358840" y="3573305"/>
          <a:ext cx="7056890" cy="1226407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5041" tIns="87630" rIns="163576" bIns="8763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300" b="1" kern="1200" dirty="0" smtClean="0">
              <a:solidFill>
                <a:schemeClr val="bg1"/>
              </a:solidFill>
            </a:rPr>
            <a:t>3 этап - итоговая презентация </a:t>
          </a:r>
          <a:r>
            <a:rPr lang="ru-RU" sz="2300" kern="1200" dirty="0" smtClean="0"/>
            <a:t>авторского продукта группы с последующей дискуссией.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/>
        </a:p>
      </dsp:txBody>
      <dsp:txXfrm rot="10800000">
        <a:off x="1358840" y="3573305"/>
        <a:ext cx="7056890" cy="1226407"/>
      </dsp:txXfrm>
    </dsp:sp>
    <dsp:sp modelId="{1FF3BCEE-5A3B-4A16-95D9-91C1096E9008}">
      <dsp:nvSpPr>
        <dsp:cNvPr id="0" name=""/>
        <dsp:cNvSpPr/>
      </dsp:nvSpPr>
      <dsp:spPr>
        <a:xfrm>
          <a:off x="0" y="3466007"/>
          <a:ext cx="1306713" cy="1324389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8575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3857628"/>
            <a:ext cx="4972040" cy="16002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Бакулина Екатерина Владимировна, учитель биологии, химии, экологии МОКУ СОШ п. Торфяной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Оричевского района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Кейс-метод </a:t>
            </a:r>
            <a:r>
              <a:rPr lang="ru-RU" dirty="0" smtClean="0"/>
              <a:t>на уроках биологии как средство формирования метапредметных компетенций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928926" y="607220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Март, 2016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 к кейсу: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4572032" cy="4572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800" dirty="0" smtClean="0"/>
              <a:t>О каком процессе идет речь в тексте? Каковы причины этих изменений? </a:t>
            </a:r>
          </a:p>
          <a:p>
            <a:pPr lvl="0"/>
            <a:endParaRPr lang="ru-RU" dirty="0" smtClean="0"/>
          </a:p>
          <a:p>
            <a:pPr lvl="0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Решаемые проблемы:</a:t>
            </a:r>
          </a:p>
          <a:p>
            <a:pPr lvl="0" algn="just"/>
            <a:r>
              <a:rPr lang="ru-RU" dirty="0" smtClean="0"/>
              <a:t>Зачем деревья сбрасывают листья?</a:t>
            </a:r>
          </a:p>
          <a:p>
            <a:pPr lvl="0" algn="just"/>
            <a:r>
              <a:rPr lang="ru-RU" dirty="0" smtClean="0"/>
              <a:t>Как растения узнают о приближении зимы?</a:t>
            </a:r>
          </a:p>
          <a:p>
            <a:pPr lvl="0" algn="just"/>
            <a:r>
              <a:rPr lang="ru-RU" dirty="0" smtClean="0"/>
              <a:t>Почему листья изменяют свою окраску?</a:t>
            </a:r>
          </a:p>
          <a:p>
            <a:pPr lvl="0" algn="just"/>
            <a:r>
              <a:rPr lang="ru-RU" dirty="0" smtClean="0"/>
              <a:t>Почему некоторые растения осенью остаются зелеными?</a:t>
            </a:r>
          </a:p>
          <a:p>
            <a:pPr lvl="0" algn="just"/>
            <a:r>
              <a:rPr lang="ru-RU" dirty="0" smtClean="0"/>
              <a:t>Почему листья опадают осенью, а не летом?</a:t>
            </a:r>
          </a:p>
          <a:p>
            <a:endParaRPr lang="ru-RU" dirty="0"/>
          </a:p>
        </p:txBody>
      </p:sp>
      <p:pic>
        <p:nvPicPr>
          <p:cNvPr id="4" name="Рисунок 3" descr="http://biouroki.ru/content/page/743/1_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1500174"/>
            <a:ext cx="3357586" cy="221457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5" name="Рисунок 4" descr="http://biouroki.ru/content/page/743/2_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3929066"/>
            <a:ext cx="3357586" cy="246602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«Грибы, их многообразие и значение», 7 класс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4981596"/>
          </a:xfrm>
          <a:ln w="28575">
            <a:solidFill>
              <a:srgbClr val="B5052B"/>
            </a:solidFill>
          </a:ln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500" dirty="0" smtClean="0"/>
              <a:t>Грибной сезон завершен. Позади самые напряженные для </a:t>
            </a:r>
            <a:r>
              <a:rPr lang="ru-RU" sz="3500" i="1" u="sng" dirty="0" smtClean="0"/>
              <a:t>врачей-токсикологов</a:t>
            </a:r>
            <a:r>
              <a:rPr lang="ru-RU" sz="3500" dirty="0" smtClean="0"/>
              <a:t> месяцы, когда пищевые отравления грибами лидируют по тяжести среди всех </a:t>
            </a:r>
            <a:r>
              <a:rPr lang="ru-RU" sz="3500" i="1" u="sng" dirty="0" err="1" smtClean="0"/>
              <a:t>токсикоинфекций</a:t>
            </a:r>
            <a:r>
              <a:rPr lang="ru-RU" sz="3500" dirty="0" smtClean="0"/>
              <a:t>. Однако расслабляться не приходиться, так как наибольший пик отравлений так же приходится на Новый год.</a:t>
            </a:r>
          </a:p>
          <a:p>
            <a:pPr algn="just">
              <a:buNone/>
            </a:pPr>
            <a:r>
              <a:rPr lang="ru-RU" sz="3500" dirty="0" smtClean="0"/>
              <a:t>		Наиболее тяжелое пищевое отравление грибами — это отравление бледной поганкой, красным мухомором, ложными опятами и сатанинским грибом. Грузди, волнушки, без соответствующей обработки тоже вызывают острый </a:t>
            </a:r>
            <a:r>
              <a:rPr lang="ru-RU" sz="3500" i="1" u="sng" dirty="0" smtClean="0"/>
              <a:t>гастроэнтерит</a:t>
            </a:r>
            <a:r>
              <a:rPr lang="ru-RU" sz="3500" dirty="0" smtClean="0"/>
              <a:t>. Сушеные строчки, сморчки содержат вещества, разрушающие эритроциты, и становятся причиной симптомов, схожих с отравлением бледной поганкой. </a:t>
            </a:r>
          </a:p>
          <a:p>
            <a:pPr algn="just">
              <a:buNone/>
            </a:pPr>
            <a:r>
              <a:rPr lang="ru-RU" sz="3500" dirty="0" smtClean="0"/>
              <a:t>		Но самое страшное, что пищевое отравление грибами могут вызвать даже боровики и подосиновики, если собраны они вблизи промышленных предприятий, железных дорог, автотрасс, если грибы эти старые, долго пролежали или прошли недостаточную кулинарную обработку. Такие отравления опасны тем, что наступают не сразу: после одного-двух обедов с такими грибами вы, скорее всего, ничего не почувствуете, но при регулярном употреблении в организме наступают опасные поражения центральной нервной системы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Задания для учащихся: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1. Прочитайте текс, выделите </a:t>
            </a:r>
            <a:r>
              <a:rPr lang="ru-RU" sz="2800" dirty="0" smtClean="0"/>
              <a:t>о каких проблемах </a:t>
            </a:r>
            <a:r>
              <a:rPr lang="ru-RU" sz="2800" dirty="0" smtClean="0"/>
              <a:t>идет речь в тексте? 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2. Разбейтесь на группы, выберите какой проблемой вы будете заниматься.</a:t>
            </a:r>
          </a:p>
          <a:p>
            <a:pPr algn="just">
              <a:buNone/>
            </a:pPr>
            <a:r>
              <a:rPr lang="ru-RU" dirty="0" smtClean="0"/>
              <a:t>3</a:t>
            </a:r>
            <a:r>
              <a:rPr lang="ru-RU" dirty="0" smtClean="0"/>
              <a:t>. Проанализируйте текст. Привлекая другие источники информации, выскажите свою точку зрения.</a:t>
            </a:r>
          </a:p>
          <a:p>
            <a:pPr algn="just">
              <a:buNone/>
            </a:pPr>
            <a:r>
              <a:rPr lang="ru-RU" dirty="0" smtClean="0"/>
              <a:t>4</a:t>
            </a:r>
            <a:r>
              <a:rPr lang="ru-RU" dirty="0" smtClean="0"/>
              <a:t>. Приготовьте защиту своей точки зрения (презентация приветствуется)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Проблемы: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928670"/>
            <a:ext cx="8358246" cy="271464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Чем процессы выделения у грибов отличаются от выделения у животных и растений?</a:t>
            </a:r>
          </a:p>
          <a:p>
            <a:pPr algn="just"/>
            <a:r>
              <a:rPr lang="ru-RU" dirty="0" smtClean="0"/>
              <a:t>Какие грибы съедобны, а какие ядовиты?</a:t>
            </a:r>
          </a:p>
          <a:p>
            <a:pPr algn="just"/>
            <a:r>
              <a:rPr lang="ru-RU" dirty="0" smtClean="0"/>
              <a:t>Почему опасно есть старые, переросшие грибы? </a:t>
            </a:r>
          </a:p>
          <a:p>
            <a:pPr algn="just"/>
            <a:r>
              <a:rPr lang="ru-RU" dirty="0" smtClean="0"/>
              <a:t>Почему нельзя есть грибы, выросшие около автострады, в городских парках?</a:t>
            </a:r>
          </a:p>
          <a:p>
            <a:pPr algn="just"/>
            <a:r>
              <a:rPr lang="ru-RU" dirty="0" smtClean="0"/>
              <a:t>Почему опасно есть грибы, консервированные дома?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2066" y="4000504"/>
            <a:ext cx="3750495" cy="25003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3786190"/>
            <a:ext cx="4871836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43956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Урок «Мутационная изменчивость», 9 класс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643306" y="857232"/>
            <a:ext cx="5072098" cy="5786478"/>
          </a:xfrm>
          <a:ln w="19050">
            <a:solidFill>
              <a:srgbClr val="B5052B"/>
            </a:solidFill>
          </a:ln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		Есть в Киеве обладатель необычной «чернобыльской» коллекции — профессор, доктор биологических наук, независимый эксперт по экологии Вячеслав Коновалов. Сразу после аварии на Чернобыльской АЭС он начал собирать </a:t>
            </a:r>
            <a:r>
              <a:rPr lang="ru-RU" i="1" u="sng" dirty="0" smtClean="0"/>
              <a:t>мутантов</a:t>
            </a:r>
            <a:r>
              <a:rPr lang="ru-RU" dirty="0" smtClean="0"/>
              <a:t>, которые то и дело рождались на фермах </a:t>
            </a:r>
            <a:r>
              <a:rPr lang="ru-RU" dirty="0" err="1" smtClean="0"/>
              <a:t>Житомирщины</a:t>
            </a:r>
            <a:r>
              <a:rPr lang="ru-RU" dirty="0" smtClean="0"/>
              <a:t> и </a:t>
            </a:r>
            <a:r>
              <a:rPr lang="ru-RU" dirty="0" err="1" smtClean="0"/>
              <a:t>Киевщины</a:t>
            </a:r>
            <a:r>
              <a:rPr lang="ru-RU" dirty="0" smtClean="0"/>
              <a:t>. В его коллекции — 100 уродов.</a:t>
            </a:r>
          </a:p>
          <a:p>
            <a:pPr algn="just">
              <a:buNone/>
            </a:pPr>
            <a:r>
              <a:rPr lang="ru-RU" dirty="0" smtClean="0"/>
              <a:t>		Генетик  Александр Рудой утверждает, что на  самом деле уродства — это аномалии, которые происходят всегда. В каком-то смысле для природы </a:t>
            </a:r>
            <a:r>
              <a:rPr lang="ru-RU" dirty="0" smtClean="0"/>
              <a:t>мутации </a:t>
            </a:r>
            <a:r>
              <a:rPr lang="ru-RU" dirty="0" smtClean="0"/>
              <a:t>— норма. Другое дело, что Чернобыль ускорил мутационные процессы во много раз. Поэтому сразу родилось так много животных с отклонениями. Сейчас идет другой процесс: с одной стороны, адаптация, а с другой — продолжение мутаций на незаметном для глаз клеточном уровне. По словам генетиков, облученному человечеству при условии исчезновения всех мутагенных факторов, понадобилось бы 800 лет, чтобы полностью избавиться от всех чернобыльских мутаций. </a:t>
            </a:r>
          </a:p>
          <a:p>
            <a:pPr algn="just">
              <a:buNone/>
            </a:pPr>
            <a:r>
              <a:rPr lang="ru-RU" dirty="0" smtClean="0"/>
              <a:t>		Тем временем, в Украине три года назад в одном из фермерских хозяйств родился гусь с четырьмя лапами, а два года назад — двуглавый теленок... Последний, кстати, </a:t>
            </a:r>
            <a:r>
              <a:rPr lang="ru-RU" dirty="0" err="1" smtClean="0"/>
              <a:t>сдох</a:t>
            </a:r>
            <a:r>
              <a:rPr lang="ru-RU" dirty="0" smtClean="0"/>
              <a:t>, а гусь обитал в одном из зоопарков </a:t>
            </a:r>
            <a:r>
              <a:rPr lang="ru-RU" dirty="0" smtClean="0"/>
              <a:t>страны...</a:t>
            </a:r>
            <a:endParaRPr lang="ru-RU" dirty="0"/>
          </a:p>
        </p:txBody>
      </p:sp>
      <p:pic>
        <p:nvPicPr>
          <p:cNvPr id="48130" name="Picture 2" descr="http://chernobylsecret.my1.ru/_ph/44/81436389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3105813" cy="2067584"/>
          </a:xfrm>
          <a:prstGeom prst="rect">
            <a:avLst/>
          </a:prstGeom>
          <a:noFill/>
        </p:spPr>
      </p:pic>
      <p:pic>
        <p:nvPicPr>
          <p:cNvPr id="6" name="Picture 8" descr="http://chukcha.net/uploads/posts/2010-04/1272208818_zmei_13.jpg"/>
          <p:cNvPicPr>
            <a:picLocks noChangeAspect="1" noChangeArrowheads="1"/>
          </p:cNvPicPr>
          <p:nvPr/>
        </p:nvPicPr>
        <p:blipFill>
          <a:blip r:embed="rId3" cstate="print"/>
          <a:srcRect r="8018"/>
          <a:stretch>
            <a:fillRect/>
          </a:stretch>
        </p:blipFill>
        <p:spPr bwMode="auto">
          <a:xfrm>
            <a:off x="285720" y="3571876"/>
            <a:ext cx="3142444" cy="23500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 к кейсу: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071546"/>
            <a:ext cx="7772400" cy="4929190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None/>
            </a:pPr>
            <a:r>
              <a:rPr lang="ru-RU" sz="2900" dirty="0" smtClean="0"/>
              <a:t>1. О какой проблеме идет речь в тексте? </a:t>
            </a:r>
          </a:p>
          <a:p>
            <a:pPr marL="514350" indent="-514350" algn="just">
              <a:buNone/>
            </a:pPr>
            <a:r>
              <a:rPr lang="ru-RU" sz="2900" dirty="0" smtClean="0"/>
              <a:t>2. Каковы причины этих изменений? </a:t>
            </a:r>
          </a:p>
          <a:p>
            <a:pPr marL="0" indent="0" algn="just">
              <a:buNone/>
            </a:pPr>
            <a:r>
              <a:rPr lang="ru-RU" sz="2900" dirty="0" smtClean="0"/>
              <a:t>3. Как классифицируются мутации по уровню изменения наследственного материала?</a:t>
            </a:r>
          </a:p>
          <a:p>
            <a:pPr marL="0" indent="0" algn="just">
              <a:buNone/>
            </a:pPr>
            <a:r>
              <a:rPr lang="ru-RU" sz="2900" dirty="0" smtClean="0"/>
              <a:t>4. Можно ли сказать, что мутационные процессы для исторической судьбы человечества более опасны, чем для остальных представителей живого мира?</a:t>
            </a:r>
          </a:p>
          <a:p>
            <a:pPr marL="514350" indent="-514350" algn="just">
              <a:buNone/>
            </a:pPr>
            <a:r>
              <a:rPr lang="ru-RU" sz="2900" dirty="0" smtClean="0"/>
              <a:t>5. В чем пути решения проблемы?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Проблемы:</a:t>
            </a:r>
          </a:p>
          <a:p>
            <a:pPr>
              <a:buNone/>
            </a:pPr>
            <a:r>
              <a:rPr lang="ru-RU" sz="3200" dirty="0" smtClean="0"/>
              <a:t>- Что такое мутационная изменчивость</a:t>
            </a:r>
          </a:p>
          <a:p>
            <a:pPr>
              <a:buNone/>
            </a:pPr>
            <a:r>
              <a:rPr lang="ru-RU" sz="3200" dirty="0" smtClean="0"/>
              <a:t>- Какие бывают мутации</a:t>
            </a:r>
          </a:p>
          <a:p>
            <a:pPr>
              <a:buNone/>
            </a:pPr>
            <a:r>
              <a:rPr lang="ru-RU" sz="3200" dirty="0" smtClean="0"/>
              <a:t>- Какие факторы могут вызывать мутации</a:t>
            </a:r>
          </a:p>
          <a:p>
            <a:pPr>
              <a:buNone/>
            </a:pPr>
            <a:r>
              <a:rPr lang="ru-RU" sz="3200" dirty="0" smtClean="0"/>
              <a:t>- Как уберечь себя от мутаций</a:t>
            </a:r>
          </a:p>
          <a:p>
            <a:pPr>
              <a:buNone/>
            </a:pPr>
            <a:r>
              <a:rPr lang="ru-RU" sz="3200" dirty="0" smtClean="0"/>
              <a:t>- Всегда ли мутации – это зло?</a:t>
            </a:r>
          </a:p>
          <a:p>
            <a:pPr>
              <a:buFontTx/>
              <a:buChar char="-"/>
            </a:pPr>
            <a:endParaRPr lang="ru-RU" sz="2900" dirty="0" smtClean="0"/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 «Вирусы», 10 класс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3714744" y="1447800"/>
            <a:ext cx="4968246" cy="4572000"/>
          </a:xfrm>
          <a:ln w="19050">
            <a:solidFill>
              <a:srgbClr val="B5052B"/>
            </a:solidFill>
          </a:ln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dirty="0" smtClean="0"/>
              <a:t>		Редкое кожное заболевание </a:t>
            </a:r>
            <a:r>
              <a:rPr lang="ru-RU" b="1" dirty="0" err="1" smtClean="0"/>
              <a:t>эпидермодисплазия</a:t>
            </a:r>
            <a:r>
              <a:rPr lang="ru-RU" b="1" dirty="0" smtClean="0"/>
              <a:t> </a:t>
            </a:r>
            <a:r>
              <a:rPr lang="ru-RU" dirty="0" smtClean="0"/>
              <a:t>делает своих обладателей очень чувствительными к широко распространенному вирусу папилломы человека (ВПЧ). У таких людей инфекция вызывает рост многочисленных кожных наростов, напоминающих по плотности древесину.</a:t>
            </a:r>
          </a:p>
          <a:p>
            <a:pPr algn="just">
              <a:buNone/>
            </a:pPr>
            <a:r>
              <a:rPr lang="ru-RU" dirty="0" smtClean="0"/>
              <a:t>		О заболевании стало широко известно в 2007 году после того как в интернете появился видеоролик с индонезийским рыбаком, который из-за обилия </a:t>
            </a:r>
            <a:r>
              <a:rPr lang="ru-RU" dirty="0" err="1" smtClean="0"/>
              <a:t>бородавковидных</a:t>
            </a:r>
            <a:r>
              <a:rPr lang="ru-RU" dirty="0" smtClean="0"/>
              <a:t> образований на теле практически потерял дееспособность. </a:t>
            </a:r>
          </a:p>
          <a:p>
            <a:pPr algn="just">
              <a:buNone/>
            </a:pPr>
            <a:r>
              <a:rPr lang="ru-RU" dirty="0" smtClean="0"/>
              <a:t>		В 2008 году мужчина перенес сложную операцию по удалению 6 кг наростов с головы, рук, ног и туловища. На прооперированные части тела была пересажена новая кожа. К сожалению, через некоторое время наросты появились вновь.</a:t>
            </a:r>
            <a:endParaRPr lang="ru-RU" dirty="0"/>
          </a:p>
        </p:txBody>
      </p:sp>
      <p:pic>
        <p:nvPicPr>
          <p:cNvPr id="7" name="Содержимое 6" descr="О мутации стало широко известно в 2007 году после того как в интернете появился видеоролик с 34-летним индонезийским рыбаком Деде Косварой, который из-за обилия бородавковидных образований на теле практически потерял дееспособность.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71472" y="1643050"/>
            <a:ext cx="2943077" cy="4090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7158" y="600076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34-летний индонезийский рыбак Деде </a:t>
            </a:r>
            <a:r>
              <a:rPr lang="ru-RU" dirty="0" err="1" smtClean="0"/>
              <a:t>Косвара</a:t>
            </a:r>
            <a:r>
              <a:rPr lang="ru-RU" dirty="0" smtClean="0"/>
              <a:t> (2007 год)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 к кейсу: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4357718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Как устроены вирусы?</a:t>
            </a:r>
          </a:p>
          <a:p>
            <a:pPr algn="just"/>
            <a:r>
              <a:rPr lang="ru-RU" dirty="0" smtClean="0"/>
              <a:t>Почему в 20 веке вирусы стали главным объектом экспериментальных генетических исследований?</a:t>
            </a:r>
          </a:p>
          <a:p>
            <a:r>
              <a:rPr lang="ru-RU" dirty="0" smtClean="0"/>
              <a:t>Почему вирусные заболевания имеют характер эпидемий?</a:t>
            </a:r>
          </a:p>
          <a:p>
            <a:r>
              <a:rPr lang="ru-RU" dirty="0" smtClean="0"/>
              <a:t>Какие сложности возникают при попытках создать вакцину против вирусных инфекций?</a:t>
            </a:r>
          </a:p>
          <a:p>
            <a:endParaRPr lang="ru-RU" dirty="0"/>
          </a:p>
        </p:txBody>
      </p:sp>
      <p:pic>
        <p:nvPicPr>
          <p:cNvPr id="4" name="Picture 4" descr="biotech"/>
          <p:cNvPicPr>
            <a:picLocks noChangeAspect="1" noChangeArrowheads="1"/>
          </p:cNvPicPr>
          <p:nvPr/>
        </p:nvPicPr>
        <p:blipFill>
          <a:blip r:embed="rId2" cstate="print"/>
          <a:srcRect b="14444"/>
          <a:stretch>
            <a:fillRect/>
          </a:stretch>
        </p:blipFill>
        <p:spPr bwMode="auto">
          <a:xfrm>
            <a:off x="5072066" y="3286124"/>
            <a:ext cx="352427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https://im0-tub-ru.yandex.net/i?id=4e713cc90c0411e0bd1f812cdb3955e6&amp;n=33&amp;h=215&amp;w=3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785794"/>
            <a:ext cx="3571900" cy="2327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«Глобальные экологические проблемы», 11 класс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ln w="28575">
            <a:solidFill>
              <a:srgbClr val="B5052B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Текст кейса: «</a:t>
            </a:r>
            <a:r>
              <a:rPr lang="ru-RU" i="1" dirty="0" smtClean="0"/>
              <a:t>От жары Россия заболеет</a:t>
            </a:r>
            <a:r>
              <a:rPr lang="ru-RU" dirty="0" smtClean="0"/>
              <a:t>»</a:t>
            </a:r>
          </a:p>
          <a:p>
            <a:pPr algn="just">
              <a:buNone/>
            </a:pPr>
            <a:r>
              <a:rPr lang="ru-RU" i="1" dirty="0" smtClean="0"/>
              <a:t>		Как отразится изменение климата на здоровье человека? «В России, которая на две трети покрыта вечной мерзлотой, проблема глобального потепления стоит в тысячу раз острее, чем в Европе или Америке, – рассказал «АиФ» Борис РЕВИЧ, профессор, доктор медицинских наук. </a:t>
            </a:r>
          </a:p>
          <a:p>
            <a:pPr algn="just">
              <a:buNone/>
            </a:pPr>
            <a:r>
              <a:rPr lang="ru-RU" i="1" dirty="0" smtClean="0"/>
              <a:t>	– Разрушение систем водоснабжения и канализации из-за таяния вечной мерзлоты могут вызвать подъем заболеваемости кишечными инфекциями, например, на Чукотке им других арктических территориях России. Потепление климата может стать причиной увеличения числа случаев малярии, клещевого энцефалита и других инфекционных заболеваний. </a:t>
            </a:r>
          </a:p>
          <a:p>
            <a:pPr algn="just">
              <a:buNone/>
            </a:pPr>
            <a:r>
              <a:rPr lang="ru-RU" i="1" dirty="0" smtClean="0"/>
              <a:t>		Например, в Подмосковье ещё несколько лет назад считалось, что переносчики малярии были полностью уничтожены 60-е гг. XX в. Однако,   начиная с 2002 г. личинки малярийных комаров снова появились в подмосковных прудах. Сейчас по статистике, на столичный регион выпадает 34 % случаев заболеваний малярией в России. Значительно выросла у нас и заболеваемость геморрагической лихорадкой. Это заболевание вызывающее внутреннее кровотечение, фиксируется теперь не только на юге России, но и в Новосибирской области. Ранее эта лихорадка была распространена преимущественно в Африке и на ближнем Востоке. Более 90% взрослых жителей этих регионов имеют иммунитет к вызывающему ее вирусу. Россия же совершенно беззащитна перед этим тропическим заболеванием».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Проблемы: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rgbClr val="B5052B"/>
            </a:solidFill>
          </a:ln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3200" dirty="0" smtClean="0"/>
              <a:t>Глобальное потепление климата.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dirty="0" smtClean="0"/>
              <a:t>Рост заболеваемости россиян</a:t>
            </a:r>
          </a:p>
          <a:p>
            <a:pPr algn="just"/>
            <a:endParaRPr lang="ru-RU" sz="3200" dirty="0" smtClean="0"/>
          </a:p>
          <a:p>
            <a:pPr algn="just">
              <a:buNone/>
            </a:pPr>
            <a:r>
              <a:rPr lang="ru-RU" sz="3800" b="1" dirty="0" smtClean="0">
                <a:solidFill>
                  <a:srgbClr val="FF0000"/>
                </a:solidFill>
              </a:rPr>
              <a:t>Проявление проблемы</a:t>
            </a:r>
            <a:r>
              <a:rPr lang="ru-RU" sz="3800" dirty="0" smtClean="0">
                <a:solidFill>
                  <a:srgbClr val="FF0000"/>
                </a:solidFill>
              </a:rPr>
              <a:t>:</a:t>
            </a:r>
          </a:p>
          <a:p>
            <a:pPr algn="just">
              <a:buNone/>
            </a:pPr>
            <a:r>
              <a:rPr lang="ru-RU" sz="3200" dirty="0" smtClean="0"/>
              <a:t>а) рост кишечных инфекций </a:t>
            </a:r>
          </a:p>
          <a:p>
            <a:pPr algn="just">
              <a:buNone/>
            </a:pPr>
            <a:r>
              <a:rPr lang="ru-RU" sz="3200" dirty="0" smtClean="0"/>
              <a:t>б) рост заболеваемости малярией, клещевым энцефалитом. </a:t>
            </a:r>
          </a:p>
          <a:p>
            <a:pPr algn="just">
              <a:buNone/>
            </a:pPr>
            <a:r>
              <a:rPr lang="ru-RU" sz="3200" dirty="0" smtClean="0"/>
              <a:t>в) случаи геморрагической лихорадки</a:t>
            </a:r>
          </a:p>
          <a:p>
            <a:pPr algn="just"/>
            <a:endParaRPr lang="ru-RU" sz="2900" dirty="0" smtClean="0"/>
          </a:p>
          <a:p>
            <a:pPr algn="just">
              <a:buNone/>
            </a:pPr>
            <a:r>
              <a:rPr lang="ru-RU" sz="2900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ln>
            <a:solidFill>
              <a:srgbClr val="B5052B"/>
            </a:solidFill>
          </a:ln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ru-RU" sz="3800" b="1" dirty="0" smtClean="0">
                <a:solidFill>
                  <a:srgbClr val="FF0000"/>
                </a:solidFill>
              </a:rPr>
              <a:t>Пути решения:</a:t>
            </a:r>
          </a:p>
          <a:p>
            <a:pPr algn="just">
              <a:buNone/>
            </a:pPr>
            <a:r>
              <a:rPr lang="ru-RU" sz="2800" dirty="0" smtClean="0"/>
              <a:t>- Совершенствование систем канализации и водоснабжения;</a:t>
            </a:r>
          </a:p>
          <a:p>
            <a:pPr algn="just">
              <a:buNone/>
            </a:pPr>
            <a:r>
              <a:rPr lang="ru-RU" sz="2800" dirty="0" smtClean="0"/>
              <a:t>- Разработка новых методов очистки воды;</a:t>
            </a:r>
          </a:p>
          <a:p>
            <a:pPr algn="just">
              <a:buNone/>
            </a:pPr>
            <a:r>
              <a:rPr lang="ru-RU" sz="2800" dirty="0" smtClean="0"/>
              <a:t>- Разработка новых способов борьбы с переносчиками заболеваний (клещей, комаров);</a:t>
            </a:r>
          </a:p>
          <a:p>
            <a:pPr algn="just">
              <a:buNone/>
            </a:pPr>
            <a:r>
              <a:rPr lang="ru-RU" sz="2800" dirty="0" smtClean="0"/>
              <a:t>- Создание эффективных вакцин и лекарственных препаратов;</a:t>
            </a:r>
          </a:p>
          <a:p>
            <a:pPr algn="just">
              <a:buNone/>
            </a:pPr>
            <a:r>
              <a:rPr lang="ru-RU" sz="2800" dirty="0" smtClean="0"/>
              <a:t>- Внедрение генов, обеспечивающих невосприимчивость к болезни, в генотип человека;</a:t>
            </a:r>
          </a:p>
          <a:p>
            <a:pPr algn="just">
              <a:buNone/>
            </a:pPr>
            <a:r>
              <a:rPr lang="ru-RU" sz="2800" dirty="0" smtClean="0"/>
              <a:t>- Меры по снижению теплового эффекта в атмосфере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Кейс-метод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Метод был впервые применён в </a:t>
            </a:r>
            <a:r>
              <a:rPr lang="ru-RU" dirty="0" err="1" smtClean="0"/>
              <a:t>Harvard</a:t>
            </a:r>
            <a:r>
              <a:rPr lang="ru-RU" dirty="0" smtClean="0"/>
              <a:t> Business </a:t>
            </a:r>
            <a:r>
              <a:rPr lang="ru-RU" dirty="0" err="1" smtClean="0"/>
              <a:t>School</a:t>
            </a:r>
            <a:r>
              <a:rPr lang="ru-RU" dirty="0" smtClean="0"/>
              <a:t> в 1924 </a:t>
            </a:r>
            <a:r>
              <a:rPr lang="ru-RU" dirty="0" smtClean="0"/>
              <a:t>году</a:t>
            </a:r>
            <a:r>
              <a:rPr lang="ru-RU" baseline="30000" dirty="0" smtClean="0"/>
              <a:t>.</a:t>
            </a:r>
            <a:r>
              <a:rPr lang="ru-RU" dirty="0" smtClean="0"/>
              <a:t>  </a:t>
            </a:r>
          </a:p>
          <a:p>
            <a:pPr algn="just"/>
            <a:r>
              <a:rPr lang="ru-RU" dirty="0" smtClean="0"/>
              <a:t>Преподаватели</a:t>
            </a:r>
            <a:r>
              <a:rPr lang="ru-RU" dirty="0" smtClean="0"/>
              <a:t> Гарвардской бизнес-школы быстро поняли, что не существует учебников, подходящих для аспирантской программы в бизнесе. </a:t>
            </a:r>
            <a:endParaRPr lang="ru-RU" dirty="0" smtClean="0"/>
          </a:p>
          <a:p>
            <a:pPr algn="just"/>
            <a:r>
              <a:rPr lang="ru-RU" dirty="0" smtClean="0"/>
              <a:t>Слушателям </a:t>
            </a:r>
            <a:r>
              <a:rPr lang="ru-RU" dirty="0" smtClean="0"/>
              <a:t>давались описания определённой ситуации, с которой столкнулась реальная организация в своей деятельности, для того чтобы ознакомиться с проблемой и найти самостоятельно и в ходе коллективного обсуждения решение.</a:t>
            </a:r>
            <a:endParaRPr lang="ru-RU" dirty="0"/>
          </a:p>
        </p:txBody>
      </p:sp>
      <p:pic>
        <p:nvPicPr>
          <p:cNvPr id="5" name="Picture 2" descr="http://static.rnews.ro/image/201311/full/top-10-universities-in-usa_080657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857752" y="4572008"/>
            <a:ext cx="3749675" cy="2109192"/>
          </a:xfrm>
          <a:prstGeom prst="rect">
            <a:avLst/>
          </a:prstGeom>
          <a:noFill/>
        </p:spPr>
      </p:pic>
      <p:pic>
        <p:nvPicPr>
          <p:cNvPr id="6" name="Picture 4" descr="http://myplanet.com.ua/wp-content/uploads/2014/12/harvard-university_6-e141847132639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571612"/>
            <a:ext cx="3749675" cy="2812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Формирование УУД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Р</a:t>
            </a:r>
            <a:r>
              <a:rPr lang="ru-RU" b="1" dirty="0" smtClean="0"/>
              <a:t>егулятивные  УУД </a:t>
            </a:r>
            <a:r>
              <a:rPr lang="ru-RU" dirty="0" smtClean="0"/>
              <a:t>- коллективное обсуждение проблемы; планирование, саморегуляция, контроль, коррекция.</a:t>
            </a:r>
          </a:p>
          <a:p>
            <a:pPr algn="just"/>
            <a:r>
              <a:rPr lang="ru-RU" b="1" dirty="0" smtClean="0"/>
              <a:t>Познавательные УУД - </a:t>
            </a:r>
            <a:r>
              <a:rPr lang="ru-RU" dirty="0" smtClean="0"/>
              <a:t> поиск и выделение информации, выбор способов решения кейса, установление причинно-следственных связей; оценка результатов деятельности. </a:t>
            </a:r>
          </a:p>
          <a:p>
            <a:pPr algn="just"/>
            <a:r>
              <a:rPr lang="ru-RU" dirty="0" smtClean="0"/>
              <a:t>К</a:t>
            </a:r>
            <a:r>
              <a:rPr lang="ru-RU" b="1" dirty="0" smtClean="0"/>
              <a:t>оммуникативные УУД - </a:t>
            </a:r>
            <a:r>
              <a:rPr lang="ru-RU" dirty="0" smtClean="0"/>
              <a:t>сотрудничество в поиске и в выборе информации, умение слушать и вступать в диалог.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2" name="Picture 8" descr="http://adoptionvoicesmagazine.com/wp-content/uploads/2013/04/2_carry_my_own_weight_040213-1024x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6772"/>
            <a:ext cx="3786182" cy="34312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Кейс-метод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86248" y="1447800"/>
            <a:ext cx="4396742" cy="4838720"/>
          </a:xfrm>
        </p:spPr>
        <p:txBody>
          <a:bodyPr>
            <a:noAutofit/>
          </a:bodyPr>
          <a:lstStyle/>
          <a:p>
            <a:pPr algn="just"/>
            <a:r>
              <a:rPr lang="ru-RU" sz="1800" b="1" i="1" dirty="0" err="1" smtClean="0"/>
              <a:t>Case</a:t>
            </a:r>
            <a:r>
              <a:rPr lang="ru-RU" sz="1800" i="1" dirty="0" smtClean="0"/>
              <a:t> </a:t>
            </a:r>
            <a:r>
              <a:rPr lang="ru-RU" sz="1800" dirty="0" smtClean="0"/>
              <a:t>от </a:t>
            </a:r>
            <a:r>
              <a:rPr lang="ru-RU" sz="1800" dirty="0" smtClean="0"/>
              <a:t>латинского термина – «казус» - запутанный или необычный </a:t>
            </a:r>
            <a:r>
              <a:rPr lang="ru-RU" sz="1800" dirty="0" smtClean="0"/>
              <a:t>случай </a:t>
            </a:r>
          </a:p>
          <a:p>
            <a:pPr algn="just"/>
            <a:r>
              <a:rPr lang="ru-RU" sz="1800" i="1" dirty="0" err="1" smtClean="0"/>
              <a:t>Case</a:t>
            </a:r>
            <a:r>
              <a:rPr lang="ru-RU" sz="1800" i="1" dirty="0" smtClean="0"/>
              <a:t> </a:t>
            </a:r>
            <a:r>
              <a:rPr lang="ru-RU" sz="1800" dirty="0" smtClean="0"/>
              <a:t>от </a:t>
            </a:r>
            <a:r>
              <a:rPr lang="ru-RU" sz="1800" dirty="0" smtClean="0"/>
              <a:t>английского термина </a:t>
            </a:r>
            <a:r>
              <a:rPr lang="ru-RU" sz="1800" dirty="0" smtClean="0"/>
              <a:t>– </a:t>
            </a:r>
            <a:r>
              <a:rPr lang="ru-RU" sz="1800" dirty="0" smtClean="0"/>
              <a:t>портфель, </a:t>
            </a:r>
            <a:r>
              <a:rPr lang="ru-RU" sz="1800" dirty="0" smtClean="0"/>
              <a:t>чемоданчик для хранения бумаг, журналов, документов</a:t>
            </a:r>
          </a:p>
          <a:p>
            <a:pPr algn="just"/>
            <a:r>
              <a:rPr lang="ru-RU" sz="1800" b="1" dirty="0" smtClean="0"/>
              <a:t>Метод </a:t>
            </a:r>
            <a:r>
              <a:rPr lang="ru-RU" sz="1800" b="1" dirty="0" smtClean="0"/>
              <a:t>кейсов</a:t>
            </a:r>
            <a:r>
              <a:rPr lang="ru-RU" sz="1800" dirty="0" smtClean="0"/>
              <a:t> </a:t>
            </a:r>
            <a:r>
              <a:rPr lang="ru-RU" sz="1800" dirty="0" smtClean="0"/>
              <a:t>— </a:t>
            </a:r>
            <a:r>
              <a:rPr lang="ru-RU" sz="1800" dirty="0" smtClean="0"/>
              <a:t>техника обучения, использующая описание реальных экономических, социальных и </a:t>
            </a:r>
            <a:r>
              <a:rPr lang="ru-RU" sz="1800" dirty="0" err="1" smtClean="0"/>
              <a:t>бизнес-ситуаций</a:t>
            </a:r>
            <a:r>
              <a:rPr lang="ru-RU" sz="1800" dirty="0" smtClean="0"/>
              <a:t>. </a:t>
            </a:r>
            <a:endParaRPr lang="ru-RU" sz="1800" dirty="0" smtClean="0"/>
          </a:p>
          <a:p>
            <a:pPr algn="just"/>
            <a:r>
              <a:rPr lang="ru-RU" sz="1800" dirty="0" smtClean="0"/>
              <a:t>Обучающиеся </a:t>
            </a:r>
            <a:r>
              <a:rPr lang="ru-RU" sz="1800" dirty="0" smtClean="0"/>
              <a:t>должны исследовать ситуацию, разобраться в сути проблем, предложить возможные решения и выбрать лучшее из них. </a:t>
            </a:r>
            <a:endParaRPr lang="ru-RU" sz="1800" dirty="0" smtClean="0"/>
          </a:p>
          <a:p>
            <a:pPr algn="just"/>
            <a:r>
              <a:rPr lang="ru-RU" sz="1800" dirty="0" smtClean="0"/>
              <a:t>Кейсы </a:t>
            </a:r>
            <a:r>
              <a:rPr lang="ru-RU" sz="1800" dirty="0" smtClean="0"/>
              <a:t>основываются на реальном фактическом материале или же приближены к реальной ситуации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72132" y="500042"/>
            <a:ext cx="2357454" cy="785818"/>
          </a:xfrm>
          <a:prstGeom prst="roundRect">
            <a:avLst/>
          </a:prstGeom>
          <a:solidFill>
            <a:srgbClr val="FF0066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Constantia" pitchFamily="18" charset="0"/>
              </a:rPr>
              <a:t>Словарь </a:t>
            </a:r>
          </a:p>
        </p:txBody>
      </p:sp>
      <p:pic>
        <p:nvPicPr>
          <p:cNvPr id="16390" name="Picture 6" descr="http://www.yezhednevniki.ru/img/catalog/yezhe/3178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285860"/>
            <a:ext cx="2747943" cy="20609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Кейс включает 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71472" y="1357298"/>
          <a:ext cx="821537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Этапы работы над кейсом: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928670"/>
            <a:ext cx="8643998" cy="5643602"/>
          </a:xfrm>
        </p:spPr>
        <p:txBody>
          <a:bodyPr>
            <a:no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Подготовительный </a:t>
            </a:r>
            <a:r>
              <a:rPr lang="ru-RU" sz="2300" b="1" dirty="0" smtClean="0">
                <a:solidFill>
                  <a:srgbClr val="FF0000"/>
                </a:solidFill>
              </a:rPr>
              <a:t>этап</a:t>
            </a:r>
            <a:r>
              <a:rPr lang="ru-RU" sz="2300" dirty="0" smtClean="0">
                <a:solidFill>
                  <a:srgbClr val="FF0000"/>
                </a:solidFill>
              </a:rPr>
              <a:t>: </a:t>
            </a:r>
            <a:r>
              <a:rPr lang="ru-RU" sz="2300" dirty="0" smtClean="0"/>
              <a:t>подготовка кейса, определение основных и вспомогательных материалов, разработка сценария занятия.</a:t>
            </a:r>
            <a:endParaRPr lang="ru-RU" sz="2300" dirty="0" smtClean="0"/>
          </a:p>
          <a:p>
            <a:pPr marL="0" algn="just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Ознакомительный </a:t>
            </a:r>
            <a:r>
              <a:rPr lang="ru-RU" sz="2300" b="1" dirty="0" smtClean="0">
                <a:solidFill>
                  <a:srgbClr val="FF0000"/>
                </a:solidFill>
              </a:rPr>
              <a:t>этап</a:t>
            </a:r>
            <a:r>
              <a:rPr lang="ru-RU" sz="2300" dirty="0" smtClean="0">
                <a:solidFill>
                  <a:srgbClr val="FF0000"/>
                </a:solidFill>
              </a:rPr>
              <a:t>:</a:t>
            </a:r>
            <a:r>
              <a:rPr lang="ru-RU" sz="2300" dirty="0" smtClean="0"/>
              <a:t> вовлечение учащихся в обсуждение </a:t>
            </a:r>
            <a:r>
              <a:rPr lang="ru-RU" sz="2300" dirty="0" smtClean="0"/>
              <a:t>ситуации, формирование групп.</a:t>
            </a:r>
            <a:endParaRPr lang="ru-RU" sz="2300" dirty="0" smtClean="0"/>
          </a:p>
          <a:p>
            <a:pPr marL="0" algn="just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Основной </a:t>
            </a:r>
            <a:r>
              <a:rPr lang="ru-RU" sz="2300" b="1" dirty="0" smtClean="0">
                <a:solidFill>
                  <a:srgbClr val="FF0000"/>
                </a:solidFill>
              </a:rPr>
              <a:t>(аналитический) этап</a:t>
            </a:r>
            <a:r>
              <a:rPr lang="ru-RU" sz="2300" dirty="0" smtClean="0">
                <a:solidFill>
                  <a:srgbClr val="FF0000"/>
                </a:solidFill>
              </a:rPr>
              <a:t>: </a:t>
            </a:r>
          </a:p>
          <a:p>
            <a:pPr marL="274320" lvl="1" algn="just">
              <a:spcBef>
                <a:spcPts val="0"/>
              </a:spcBef>
            </a:pPr>
            <a:r>
              <a:rPr lang="ru-RU" sz="2100" dirty="0" smtClean="0"/>
              <a:t>О</a:t>
            </a:r>
            <a:r>
              <a:rPr lang="ru-RU" sz="2100" dirty="0" smtClean="0"/>
              <a:t>бъяснение </a:t>
            </a:r>
            <a:r>
              <a:rPr lang="ru-RU" sz="2100" dirty="0" smtClean="0"/>
              <a:t>критериев оценивания; </a:t>
            </a:r>
          </a:p>
          <a:p>
            <a:pPr marL="274320" lvl="1" algn="just">
              <a:spcBef>
                <a:spcPts val="0"/>
              </a:spcBef>
            </a:pPr>
            <a:r>
              <a:rPr lang="ru-RU" sz="2100" dirty="0" smtClean="0"/>
              <a:t>О</a:t>
            </a:r>
            <a:r>
              <a:rPr lang="ru-RU" sz="2100" dirty="0" smtClean="0"/>
              <a:t>бсуждение </a:t>
            </a:r>
            <a:r>
              <a:rPr lang="ru-RU" sz="2100" dirty="0" smtClean="0"/>
              <a:t>проблемных вопросов, поиск решений; </a:t>
            </a:r>
            <a:endParaRPr lang="ru-RU" sz="2100" dirty="0" smtClean="0"/>
          </a:p>
          <a:p>
            <a:pPr marL="274320" lvl="1" algn="just">
              <a:spcBef>
                <a:spcPts val="0"/>
              </a:spcBef>
            </a:pPr>
            <a:r>
              <a:rPr lang="ru-RU" sz="2100" dirty="0" smtClean="0"/>
              <a:t>А</a:t>
            </a:r>
            <a:r>
              <a:rPr lang="ru-RU" sz="2100" dirty="0" smtClean="0"/>
              <a:t>нализ ситуации в группе, </a:t>
            </a:r>
            <a:r>
              <a:rPr lang="ru-RU" sz="2100" dirty="0" smtClean="0"/>
              <a:t>выявление проблемы; </a:t>
            </a:r>
          </a:p>
          <a:p>
            <a:pPr marL="274320" lvl="1" algn="just">
              <a:spcBef>
                <a:spcPts val="0"/>
              </a:spcBef>
            </a:pPr>
            <a:r>
              <a:rPr lang="ru-RU" sz="2100" dirty="0" smtClean="0"/>
              <a:t>Изучение учебного материала в классе или дома</a:t>
            </a:r>
            <a:endParaRPr lang="ru-RU" sz="2100" dirty="0" smtClean="0"/>
          </a:p>
          <a:p>
            <a:pPr marL="274320" lvl="1" algn="just">
              <a:spcBef>
                <a:spcPts val="0"/>
              </a:spcBef>
            </a:pPr>
            <a:r>
              <a:rPr lang="ru-RU" sz="2100" dirty="0" smtClean="0"/>
              <a:t>Оформление результатов </a:t>
            </a:r>
            <a:r>
              <a:rPr lang="ru-RU" sz="2100" dirty="0" smtClean="0"/>
              <a:t>анализа, групповая дискуссия, </a:t>
            </a:r>
            <a:endParaRPr lang="ru-RU" sz="2100" dirty="0" smtClean="0"/>
          </a:p>
          <a:p>
            <a:pPr marL="274320" lvl="1" algn="just">
              <a:spcBef>
                <a:spcPts val="0"/>
              </a:spcBef>
            </a:pPr>
            <a:r>
              <a:rPr lang="ru-RU" sz="2100" dirty="0" smtClean="0"/>
              <a:t>П</a:t>
            </a:r>
            <a:r>
              <a:rPr lang="ru-RU" sz="2100" dirty="0" smtClean="0"/>
              <a:t>одведение </a:t>
            </a:r>
            <a:r>
              <a:rPr lang="ru-RU" sz="2100" dirty="0" smtClean="0"/>
              <a:t>итогов дискуссии и найденных решений.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Итоговый </a:t>
            </a:r>
            <a:r>
              <a:rPr lang="ru-RU" sz="2300" b="1" dirty="0" smtClean="0">
                <a:solidFill>
                  <a:srgbClr val="FF0000"/>
                </a:solidFill>
              </a:rPr>
              <a:t>этап:</a:t>
            </a:r>
            <a:r>
              <a:rPr lang="ru-RU" sz="2300" dirty="0" smtClean="0">
                <a:solidFill>
                  <a:srgbClr val="FF0000"/>
                </a:solidFill>
              </a:rPr>
              <a:t> </a:t>
            </a:r>
            <a:endParaRPr lang="ru-RU" sz="2300" dirty="0" smtClean="0">
              <a:solidFill>
                <a:srgbClr val="FF0000"/>
              </a:solidFill>
            </a:endParaRPr>
          </a:p>
          <a:p>
            <a:pPr marL="0" algn="just">
              <a:spcBef>
                <a:spcPts val="0"/>
              </a:spcBef>
            </a:pPr>
            <a:r>
              <a:rPr lang="ru-RU" sz="2300" dirty="0" smtClean="0"/>
              <a:t>П</a:t>
            </a:r>
            <a:r>
              <a:rPr lang="ru-RU" sz="2300" dirty="0" smtClean="0"/>
              <a:t>резентация </a:t>
            </a:r>
            <a:r>
              <a:rPr lang="ru-RU" sz="2300" dirty="0" smtClean="0"/>
              <a:t>результатов аналитической </a:t>
            </a:r>
            <a:r>
              <a:rPr lang="ru-RU" sz="2300" dirty="0" smtClean="0"/>
              <a:t>работы группы</a:t>
            </a:r>
          </a:p>
          <a:p>
            <a:pPr marL="0" algn="just">
              <a:spcBef>
                <a:spcPts val="0"/>
              </a:spcBef>
            </a:pPr>
            <a:r>
              <a:rPr lang="ru-RU" sz="2300" dirty="0" smtClean="0"/>
              <a:t>Участие в обсуждении проблем других групп</a:t>
            </a:r>
          </a:p>
          <a:p>
            <a:pPr marL="0" algn="just">
              <a:spcBef>
                <a:spcPts val="0"/>
              </a:spcBef>
            </a:pPr>
            <a:r>
              <a:rPr lang="ru-RU" sz="2300" dirty="0" smtClean="0"/>
              <a:t>Подведение итогов, формулирование выводов</a:t>
            </a:r>
          </a:p>
          <a:p>
            <a:pPr marL="0" algn="just">
              <a:spcBef>
                <a:spcPts val="0"/>
              </a:spcBef>
            </a:pPr>
            <a:endParaRPr lang="ru-RU" sz="23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Работа над кейсом на уроке:</a:t>
            </a:r>
            <a:endParaRPr lang="ru-RU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428736"/>
          <a:ext cx="8501122" cy="4849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Урок </a:t>
            </a:r>
            <a:r>
              <a:rPr lang="ru-RU" sz="3200" b="1" dirty="0" smtClean="0">
                <a:solidFill>
                  <a:srgbClr val="FF0000"/>
                </a:solidFill>
              </a:rPr>
              <a:t>«Питание растений», </a:t>
            </a:r>
            <a:r>
              <a:rPr lang="ru-RU" sz="3200" b="1" dirty="0" smtClean="0">
                <a:solidFill>
                  <a:srgbClr val="FF0000"/>
                </a:solidFill>
              </a:rPr>
              <a:t>6 класс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357158" y="1600200"/>
            <a:ext cx="4572032" cy="4900634"/>
          </a:xfrm>
          <a:ln w="190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pPr lvl="0" algn="just">
              <a:spcBef>
                <a:spcPct val="0"/>
              </a:spcBef>
            </a:pPr>
            <a:r>
              <a:rPr lang="ru-RU" sz="2000" dirty="0" smtClean="0">
                <a:ea typeface="Calibri" pitchFamily="34" charset="0"/>
                <a:cs typeface="Arial" pitchFamily="34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Когда-то, где-то на Землю упал луч солнца, но он упал не на бесплодную почву, он упал на зеленую былинку пшеничного ростка, или, лучше сказать, на хлорофилловое зерно. Ударяясь о него, он потух, перестал быть светом, но не исчез</a:t>
            </a:r>
            <a:r>
              <a:rPr lang="ru-RU" sz="2000" dirty="0" smtClean="0">
                <a:ea typeface="Calibri" pitchFamily="34" charset="0"/>
                <a:cs typeface="Arial" pitchFamily="34" charset="0"/>
              </a:rPr>
              <a:t>…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. В той или другой форме он вошел в состав хлеба, который послужил нам пищей. Он преобразился в наши мускулы, в наши нервы</a:t>
            </a:r>
            <a:r>
              <a:rPr lang="ru-RU" sz="2000" dirty="0" smtClean="0">
                <a:ea typeface="Calibri" pitchFamily="34" charset="0"/>
                <a:cs typeface="Arial" pitchFamily="34" charset="0"/>
              </a:rPr>
              <a:t>…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 Этот луч солнца согревает нас. Он  приводит нас в движение. Быть может, в эту минуту он играет в нашем мозгу</a:t>
            </a:r>
            <a:r>
              <a:rPr lang="ru-RU" sz="2000" dirty="0" smtClean="0">
                <a:ea typeface="Calibri" pitchFamily="34" charset="0"/>
                <a:cs typeface="Arial" pitchFamily="34" charset="0"/>
              </a:rPr>
              <a:t>»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.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r">
              <a:spcBef>
                <a:spcPct val="0"/>
              </a:spcBef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                                                 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Arial" pitchFamily="34" charset="0"/>
              </a:rPr>
              <a:t>К.А.Тимирязев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spcBef>
                <a:spcPct val="0"/>
              </a:spcBef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" name="Picture 4" descr="G:\Системно-деятельностный подход\Рисунок1.pn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3838" y="1500175"/>
            <a:ext cx="3293916" cy="485778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Вопросы к кейсу: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14282" y="1447800"/>
            <a:ext cx="4429156" cy="45720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О каком процессе идет речь в тексте?</a:t>
            </a:r>
          </a:p>
          <a:p>
            <a:pPr algn="just"/>
            <a:r>
              <a:rPr lang="ru-RU" dirty="0" smtClean="0"/>
              <a:t>Какие изменения происходят в листе в результате этого процесса?</a:t>
            </a:r>
          </a:p>
          <a:p>
            <a:pPr lvl="0" algn="just">
              <a:buNone/>
            </a:pPr>
            <a:endParaRPr lang="ru-RU" b="1" dirty="0" smtClean="0">
              <a:solidFill>
                <a:schemeClr val="accent1"/>
              </a:solidFill>
            </a:endParaRPr>
          </a:p>
          <a:p>
            <a:pPr lvl="0" algn="just"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Решаемые проблемы:</a:t>
            </a:r>
          </a:p>
          <a:p>
            <a:pPr marL="514350" lvl="0" indent="-514350" algn="just">
              <a:buNone/>
            </a:pPr>
            <a:r>
              <a:rPr lang="ru-RU" dirty="0" smtClean="0"/>
              <a:t>1. </a:t>
            </a:r>
            <a:r>
              <a:rPr lang="ru-RU" dirty="0" smtClean="0"/>
              <a:t>Как питаются растения? Что такое фотосинтез?</a:t>
            </a:r>
            <a:endParaRPr lang="ru-RU" dirty="0" smtClean="0"/>
          </a:p>
          <a:p>
            <a:pPr marL="514350" lvl="0" indent="-514350" algn="just">
              <a:buNone/>
            </a:pPr>
            <a:r>
              <a:rPr lang="ru-RU" dirty="0" smtClean="0"/>
              <a:t>2. Какие условия необходимы для этого процесса?</a:t>
            </a:r>
          </a:p>
          <a:p>
            <a:pPr marL="0" lvl="0" indent="0" algn="just">
              <a:buNone/>
            </a:pPr>
            <a:r>
              <a:rPr lang="ru-RU" dirty="0" smtClean="0"/>
              <a:t>3. Что происходит с энергией солнечного света в процессе фотосинтеза?</a:t>
            </a:r>
          </a:p>
          <a:p>
            <a:pPr marL="0" lvl="0" indent="0" algn="just">
              <a:buNone/>
            </a:pPr>
            <a:r>
              <a:rPr lang="ru-RU" dirty="0" smtClean="0"/>
              <a:t>4. Каково значение фотосинтеза?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 marL="514350" lvl="0" indent="-51435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20" descr="http://biouroki.ru/content/page/679/2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929190" y="1857364"/>
            <a:ext cx="3958368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3000396" cy="236854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Урок «Значение процессов выделения у растений», </a:t>
            </a:r>
            <a:r>
              <a:rPr lang="ru-RU" sz="2800" b="1" dirty="0" smtClean="0">
                <a:solidFill>
                  <a:schemeClr val="accent1"/>
                </a:solidFill>
              </a:rPr>
              <a:t/>
            </a:r>
            <a:br>
              <a:rPr lang="ru-RU" sz="2800" b="1" dirty="0" smtClean="0">
                <a:solidFill>
                  <a:schemeClr val="accent1"/>
                </a:solidFill>
              </a:rPr>
            </a:br>
            <a:r>
              <a:rPr lang="ru-RU" sz="2800" b="1" dirty="0" smtClean="0">
                <a:solidFill>
                  <a:schemeClr val="accent1"/>
                </a:solidFill>
              </a:rPr>
              <a:t>6 </a:t>
            </a:r>
            <a:r>
              <a:rPr lang="ru-RU" sz="2800" b="1" dirty="0" smtClean="0">
                <a:solidFill>
                  <a:schemeClr val="accent1"/>
                </a:solidFill>
              </a:rPr>
              <a:t>класс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357554" y="428604"/>
            <a:ext cx="5329246" cy="6215106"/>
          </a:xfrm>
          <a:ln w="19050">
            <a:solidFill>
              <a:schemeClr val="accent2"/>
            </a:solidFill>
          </a:ln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2900" b="1" i="1" dirty="0" smtClean="0"/>
              <a:t>Г.Р. </a:t>
            </a:r>
            <a:r>
              <a:rPr lang="ru-RU" sz="2900" b="1" i="1" dirty="0" err="1" smtClean="0"/>
              <a:t>Граубин</a:t>
            </a:r>
            <a:r>
              <a:rPr lang="ru-RU" sz="2900" b="1" i="1" dirty="0" smtClean="0"/>
              <a:t> «Почему осенью – листопад?»</a:t>
            </a:r>
          </a:p>
          <a:p>
            <a:pPr marL="85725" indent="-85725" algn="just">
              <a:buNone/>
            </a:pPr>
            <a:r>
              <a:rPr lang="ru-RU" sz="2900" dirty="0" smtClean="0"/>
              <a:t>	</a:t>
            </a:r>
            <a:r>
              <a:rPr lang="ru-RU" sz="3600" dirty="0" smtClean="0"/>
              <a:t>«Дереву никто не говорит, когда надо сбрасывать листву. Но вот приближается осень – и листья на деревьях изменяют свой зелёный цвет. Уже в августе начинают желтеть листья берёзы и липы, а в первых числах сентября появляется золотой наряд у клёна остролистного. В сентябре краснеет листва у рябин, в конце месяца надевают жёлтый и ярко-красный наряд осины... Осенний лес богат своими красками! Яркость осенних листьев зависит от того, какая стоит погода. Если осень затяжная, дождливая – окраска листвы будет тусклой, невыразительной. Если же холодные ночи чередуются с ясными солнечными днями, то и краски будут под стать погоде – сочными, яркими. А вот с ольхи и сирени листва упадёт зелёной, независимо от погоды.</a:t>
            </a:r>
          </a:p>
          <a:p>
            <a:pPr marL="85725" indent="-85725" algn="just">
              <a:buNone/>
            </a:pPr>
            <a:r>
              <a:rPr lang="ru-RU" sz="3600" dirty="0" smtClean="0"/>
              <a:t>		Попробуйте сорвать летом зелёный лист, например, у берёзы. Его легче разорвать, чем отделить от ветки без каких-либо повреждений. А осенью? Чем сильнее пожелтел или покраснел лист, тем легче он обрывается. И наступает момент, когда стоит только дотронутся до листа, как он тут же падает с ветки вместе с черешком. Ещё вчера лист не смог сорвать даже сильный ветер, а теперь они отваливаются сами». </a:t>
            </a:r>
          </a:p>
        </p:txBody>
      </p:sp>
      <p:pic>
        <p:nvPicPr>
          <p:cNvPr id="29698" name="Picture 2" descr="http://cs622820.vk.me/v622820173/3f44/3kqZKSd25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600000">
            <a:off x="214282" y="2928934"/>
            <a:ext cx="3005018" cy="3357562"/>
          </a:xfrm>
          <a:prstGeom prst="rect">
            <a:avLst/>
          </a:prstGeom>
          <a:noFill/>
          <a:scene3d>
            <a:camera prst="orthographicFront">
              <a:rot lat="0" lon="21594000" rev="0"/>
            </a:camera>
            <a:lightRig rig="threePt" dir="t"/>
          </a:scene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351</TotalTime>
  <Words>939</Words>
  <Application>Microsoft Office PowerPoint</Application>
  <PresentationFormat>Экран (4:3)</PresentationFormat>
  <Paragraphs>131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Кейс-метод на уроках биологии как средство формирования метапредметных компетенций</vt:lpstr>
      <vt:lpstr>Кейс-метод</vt:lpstr>
      <vt:lpstr>Кейс-метод</vt:lpstr>
      <vt:lpstr>Кейс включает </vt:lpstr>
      <vt:lpstr>Этапы работы над кейсом:</vt:lpstr>
      <vt:lpstr>Работа над кейсом на уроке:</vt:lpstr>
      <vt:lpstr>Урок «Питание растений», 6 класс</vt:lpstr>
      <vt:lpstr>Вопросы к кейсу:</vt:lpstr>
      <vt:lpstr>Урок «Значение процессов выделения у растений»,  6 класс</vt:lpstr>
      <vt:lpstr>Вопросы к кейсу:</vt:lpstr>
      <vt:lpstr>Урок «Грибы, их многообразие и значение», 7 класс</vt:lpstr>
      <vt:lpstr>Задания для учащихся:</vt:lpstr>
      <vt:lpstr>Проблемы:</vt:lpstr>
      <vt:lpstr>Урок «Мутационная изменчивость», 9 класс</vt:lpstr>
      <vt:lpstr>Вопросы к кейсу:</vt:lpstr>
      <vt:lpstr>Урок «Вирусы», 10 класс</vt:lpstr>
      <vt:lpstr>Вопросы к кейсу:</vt:lpstr>
      <vt:lpstr>Урок «Глобальные экологические проблемы», 11 класс</vt:lpstr>
      <vt:lpstr>Проблемы:</vt:lpstr>
      <vt:lpstr>Формирование УУД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</dc:title>
  <cp:lastModifiedBy>Бакулина Екатерина Владимировна</cp:lastModifiedBy>
  <cp:revision>42</cp:revision>
  <dcterms:modified xsi:type="dcterms:W3CDTF">2016-03-24T13:12:03Z</dcterms:modified>
</cp:coreProperties>
</file>