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311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9" r:id="rId11"/>
    <p:sldId id="288" r:id="rId12"/>
    <p:sldId id="290" r:id="rId13"/>
    <p:sldId id="291" r:id="rId14"/>
    <p:sldId id="299" r:id="rId15"/>
    <p:sldId id="300" r:id="rId16"/>
    <p:sldId id="301" r:id="rId17"/>
    <p:sldId id="302" r:id="rId18"/>
    <p:sldId id="303" r:id="rId19"/>
    <p:sldId id="304" r:id="rId20"/>
    <p:sldId id="305" r:id="rId21"/>
    <p:sldId id="260" r:id="rId22"/>
    <p:sldId id="261" r:id="rId23"/>
    <p:sldId id="295" r:id="rId24"/>
    <p:sldId id="262" r:id="rId25"/>
    <p:sldId id="265" r:id="rId26"/>
  </p:sldIdLst>
  <p:sldSz cx="9144000" cy="6858000" type="screen4x3"/>
  <p:notesSz cx="6757988" cy="98663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996633"/>
    <a:srgbClr val="B8DFE2"/>
    <a:srgbClr val="008FD6"/>
    <a:srgbClr val="66CCFF"/>
    <a:srgbClr val="7D9CFF"/>
    <a:srgbClr val="FFFF99"/>
    <a:srgbClr val="A9A9A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04" autoAdjust="0"/>
    <p:restoredTop sz="94660"/>
  </p:normalViewPr>
  <p:slideViewPr>
    <p:cSldViewPr>
      <p:cViewPr varScale="1">
        <p:scale>
          <a:sx n="55" d="100"/>
          <a:sy n="55" d="100"/>
        </p:scale>
        <p:origin x="-15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7463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727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2813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27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6300"/>
            <a:ext cx="5405438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7463" y="9371013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5B16224-38F4-4FFD-8F9D-228FE857D57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ED1351-95A4-4DCF-8DE4-EAF0DEA94C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B8018B-9D19-444B-8D5D-FEB9762762E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C480B-6B42-4650-AAFC-6F48D1F573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4409E-59AD-4F7C-A840-FEC3D7C362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2DFBB-AA26-4CAE-ADE5-360F3D54A2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B02AD-C721-4CD3-BBFA-044EA0AFDB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C4FF88-2DF3-4E59-946D-57DC9B1180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4A2A65-29F4-4B2B-87B5-6F922E747C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00FBB7-646B-4A45-A8E4-815ADAE5C2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F6267B-E412-4712-80F6-E7A0E33EF1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A5DBDB-3B91-4E69-A9E5-361BAC08DD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606775-40B2-4BF6-997C-07F7EF140EA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lineexpert.ru/uploaded_files/shop_images/4190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artjunkies.net/uploads/posts/2008-06/thumbs/1213086791_day-and-night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RYLCAXC2QO9CA70KL2TCAF4AD1ICAPQ0YSDCAMRIG22CA60GLCPCAQEJBYBCA56M3T5CA1G1S5YCA0UBNRMCAY30YLMCAK04KIWCAU5ZCIPCAL6VR2QCAFN7BQ0CA5MN8NECAXLTB6BCAYFR98UCA2VZRX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765175"/>
            <a:ext cx="1558925" cy="2357438"/>
          </a:xfrm>
          <a:prstGeom prst="rect">
            <a:avLst/>
          </a:prstGeom>
          <a:noFill/>
        </p:spPr>
      </p:pic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 rot="5400000">
            <a:off x="-1296193" y="2456656"/>
            <a:ext cx="5111750" cy="1728787"/>
          </a:xfrm>
          <a:prstGeom prst="rect">
            <a:avLst/>
          </a:prstGeom>
        </p:spPr>
        <p:txBody>
          <a:bodyPr vert="wordArtVert" wrap="none" fromWordArt="1">
            <a:prstTxWarp prst="textWave4">
              <a:avLst>
                <a:gd name="adj1" fmla="val 13005"/>
                <a:gd name="adj2" fmla="val 0"/>
              </a:avLst>
            </a:prstTxWarp>
          </a:bodyPr>
          <a:lstStyle/>
          <a:p>
            <a:pPr algn="ctr" fontAlgn="auto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99190" dir="7788334" algn="ctr" rotWithShape="0">
                    <a:srgbClr val="000080">
                      <a:alpha val="80000"/>
                    </a:srgbClr>
                  </a:outerShdw>
                </a:effectLst>
                <a:latin typeface="Arial"/>
                <a:cs typeface="Arial"/>
              </a:rPr>
              <a:t>ИГРА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FFCC00"/>
              </a:solidFill>
              <a:effectLst>
                <a:outerShdw dist="99190" dir="7788334" algn="ctr" rotWithShape="0">
                  <a:srgbClr val="00008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1476375" y="0"/>
            <a:ext cx="7272338" cy="5445125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Математический</a:t>
            </a:r>
          </a:p>
          <a:p>
            <a:pPr algn="ctr"/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бой</a:t>
            </a:r>
          </a:p>
          <a:p>
            <a:pPr algn="ctr"/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Для 9 </a:t>
            </a:r>
          </a:p>
          <a:p>
            <a:pPr algn="ctr"/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классов</a:t>
            </a:r>
            <a:endParaRPr lang="ru-RU" sz="3600" kern="1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5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WordArt 4"/>
          <p:cNvSpPr>
            <a:spLocks noChangeArrowheads="1" noChangeShapeType="1" noTextEdit="1"/>
          </p:cNvSpPr>
          <p:nvPr/>
        </p:nvSpPr>
        <p:spPr bwMode="auto">
          <a:xfrm>
            <a:off x="395288" y="333375"/>
            <a:ext cx="904875" cy="1387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1619250" y="260350"/>
            <a:ext cx="6048375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/>
              <a:t>Сидят три белки на ветке, напротив каждой белки две белки. Сколько их всего?</a:t>
            </a:r>
          </a:p>
        </p:txBody>
      </p:sp>
      <p:pic>
        <p:nvPicPr>
          <p:cNvPr id="40969" name="Picture 9" descr="i?id=38545813&amp;tov=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3600"/>
            <a:ext cx="3240088" cy="3024188"/>
          </a:xfrm>
          <a:prstGeom prst="rect">
            <a:avLst/>
          </a:prstGeom>
          <a:noFill/>
        </p:spPr>
      </p:pic>
      <p:pic>
        <p:nvPicPr>
          <p:cNvPr id="40971" name="Picture 11" descr="i?id=68863313&amp;tov=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45238" y="2060575"/>
            <a:ext cx="2798762" cy="3240088"/>
          </a:xfrm>
          <a:prstGeom prst="rect">
            <a:avLst/>
          </a:prstGeom>
          <a:noFill/>
        </p:spPr>
      </p:pic>
      <p:pic>
        <p:nvPicPr>
          <p:cNvPr id="40973" name="Picture 13" descr="i?id=31113182&amp;tov=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2133600"/>
            <a:ext cx="3059113" cy="2447925"/>
          </a:xfrm>
          <a:prstGeom prst="rect">
            <a:avLst/>
          </a:prstGeom>
          <a:noFill/>
        </p:spPr>
      </p:pic>
      <p:sp>
        <p:nvSpPr>
          <p:cNvPr id="40974" name="Text Box 14"/>
          <p:cNvSpPr txBox="1">
            <a:spLocks noChangeArrowheads="1"/>
          </p:cNvSpPr>
          <p:nvPr/>
        </p:nvSpPr>
        <p:spPr bwMode="auto">
          <a:xfrm>
            <a:off x="2627313" y="6083300"/>
            <a:ext cx="40322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  </a:t>
            </a:r>
            <a:r>
              <a:rPr lang="ru-RU" sz="3200" i="1"/>
              <a:t>Ответ : 3 белки.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 animBg="1"/>
      <p:bldP spid="40965" grpId="0"/>
      <p:bldP spid="4097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C5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WordArt 4"/>
          <p:cNvSpPr>
            <a:spLocks noChangeArrowheads="1" noChangeShapeType="1" noTextEdit="1"/>
          </p:cNvSpPr>
          <p:nvPr/>
        </p:nvSpPr>
        <p:spPr bwMode="auto">
          <a:xfrm>
            <a:off x="539750" y="260350"/>
            <a:ext cx="863600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2124075" y="476250"/>
            <a:ext cx="54721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/>
              <a:t>Сколько пальцев на двух руках? А на 10 руках?</a:t>
            </a:r>
          </a:p>
        </p:txBody>
      </p:sp>
      <p:pic>
        <p:nvPicPr>
          <p:cNvPr id="39943" name="Picture 7" descr="i?id=66057573&amp;tov=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989138"/>
            <a:ext cx="4540250" cy="3405187"/>
          </a:xfrm>
          <a:prstGeom prst="rect">
            <a:avLst/>
          </a:prstGeom>
          <a:noFill/>
        </p:spPr>
      </p:pic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971550" y="5516563"/>
            <a:ext cx="7272338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1"/>
              <a:t>Ответ: На двух руках – 10 пальцев, </a:t>
            </a:r>
          </a:p>
          <a:p>
            <a:pPr>
              <a:spcBef>
                <a:spcPct val="50000"/>
              </a:spcBef>
            </a:pPr>
            <a:r>
              <a:rPr lang="ru-RU" sz="2800" i="1"/>
              <a:t>               на 10 руках -  50 пальцев.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  <p:bldP spid="39941" grpId="0"/>
      <p:bldP spid="399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WordArt 5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833438" cy="13604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pic>
        <p:nvPicPr>
          <p:cNvPr id="41992" name="Picture 8" descr="i?id=55228058&amp;tov=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" y="2276475"/>
            <a:ext cx="5399088" cy="3511550"/>
          </a:xfrm>
          <a:prstGeom prst="rect">
            <a:avLst/>
          </a:prstGeom>
          <a:noFill/>
        </p:spPr>
      </p:pic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2266950" y="6021388"/>
            <a:ext cx="50419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i="1"/>
              <a:t>Ответ: один самосвал.</a:t>
            </a: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1187450" y="0"/>
            <a:ext cx="6769100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/>
              <a:t>Самосвал ехал в поселок. По дороге он встретил три легковые машины и грузовик. Сколько всего машин ехало в этот поселок?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 animBg="1"/>
      <p:bldP spid="41993" grpId="0"/>
      <p:bldP spid="4199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WordArt 4"/>
          <p:cNvSpPr>
            <a:spLocks noChangeArrowheads="1" noChangeShapeType="1" noTextEdit="1"/>
          </p:cNvSpPr>
          <p:nvPr/>
        </p:nvSpPr>
        <p:spPr bwMode="auto">
          <a:xfrm>
            <a:off x="395288" y="333375"/>
            <a:ext cx="833437" cy="1316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pic>
        <p:nvPicPr>
          <p:cNvPr id="43016" name="Picture 8" descr="i?id=20078406&amp;tov=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2767013"/>
            <a:ext cx="4751387" cy="3638550"/>
          </a:xfrm>
          <a:prstGeom prst="rect">
            <a:avLst/>
          </a:prstGeom>
          <a:noFill/>
        </p:spPr>
      </p:pic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5580063" y="6154738"/>
            <a:ext cx="33131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Ответ: 15 минут</a:t>
            </a:r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1476375" y="-53975"/>
            <a:ext cx="597535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200" b="1" i="1"/>
              <a:t>Доску длиной 4 м распилили на части по 1 м. Чтобы отпилить 1 м доски, нужно 5 минут. За сколько времени можно распилить всю доску?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 animBg="1"/>
      <p:bldP spid="43017" grpId="0"/>
      <p:bldP spid="430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WordArt 4"/>
          <p:cNvSpPr>
            <a:spLocks noChangeArrowheads="1" noChangeShapeType="1" noTextEdit="1"/>
          </p:cNvSpPr>
          <p:nvPr/>
        </p:nvSpPr>
        <p:spPr bwMode="auto">
          <a:xfrm>
            <a:off x="395288" y="260350"/>
            <a:ext cx="936625" cy="1512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1547813" y="260350"/>
            <a:ext cx="6192837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200" b="1" i="1"/>
              <a:t>Масса кирпича 1 кг и еще полкирпича. Сколько весит весь кирпич?</a:t>
            </a:r>
          </a:p>
        </p:txBody>
      </p:sp>
      <p:pic>
        <p:nvPicPr>
          <p:cNvPr id="54279" name="Picture 7" descr="Картинка 12 из 526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2349500"/>
            <a:ext cx="5076825" cy="3724275"/>
          </a:xfrm>
          <a:prstGeom prst="rect">
            <a:avLst/>
          </a:prstGeom>
          <a:noFill/>
        </p:spPr>
      </p:pic>
      <p:sp>
        <p:nvSpPr>
          <p:cNvPr id="54280" name="Text Box 8"/>
          <p:cNvSpPr txBox="1">
            <a:spLocks noChangeArrowheads="1"/>
          </p:cNvSpPr>
          <p:nvPr/>
        </p:nvSpPr>
        <p:spPr bwMode="auto">
          <a:xfrm>
            <a:off x="6372225" y="6021388"/>
            <a:ext cx="23764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Ответ: 2 кг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 animBg="1"/>
      <p:bldP spid="54277" grpId="0"/>
      <p:bldP spid="5428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C5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WordArt 4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1008063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1619250" y="404813"/>
            <a:ext cx="58356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200" b="1" i="1"/>
              <a:t>Что легче:</a:t>
            </a:r>
          </a:p>
          <a:p>
            <a:r>
              <a:rPr lang="ru-RU" sz="3200" b="1" i="1"/>
              <a:t> 1кг ваты или 1 кг железа?</a:t>
            </a:r>
            <a:r>
              <a:rPr lang="ru-RU"/>
              <a:t> </a:t>
            </a:r>
          </a:p>
        </p:txBody>
      </p:sp>
      <p:pic>
        <p:nvPicPr>
          <p:cNvPr id="55303" name="Picture 7" descr="i?id=37244028&amp;tov=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916113"/>
            <a:ext cx="2130425" cy="3671887"/>
          </a:xfrm>
          <a:prstGeom prst="rect">
            <a:avLst/>
          </a:prstGeom>
          <a:noFill/>
        </p:spPr>
      </p:pic>
      <p:pic>
        <p:nvPicPr>
          <p:cNvPr id="55305" name="Picture 9" descr="i?id=12565124&amp;tov=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1989138"/>
            <a:ext cx="3529012" cy="3529012"/>
          </a:xfrm>
          <a:prstGeom prst="rect">
            <a:avLst/>
          </a:prstGeom>
          <a:noFill/>
        </p:spPr>
      </p:pic>
      <p:sp>
        <p:nvSpPr>
          <p:cNvPr id="55306" name="Text Box 10"/>
          <p:cNvSpPr txBox="1">
            <a:spLocks noChangeArrowheads="1"/>
          </p:cNvSpPr>
          <p:nvPr/>
        </p:nvSpPr>
        <p:spPr bwMode="auto">
          <a:xfrm>
            <a:off x="2124075" y="6165850"/>
            <a:ext cx="4537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Ответ: одинаково.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5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53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 animBg="1"/>
      <p:bldP spid="55301" grpId="0"/>
      <p:bldP spid="5530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EB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WordArt 4"/>
          <p:cNvSpPr>
            <a:spLocks noChangeArrowheads="1" noChangeShapeType="1" noTextEdit="1"/>
          </p:cNvSpPr>
          <p:nvPr/>
        </p:nvSpPr>
        <p:spPr bwMode="auto">
          <a:xfrm>
            <a:off x="539750" y="404813"/>
            <a:ext cx="1079500" cy="14398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1763713" y="333375"/>
            <a:ext cx="6192837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200" b="1" i="1"/>
              <a:t>Петух, стоя на одной ноге, весит 3 кг. Сколько весит петух, стоя на двух ногах? </a:t>
            </a:r>
          </a:p>
        </p:txBody>
      </p:sp>
      <p:pic>
        <p:nvPicPr>
          <p:cNvPr id="56327" name="Picture 7" descr="i?id=9323319&amp;tov=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205038"/>
            <a:ext cx="4319588" cy="3232150"/>
          </a:xfrm>
          <a:prstGeom prst="rect">
            <a:avLst/>
          </a:prstGeom>
          <a:noFill/>
        </p:spPr>
      </p:pic>
      <p:sp>
        <p:nvSpPr>
          <p:cNvPr id="56328" name="Text Box 8"/>
          <p:cNvSpPr txBox="1">
            <a:spLocks noChangeArrowheads="1"/>
          </p:cNvSpPr>
          <p:nvPr/>
        </p:nvSpPr>
        <p:spPr bwMode="auto">
          <a:xfrm>
            <a:off x="5651500" y="5229225"/>
            <a:ext cx="28082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Ответ: 3 кг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 animBg="1"/>
      <p:bldP spid="56325" grpId="0"/>
      <p:bldP spid="563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585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WordArt 4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936625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1547813" y="234950"/>
            <a:ext cx="6119812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200" b="1"/>
              <a:t>Если в 12 ч ночи идет дождь, то можно ли через 48 часов ожидать солнца? </a:t>
            </a:r>
          </a:p>
        </p:txBody>
      </p:sp>
      <p:pic>
        <p:nvPicPr>
          <p:cNvPr id="57351" name="Picture 7" descr="i?id=15570775&amp;tov=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293938"/>
            <a:ext cx="5106987" cy="3846512"/>
          </a:xfrm>
          <a:prstGeom prst="rect">
            <a:avLst/>
          </a:prstGeom>
          <a:noFill/>
        </p:spPr>
      </p:pic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5580063" y="5300663"/>
            <a:ext cx="33845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Ответ: нет, т.к. будет ночь.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 animBg="1"/>
      <p:bldP spid="57349" grpId="0"/>
      <p:bldP spid="5735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C5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WordArt 4"/>
          <p:cNvSpPr>
            <a:spLocks noChangeArrowheads="1" noChangeShapeType="1" noTextEdit="1"/>
          </p:cNvSpPr>
          <p:nvPr/>
        </p:nvSpPr>
        <p:spPr bwMode="auto">
          <a:xfrm>
            <a:off x="539750" y="404813"/>
            <a:ext cx="1008063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1692275" y="233363"/>
            <a:ext cx="5832475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200" b="1" i="1"/>
              <a:t>В каком числе столько же цифр, сколько букв в его названии?</a:t>
            </a:r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2268538" y="4221163"/>
            <a:ext cx="633571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Ответ: 100 – сто;</a:t>
            </a:r>
          </a:p>
          <a:p>
            <a:pPr>
              <a:spcBef>
                <a:spcPct val="50000"/>
              </a:spcBef>
            </a:pPr>
            <a:r>
              <a:rPr lang="ru-RU" sz="3200" b="1"/>
              <a:t>             1 000 000 – миллион.</a:t>
            </a:r>
          </a:p>
        </p:txBody>
      </p:sp>
      <p:sp>
        <p:nvSpPr>
          <p:cNvPr id="58376" name="WordArt 8"/>
          <p:cNvSpPr>
            <a:spLocks noChangeArrowheads="1" noChangeShapeType="1" noTextEdit="1"/>
          </p:cNvSpPr>
          <p:nvPr/>
        </p:nvSpPr>
        <p:spPr bwMode="auto">
          <a:xfrm>
            <a:off x="539750" y="2205038"/>
            <a:ext cx="1008063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58377" name="WordArt 9"/>
          <p:cNvSpPr>
            <a:spLocks noChangeArrowheads="1" noChangeShapeType="1" noTextEdit="1"/>
          </p:cNvSpPr>
          <p:nvPr/>
        </p:nvSpPr>
        <p:spPr bwMode="auto">
          <a:xfrm>
            <a:off x="3708400" y="2205038"/>
            <a:ext cx="1008063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58378" name="WordArt 10"/>
          <p:cNvSpPr>
            <a:spLocks noChangeArrowheads="1" noChangeShapeType="1" noTextEdit="1"/>
          </p:cNvSpPr>
          <p:nvPr/>
        </p:nvSpPr>
        <p:spPr bwMode="auto">
          <a:xfrm>
            <a:off x="7164388" y="2205038"/>
            <a:ext cx="1008062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 animBg="1"/>
      <p:bldP spid="58373" grpId="0"/>
      <p:bldP spid="58375" grpId="0"/>
      <p:bldP spid="58376" grpId="0" animBg="1"/>
      <p:bldP spid="58377" grpId="0" animBg="1"/>
      <p:bldP spid="5837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WordArt 4"/>
          <p:cNvSpPr>
            <a:spLocks noChangeArrowheads="1" noChangeShapeType="1" noTextEdit="1"/>
          </p:cNvSpPr>
          <p:nvPr/>
        </p:nvSpPr>
        <p:spPr bwMode="auto">
          <a:xfrm>
            <a:off x="539750" y="404813"/>
            <a:ext cx="1008063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1547813" y="0"/>
            <a:ext cx="5905500" cy="231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endParaRPr lang="ru-RU"/>
          </a:p>
          <a:p>
            <a:pPr algn="ctr"/>
            <a:r>
              <a:rPr lang="ru-RU" sz="3200" b="1" i="1"/>
              <a:t>Какая геометрическая фигура используется для наказания детей? </a:t>
            </a:r>
          </a:p>
          <a:p>
            <a:pPr algn="ctr" eaLnBrk="0" hangingPunct="0"/>
            <a:endParaRPr lang="ru-RU" sz="3200" b="1" i="1"/>
          </a:p>
        </p:txBody>
      </p:sp>
      <p:sp>
        <p:nvSpPr>
          <p:cNvPr id="59400" name="Text Box 8"/>
          <p:cNvSpPr txBox="1">
            <a:spLocks noChangeArrowheads="1"/>
          </p:cNvSpPr>
          <p:nvPr/>
        </p:nvSpPr>
        <p:spPr bwMode="auto">
          <a:xfrm>
            <a:off x="5219700" y="5300663"/>
            <a:ext cx="30972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Ответ: угол.</a:t>
            </a:r>
          </a:p>
        </p:txBody>
      </p:sp>
      <p:pic>
        <p:nvPicPr>
          <p:cNvPr id="59399" name="Picture 7" descr="i?id=4709483&amp;tov=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2349500"/>
            <a:ext cx="2046288" cy="381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9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9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  <p:bldP spid="59397" grpId="0"/>
      <p:bldP spid="5940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RYLCAXC2QO9CA70KL2TCAF4AD1ICAPQ0YSDCAMRIG22CA60GLCPCAQEJBYBCA56M3T5CA1G1S5YCA0UBNRMCAY30YLMCAK04KIWCAU5ZCIPCAL6VR2QCAFN7BQ0CA5MN8NECAXLTB6BCAYFR98UCA2VZRX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765175"/>
            <a:ext cx="1558925" cy="2357438"/>
          </a:xfrm>
          <a:prstGeom prst="rect">
            <a:avLst/>
          </a:prstGeom>
          <a:noFill/>
        </p:spPr>
      </p:pic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 rot="5400000">
            <a:off x="-1296193" y="2456656"/>
            <a:ext cx="5111750" cy="1728787"/>
          </a:xfrm>
          <a:prstGeom prst="rect">
            <a:avLst/>
          </a:prstGeom>
        </p:spPr>
        <p:txBody>
          <a:bodyPr vert="wordArtVert" wrap="none" fromWordArt="1">
            <a:prstTxWarp prst="textWave4">
              <a:avLst>
                <a:gd name="adj1" fmla="val 13005"/>
                <a:gd name="adj2" fmla="val 0"/>
              </a:avLst>
            </a:prstTxWarp>
          </a:bodyPr>
          <a:lstStyle/>
          <a:p>
            <a:pPr algn="ctr" fontAlgn="auto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99190" dir="7788334" algn="ctr" rotWithShape="0">
                    <a:srgbClr val="000080">
                      <a:alpha val="80000"/>
                    </a:srgbClr>
                  </a:outerShdw>
                </a:effectLst>
                <a:latin typeface="Arial"/>
                <a:cs typeface="Arial"/>
              </a:rPr>
              <a:t>ИГРА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FFCC00"/>
              </a:solidFill>
              <a:effectLst>
                <a:outerShdw dist="99190" dir="7788334" algn="ctr" rotWithShape="0">
                  <a:srgbClr val="00008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1476375" y="0"/>
            <a:ext cx="7272338" cy="5445125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Разминка</a:t>
            </a:r>
          </a:p>
          <a:p>
            <a:pPr algn="ctr"/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5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9A9A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2" name="WordArt 6"/>
          <p:cNvSpPr>
            <a:spLocks noChangeArrowheads="1" noChangeShapeType="1" noTextEdit="1"/>
          </p:cNvSpPr>
          <p:nvPr/>
        </p:nvSpPr>
        <p:spPr bwMode="auto">
          <a:xfrm>
            <a:off x="539750" y="404813"/>
            <a:ext cx="1008063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468313" y="2133600"/>
            <a:ext cx="82804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b="1" i="1"/>
              <a:t>Что идет не двигаясь с места?</a:t>
            </a:r>
          </a:p>
        </p:txBody>
      </p:sp>
      <p:sp>
        <p:nvSpPr>
          <p:cNvPr id="60425" name="Text Box 9"/>
          <p:cNvSpPr txBox="1">
            <a:spLocks noChangeArrowheads="1"/>
          </p:cNvSpPr>
          <p:nvPr/>
        </p:nvSpPr>
        <p:spPr bwMode="auto">
          <a:xfrm>
            <a:off x="5435600" y="5734050"/>
            <a:ext cx="30972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Ответ: время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04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0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0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2" grpId="0" animBg="1"/>
      <p:bldP spid="60423" grpId="0"/>
      <p:bldP spid="604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E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8569325" cy="12239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Вычислите!</a:t>
            </a:r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pic>
        <p:nvPicPr>
          <p:cNvPr id="7173" name="Picture 5" descr="M8I3CA70RC7TCA0U3I4GCA1RC0XBCALA8YE3CAYG0LHKCAOLTV4YCA3UCOL4CA43586PCAQ8AG4UCA4L9IT4CAVR0I9ECATE3P1VCACQ9X8DCAA8TJXRCA5P4IWJCAVKMV6ZCA4ICWBSCARUS8KHCAVFMPBO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00034" y="1844675"/>
            <a:ext cx="3500462" cy="4684713"/>
          </a:xfrm>
          <a:prstGeom prst="rect">
            <a:avLst/>
          </a:prstGeom>
          <a:noFill/>
        </p:spPr>
      </p:pic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4859338" y="1487488"/>
            <a:ext cx="338296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17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9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539750" y="333375"/>
            <a:ext cx="8064500" cy="10080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3.     Решите      задачу!</a:t>
            </a:r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pic>
        <p:nvPicPr>
          <p:cNvPr id="8197" name="Picture 5" descr="M5NMCAVYKXACCA3ROTLPCA6VWEDQCAQ8Q9YCCA1G1GMVCAE1KQPBCAZ023MTCAJ1KYKACA8AW6WHCAXPYNQ5CAGG5WOOCADX2J9DCA8BLC75CA8E3FGFCAXWQRZCCAQALQGLCAU0USXJCAS6H0TKCAKAKJXD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000101" y="2256724"/>
            <a:ext cx="2643206" cy="319227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V="1">
            <a:off x="457200" y="1435100"/>
            <a:ext cx="3008313" cy="650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29058" y="1928802"/>
            <a:ext cx="4757742" cy="4197361"/>
          </a:xfrm>
        </p:spPr>
        <p:txBody>
          <a:bodyPr/>
          <a:lstStyle/>
          <a:p>
            <a:r>
              <a:rPr lang="ru-RU" sz="2400" dirty="0" smtClean="0"/>
              <a:t>Рассказывают, что когда 9-ему Гауссу учитель предложил найти сумму всех целых чисел от 1 до 100, то маленький Гаусс сам сообразил, каким образом </a:t>
            </a:r>
          </a:p>
          <a:p>
            <a:pPr>
              <a:buNone/>
            </a:pPr>
            <a:r>
              <a:rPr lang="ru-RU" sz="2400" dirty="0" smtClean="0"/>
              <a:t>     можно очень быстро выполнить это сложение. Как он это выполнил?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800" dirty="0" smtClean="0"/>
              <a:t>Карл Фридрих Гаусс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WordArt 4"/>
          <p:cNvSpPr>
            <a:spLocks noChangeArrowheads="1" noChangeShapeType="1" noTextEdit="1"/>
          </p:cNvSpPr>
          <p:nvPr/>
        </p:nvSpPr>
        <p:spPr bwMode="auto">
          <a:xfrm>
            <a:off x="571472" y="214290"/>
            <a:ext cx="7888316" cy="1500197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4. Сказка-вопрос 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395288" y="2205038"/>
            <a:ext cx="8280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/>
              <a:t>О четырёхугольниках</a:t>
            </a:r>
            <a:endParaRPr lang="ru-RU" sz="3200" b="1" dirty="0"/>
          </a:p>
        </p:txBody>
      </p:sp>
      <p:sp>
        <p:nvSpPr>
          <p:cNvPr id="49159" name="Line 7"/>
          <p:cNvSpPr>
            <a:spLocks noChangeShapeType="1"/>
          </p:cNvSpPr>
          <p:nvPr/>
        </p:nvSpPr>
        <p:spPr bwMode="auto">
          <a:xfrm>
            <a:off x="2411413" y="4868863"/>
            <a:ext cx="50403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0" name="Line 8"/>
          <p:cNvSpPr>
            <a:spLocks noChangeShapeType="1"/>
          </p:cNvSpPr>
          <p:nvPr/>
        </p:nvSpPr>
        <p:spPr bwMode="auto">
          <a:xfrm>
            <a:off x="2411413" y="4868863"/>
            <a:ext cx="50403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2" name="Line 10"/>
          <p:cNvSpPr>
            <a:spLocks noChangeShapeType="1"/>
          </p:cNvSpPr>
          <p:nvPr/>
        </p:nvSpPr>
        <p:spPr bwMode="auto">
          <a:xfrm>
            <a:off x="2411413" y="5589588"/>
            <a:ext cx="50403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3" name="Line 11"/>
          <p:cNvSpPr>
            <a:spLocks noChangeShapeType="1"/>
          </p:cNvSpPr>
          <p:nvPr/>
        </p:nvSpPr>
        <p:spPr bwMode="auto">
          <a:xfrm>
            <a:off x="2411413" y="4868863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4" name="Line 12"/>
          <p:cNvSpPr>
            <a:spLocks noChangeShapeType="1"/>
          </p:cNvSpPr>
          <p:nvPr/>
        </p:nvSpPr>
        <p:spPr bwMode="auto">
          <a:xfrm>
            <a:off x="3132138" y="4868863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5" name="Line 13"/>
          <p:cNvSpPr>
            <a:spLocks noChangeShapeType="1"/>
          </p:cNvSpPr>
          <p:nvPr/>
        </p:nvSpPr>
        <p:spPr bwMode="auto">
          <a:xfrm>
            <a:off x="3851275" y="4868863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6" name="Line 14"/>
          <p:cNvSpPr>
            <a:spLocks noChangeShapeType="1"/>
          </p:cNvSpPr>
          <p:nvPr/>
        </p:nvSpPr>
        <p:spPr bwMode="auto">
          <a:xfrm>
            <a:off x="4572000" y="4868863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7" name="Line 15"/>
          <p:cNvSpPr>
            <a:spLocks noChangeShapeType="1"/>
          </p:cNvSpPr>
          <p:nvPr/>
        </p:nvSpPr>
        <p:spPr bwMode="auto">
          <a:xfrm>
            <a:off x="5292725" y="4868863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8" name="Line 16"/>
          <p:cNvSpPr>
            <a:spLocks noChangeShapeType="1"/>
          </p:cNvSpPr>
          <p:nvPr/>
        </p:nvSpPr>
        <p:spPr bwMode="auto">
          <a:xfrm>
            <a:off x="6011863" y="4868863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9" name="Line 17"/>
          <p:cNvSpPr>
            <a:spLocks noChangeShapeType="1"/>
          </p:cNvSpPr>
          <p:nvPr/>
        </p:nvSpPr>
        <p:spPr bwMode="auto">
          <a:xfrm>
            <a:off x="6732588" y="4868863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70" name="Line 18"/>
          <p:cNvSpPr>
            <a:spLocks noChangeShapeType="1"/>
          </p:cNvSpPr>
          <p:nvPr/>
        </p:nvSpPr>
        <p:spPr bwMode="auto">
          <a:xfrm>
            <a:off x="7451725" y="4868863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71" name="WordArt 19"/>
          <p:cNvSpPr>
            <a:spLocks noChangeArrowheads="1" noChangeShapeType="1" noTextEdit="1"/>
          </p:cNvSpPr>
          <p:nvPr/>
        </p:nvSpPr>
        <p:spPr bwMode="auto">
          <a:xfrm>
            <a:off x="468313" y="5013325"/>
            <a:ext cx="719137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49172" name="WordArt 20"/>
          <p:cNvSpPr>
            <a:spLocks noChangeArrowheads="1" noChangeShapeType="1" noTextEdit="1"/>
          </p:cNvSpPr>
          <p:nvPr/>
        </p:nvSpPr>
        <p:spPr bwMode="auto">
          <a:xfrm>
            <a:off x="8183563" y="2852738"/>
            <a:ext cx="492125" cy="12969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9173" name="WordArt 21"/>
          <p:cNvSpPr>
            <a:spLocks noChangeArrowheads="1" noChangeShapeType="1" noTextEdit="1"/>
          </p:cNvSpPr>
          <p:nvPr/>
        </p:nvSpPr>
        <p:spPr bwMode="auto">
          <a:xfrm>
            <a:off x="4859338" y="3284538"/>
            <a:ext cx="728662" cy="1028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9174" name="WordArt 22"/>
          <p:cNvSpPr>
            <a:spLocks noChangeArrowheads="1" noChangeShapeType="1" noTextEdit="1"/>
          </p:cNvSpPr>
          <p:nvPr/>
        </p:nvSpPr>
        <p:spPr bwMode="auto">
          <a:xfrm>
            <a:off x="1258888" y="2924175"/>
            <a:ext cx="814387" cy="1028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49175" name="WordArt 23"/>
          <p:cNvSpPr>
            <a:spLocks noChangeArrowheads="1" noChangeShapeType="1" noTextEdit="1"/>
          </p:cNvSpPr>
          <p:nvPr/>
        </p:nvSpPr>
        <p:spPr bwMode="auto">
          <a:xfrm>
            <a:off x="8027988" y="5445125"/>
            <a:ext cx="865187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49177" name="Line 25"/>
          <p:cNvSpPr>
            <a:spLocks noChangeShapeType="1"/>
          </p:cNvSpPr>
          <p:nvPr/>
        </p:nvSpPr>
        <p:spPr bwMode="auto">
          <a:xfrm>
            <a:off x="2411413" y="4868863"/>
            <a:ext cx="50403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78" name="Line 26"/>
          <p:cNvSpPr>
            <a:spLocks noChangeShapeType="1"/>
          </p:cNvSpPr>
          <p:nvPr/>
        </p:nvSpPr>
        <p:spPr bwMode="auto">
          <a:xfrm>
            <a:off x="2411413" y="4868863"/>
            <a:ext cx="50403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79" name="Line 27"/>
          <p:cNvSpPr>
            <a:spLocks noChangeShapeType="1"/>
          </p:cNvSpPr>
          <p:nvPr/>
        </p:nvSpPr>
        <p:spPr bwMode="auto">
          <a:xfrm>
            <a:off x="2411413" y="5589588"/>
            <a:ext cx="50403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80" name="Line 28"/>
          <p:cNvSpPr>
            <a:spLocks noChangeShapeType="1"/>
          </p:cNvSpPr>
          <p:nvPr/>
        </p:nvSpPr>
        <p:spPr bwMode="auto">
          <a:xfrm>
            <a:off x="2411413" y="4868863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81" name="Line 29"/>
          <p:cNvSpPr>
            <a:spLocks noChangeShapeType="1"/>
          </p:cNvSpPr>
          <p:nvPr/>
        </p:nvSpPr>
        <p:spPr bwMode="auto">
          <a:xfrm>
            <a:off x="3132138" y="4868863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82" name="Line 30"/>
          <p:cNvSpPr>
            <a:spLocks noChangeShapeType="1"/>
          </p:cNvSpPr>
          <p:nvPr/>
        </p:nvSpPr>
        <p:spPr bwMode="auto">
          <a:xfrm>
            <a:off x="3851275" y="4868863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83" name="Line 31"/>
          <p:cNvSpPr>
            <a:spLocks noChangeShapeType="1"/>
          </p:cNvSpPr>
          <p:nvPr/>
        </p:nvSpPr>
        <p:spPr bwMode="auto">
          <a:xfrm>
            <a:off x="4572000" y="4868863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84" name="Line 32"/>
          <p:cNvSpPr>
            <a:spLocks noChangeShapeType="1"/>
          </p:cNvSpPr>
          <p:nvPr/>
        </p:nvSpPr>
        <p:spPr bwMode="auto">
          <a:xfrm>
            <a:off x="5292725" y="4868863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85" name="Line 33"/>
          <p:cNvSpPr>
            <a:spLocks noChangeShapeType="1"/>
          </p:cNvSpPr>
          <p:nvPr/>
        </p:nvSpPr>
        <p:spPr bwMode="auto">
          <a:xfrm>
            <a:off x="6011863" y="4868863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86" name="Line 34"/>
          <p:cNvSpPr>
            <a:spLocks noChangeShapeType="1"/>
          </p:cNvSpPr>
          <p:nvPr/>
        </p:nvSpPr>
        <p:spPr bwMode="auto">
          <a:xfrm>
            <a:off x="6732588" y="4868863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87" name="Line 35"/>
          <p:cNvSpPr>
            <a:spLocks noChangeShapeType="1"/>
          </p:cNvSpPr>
          <p:nvPr/>
        </p:nvSpPr>
        <p:spPr bwMode="auto">
          <a:xfrm>
            <a:off x="7451725" y="4868863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88" name="Text Box 36"/>
          <p:cNvSpPr txBox="1">
            <a:spLocks noChangeArrowheads="1"/>
          </p:cNvSpPr>
          <p:nvPr/>
        </p:nvSpPr>
        <p:spPr bwMode="auto">
          <a:xfrm>
            <a:off x="2484438" y="4868863"/>
            <a:ext cx="4895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/>
              <a:t>?</a:t>
            </a:r>
            <a:r>
              <a:rPr lang="ru-RU" sz="3600" b="1" dirty="0" smtClean="0"/>
              <a:t>    ?   ?    ?   ?    ?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49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49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49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49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9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9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9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9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9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9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9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9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9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9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49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 animBg="1"/>
      <p:bldP spid="49157" grpId="0"/>
      <p:bldP spid="49171" grpId="0" animBg="1"/>
      <p:bldP spid="49172" grpId="0" animBg="1"/>
      <p:bldP spid="49173" grpId="0" animBg="1"/>
      <p:bldP spid="49174" grpId="0" animBg="1"/>
      <p:bldP spid="49175" grpId="0" animBg="1"/>
      <p:bldP spid="49178" grpId="0" animBg="1"/>
      <p:bldP spid="49179" grpId="0" animBg="1"/>
      <p:bldP spid="49180" grpId="0" animBg="1"/>
      <p:bldP spid="49181" grpId="0" animBg="1"/>
      <p:bldP spid="49182" grpId="0" animBg="1"/>
      <p:bldP spid="49183" grpId="0" animBg="1"/>
      <p:bldP spid="49184" grpId="0" animBg="1"/>
      <p:bldP spid="49185" grpId="0" animBg="1"/>
      <p:bldP spid="49186" grpId="0" animBg="1"/>
      <p:bldP spid="49187" grpId="0" animBg="1"/>
      <p:bldP spid="4918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8207375" cy="12239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Укажите      верное      утверждение!</a:t>
            </a:r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pic>
        <p:nvPicPr>
          <p:cNvPr id="9222" name="Picture 6" descr="KHUHCACEK1ZZCA8B5IIMCA8WO5LKCABI1RVKCAPUFCEDCADD4NUPCA2D95UMCAAUL0H7CAHTVEJVCALUU79SCAQBK6FDCA29NDOICAHRWSYLCA1MPD2ECANXONGHCATGD15BCAXPU00ECAH45CCTCA0C8DST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906463" y="2245194"/>
            <a:ext cx="3287712" cy="3736036"/>
          </a:xfrm>
          <a:prstGeom prst="rect">
            <a:avLst/>
          </a:prstGeom>
          <a:noFill/>
        </p:spPr>
      </p:pic>
      <p:sp>
        <p:nvSpPr>
          <p:cNvPr id="9223" name="WordArt 7"/>
          <p:cNvSpPr>
            <a:spLocks noChangeArrowheads="1" noChangeShapeType="1" noTextEdit="1"/>
          </p:cNvSpPr>
          <p:nvPr/>
        </p:nvSpPr>
        <p:spPr bwMode="auto">
          <a:xfrm>
            <a:off x="5429256" y="2571744"/>
            <a:ext cx="3174994" cy="3449644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5</a:t>
            </a:r>
            <a:endParaRPr lang="ru-RU" sz="3600" kern="1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922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9E4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611188" y="404813"/>
            <a:ext cx="7921625" cy="1223962"/>
          </a:xfrm>
          <a:prstGeom prst="rect">
            <a:avLst/>
          </a:prstGeom>
          <a:solidFill>
            <a:schemeClr val="bg1"/>
          </a:solidFill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6.      Решите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   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уравнение</a:t>
            </a:r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00B050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pic>
        <p:nvPicPr>
          <p:cNvPr id="12294" name="Picture 6" descr="j0284021"/>
          <p:cNvPicPr>
            <a:picLocks noChangeAspect="1" noChangeArrowheads="1" noCrop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95288" y="5165560"/>
            <a:ext cx="1728787" cy="1375105"/>
          </a:xfrm>
          <a:prstGeom prst="rect">
            <a:avLst/>
          </a:prstGeom>
          <a:noFill/>
        </p:spPr>
      </p:pic>
      <p:pic>
        <p:nvPicPr>
          <p:cNvPr id="12295" name="Picture 7" descr="j0286677"/>
          <p:cNvPicPr>
            <a:picLocks noChangeAspect="1" noChangeArrowheads="1" noCrop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357422" y="2071678"/>
            <a:ext cx="5643602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WordArt 4"/>
          <p:cNvSpPr>
            <a:spLocks noChangeArrowheads="1" noChangeShapeType="1" noTextEdit="1"/>
          </p:cNvSpPr>
          <p:nvPr/>
        </p:nvSpPr>
        <p:spPr bwMode="auto">
          <a:xfrm>
            <a:off x="395288" y="333375"/>
            <a:ext cx="863600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1619250" y="188913"/>
            <a:ext cx="6264275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/>
              <a:t>Тройка лошадей проскакала 90 км. Сколько километров проскакала каждая лошадь?</a:t>
            </a:r>
          </a:p>
        </p:txBody>
      </p:sp>
      <p:pic>
        <p:nvPicPr>
          <p:cNvPr id="30735" name="Picture 15" descr="i?id=61145861&amp;tov=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2349500"/>
            <a:ext cx="5761037" cy="3725863"/>
          </a:xfrm>
          <a:prstGeom prst="rect">
            <a:avLst/>
          </a:prstGeom>
          <a:noFill/>
        </p:spPr>
      </p:pic>
      <p:sp>
        <p:nvSpPr>
          <p:cNvPr id="30737" name="Text Box 17"/>
          <p:cNvSpPr txBox="1">
            <a:spLocks noChangeArrowheads="1"/>
          </p:cNvSpPr>
          <p:nvPr/>
        </p:nvSpPr>
        <p:spPr bwMode="auto">
          <a:xfrm>
            <a:off x="6011863" y="6223000"/>
            <a:ext cx="30241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Ответ: 90 км.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nimBg="1"/>
      <p:bldP spid="30725" grpId="0"/>
      <p:bldP spid="307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B5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WordArt 4"/>
          <p:cNvSpPr>
            <a:spLocks noChangeArrowheads="1" noChangeShapeType="1" noTextEdit="1"/>
          </p:cNvSpPr>
          <p:nvPr/>
        </p:nvSpPr>
        <p:spPr bwMode="auto">
          <a:xfrm>
            <a:off x="468313" y="333375"/>
            <a:ext cx="831850" cy="12430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1979613" y="476250"/>
            <a:ext cx="63373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/>
              <a:t>Чему равно произведение всех цифр?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684213" y="2708275"/>
            <a:ext cx="7848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/>
              <a:t>1</a:t>
            </a:r>
            <a:r>
              <a:rPr lang="en-US" sz="6000" b="1">
                <a:cs typeface="Arial" charset="0"/>
              </a:rPr>
              <a:t>·</a:t>
            </a:r>
            <a:r>
              <a:rPr lang="ru-RU" sz="6000" b="1">
                <a:cs typeface="Arial" charset="0"/>
              </a:rPr>
              <a:t>2</a:t>
            </a:r>
            <a:r>
              <a:rPr lang="en-US" sz="6000" b="1">
                <a:cs typeface="Arial" charset="0"/>
              </a:rPr>
              <a:t>·</a:t>
            </a:r>
            <a:r>
              <a:rPr lang="ru-RU" sz="6000" b="1">
                <a:cs typeface="Arial" charset="0"/>
              </a:rPr>
              <a:t>3</a:t>
            </a:r>
            <a:r>
              <a:rPr lang="en-US" sz="6000" b="1">
                <a:cs typeface="Arial" charset="0"/>
              </a:rPr>
              <a:t>·</a:t>
            </a:r>
            <a:r>
              <a:rPr lang="ru-RU" sz="6000" b="1">
                <a:cs typeface="Arial" charset="0"/>
              </a:rPr>
              <a:t>4</a:t>
            </a:r>
            <a:r>
              <a:rPr lang="en-US" sz="6000" b="1">
                <a:cs typeface="Arial" charset="0"/>
              </a:rPr>
              <a:t>·</a:t>
            </a:r>
            <a:r>
              <a:rPr lang="ru-RU" sz="6000" b="1">
                <a:cs typeface="Arial" charset="0"/>
              </a:rPr>
              <a:t>5</a:t>
            </a:r>
            <a:r>
              <a:rPr lang="en-US" sz="6000" b="1">
                <a:cs typeface="Arial" charset="0"/>
              </a:rPr>
              <a:t>·</a:t>
            </a:r>
            <a:r>
              <a:rPr lang="ru-RU" sz="6000" b="1">
                <a:cs typeface="Arial" charset="0"/>
              </a:rPr>
              <a:t>6</a:t>
            </a:r>
            <a:r>
              <a:rPr lang="en-US" sz="6000" b="1">
                <a:cs typeface="Arial" charset="0"/>
              </a:rPr>
              <a:t>·</a:t>
            </a:r>
            <a:r>
              <a:rPr lang="ru-RU" sz="6000" b="1">
                <a:cs typeface="Arial" charset="0"/>
              </a:rPr>
              <a:t>7</a:t>
            </a:r>
            <a:r>
              <a:rPr lang="en-US" sz="6000" b="1">
                <a:cs typeface="Arial" charset="0"/>
              </a:rPr>
              <a:t>·</a:t>
            </a:r>
            <a:r>
              <a:rPr lang="ru-RU" sz="6000" b="1">
                <a:cs typeface="Arial" charset="0"/>
              </a:rPr>
              <a:t>8</a:t>
            </a:r>
            <a:r>
              <a:rPr lang="en-US" sz="6000" b="1">
                <a:cs typeface="Arial" charset="0"/>
              </a:rPr>
              <a:t>·</a:t>
            </a:r>
            <a:r>
              <a:rPr lang="ru-RU" sz="6000" b="1">
                <a:cs typeface="Arial" charset="0"/>
              </a:rPr>
              <a:t>9</a:t>
            </a:r>
            <a:r>
              <a:rPr lang="en-US" sz="6000" b="1">
                <a:cs typeface="Arial" charset="0"/>
              </a:rPr>
              <a:t>·</a:t>
            </a:r>
            <a:r>
              <a:rPr lang="ru-RU" sz="6000" b="1">
                <a:cs typeface="Arial" charset="0"/>
              </a:rPr>
              <a:t>0= ?</a:t>
            </a:r>
            <a:endParaRPr lang="en-US" sz="6000" b="1">
              <a:cs typeface="Arial" charset="0"/>
            </a:endParaRP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5868988" y="5516563"/>
            <a:ext cx="20875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Ответ: 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nimBg="1"/>
      <p:bldP spid="32773" grpId="0"/>
      <p:bldP spid="32774" grpId="0"/>
      <p:bldP spid="3277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88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WordArt 4"/>
          <p:cNvSpPr>
            <a:spLocks noChangeArrowheads="1" noChangeShapeType="1" noTextEdit="1"/>
          </p:cNvSpPr>
          <p:nvPr/>
        </p:nvSpPr>
        <p:spPr bwMode="auto">
          <a:xfrm>
            <a:off x="611188" y="333375"/>
            <a:ext cx="688975" cy="12430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2124075" y="538163"/>
            <a:ext cx="62642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/>
              <a:t>Исключите лишнее слово:</a:t>
            </a:r>
          </a:p>
        </p:txBody>
      </p:sp>
      <p:sp>
        <p:nvSpPr>
          <p:cNvPr id="34822" name="WordArt 6"/>
          <p:cNvSpPr>
            <a:spLocks noChangeArrowheads="1" noChangeShapeType="1" noTextEdit="1"/>
          </p:cNvSpPr>
          <p:nvPr/>
        </p:nvSpPr>
        <p:spPr bwMode="auto">
          <a:xfrm>
            <a:off x="755650" y="2205038"/>
            <a:ext cx="2303463" cy="9445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сумма</a:t>
            </a:r>
          </a:p>
        </p:txBody>
      </p:sp>
      <p:sp>
        <p:nvSpPr>
          <p:cNvPr id="34823" name="WordArt 7"/>
          <p:cNvSpPr>
            <a:spLocks noChangeArrowheads="1" noChangeShapeType="1" noTextEdit="1"/>
          </p:cNvSpPr>
          <p:nvPr/>
        </p:nvSpPr>
        <p:spPr bwMode="auto">
          <a:xfrm>
            <a:off x="5219700" y="2205038"/>
            <a:ext cx="2665413" cy="873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разность</a:t>
            </a:r>
          </a:p>
        </p:txBody>
      </p:sp>
      <p:sp>
        <p:nvSpPr>
          <p:cNvPr id="34824" name="WordArt 8"/>
          <p:cNvSpPr>
            <a:spLocks noChangeArrowheads="1" noChangeShapeType="1" noTextEdit="1"/>
          </p:cNvSpPr>
          <p:nvPr/>
        </p:nvSpPr>
        <p:spPr bwMode="auto">
          <a:xfrm>
            <a:off x="468313" y="4365625"/>
            <a:ext cx="3095625" cy="944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множитель</a:t>
            </a:r>
          </a:p>
        </p:txBody>
      </p:sp>
      <p:sp>
        <p:nvSpPr>
          <p:cNvPr id="34825" name="WordArt 9"/>
          <p:cNvSpPr>
            <a:spLocks noChangeArrowheads="1" noChangeShapeType="1" noTextEdit="1"/>
          </p:cNvSpPr>
          <p:nvPr/>
        </p:nvSpPr>
        <p:spPr bwMode="auto">
          <a:xfrm>
            <a:off x="5076825" y="4365625"/>
            <a:ext cx="2808288" cy="944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частное</a:t>
            </a:r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468313" y="5516563"/>
            <a:ext cx="3095625" cy="0"/>
          </a:xfrm>
          <a:prstGeom prst="line">
            <a:avLst/>
          </a:prstGeom>
          <a:noFill/>
          <a:ln w="5715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nimBg="1"/>
      <p:bldP spid="34821" grpId="0"/>
      <p:bldP spid="34822" grpId="0" animBg="1"/>
      <p:bldP spid="34823" grpId="0" animBg="1"/>
      <p:bldP spid="34824" grpId="0" animBg="1"/>
      <p:bldP spid="34825" grpId="0" animBg="1"/>
      <p:bldP spid="348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WordArt 4"/>
          <p:cNvSpPr>
            <a:spLocks noChangeArrowheads="1" noChangeShapeType="1" noTextEdit="1"/>
          </p:cNvSpPr>
          <p:nvPr/>
        </p:nvSpPr>
        <p:spPr bwMode="auto">
          <a:xfrm>
            <a:off x="539750" y="333375"/>
            <a:ext cx="760413" cy="12430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476375" y="404813"/>
            <a:ext cx="61912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/>
              <a:t>Какое число делится на все числа без остатка?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5940425" y="5805488"/>
            <a:ext cx="23764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/>
              <a:t>Ответ: 0</a:t>
            </a:r>
          </a:p>
        </p:txBody>
      </p:sp>
      <p:pic>
        <p:nvPicPr>
          <p:cNvPr id="35847" name="Picture 7" descr="M8I3CA70RC7TCA0U3I4GCA1RC0XBCALA8YE3CAYG0LHKCAOLTV4YCA3UCOL4CA43586PCAQ8AG4UCA4L9IT4CAVR0I9ECATE3P1VCACQ9X8DCAA8TJXRCA5P4IWJCAVKMV6ZCA4ICWBSCARUS8KHCAVFMPB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2133600"/>
            <a:ext cx="2759075" cy="3819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animBg="1"/>
      <p:bldP spid="35845" grpId="0"/>
      <p:bldP spid="358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WordArt 4"/>
          <p:cNvSpPr>
            <a:spLocks noChangeArrowheads="1" noChangeShapeType="1" noTextEdit="1"/>
          </p:cNvSpPr>
          <p:nvPr/>
        </p:nvSpPr>
        <p:spPr bwMode="auto">
          <a:xfrm>
            <a:off x="539750" y="260350"/>
            <a:ext cx="760413" cy="1316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1404938" y="115888"/>
            <a:ext cx="6335712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/>
              <a:t>6 картофелин сварились за 30 минут. Сколько минут варилась в кастрюле одна картофелина?</a:t>
            </a:r>
          </a:p>
        </p:txBody>
      </p:sp>
      <p:pic>
        <p:nvPicPr>
          <p:cNvPr id="36871" name="Picture 7" descr="i?id=70438572&amp;tov=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262188"/>
            <a:ext cx="5059362" cy="4046537"/>
          </a:xfrm>
          <a:prstGeom prst="rect">
            <a:avLst/>
          </a:prstGeom>
          <a:noFill/>
        </p:spPr>
      </p:pic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5651500" y="2133600"/>
            <a:ext cx="3097213" cy="308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Ответы:</a:t>
            </a:r>
          </a:p>
          <a:p>
            <a:pPr>
              <a:spcBef>
                <a:spcPct val="50000"/>
              </a:spcBef>
            </a:pPr>
            <a:r>
              <a:rPr lang="ru-RU" sz="2800" b="1"/>
              <a:t>а) 5 минут</a:t>
            </a:r>
          </a:p>
          <a:p>
            <a:pPr>
              <a:spcBef>
                <a:spcPct val="50000"/>
              </a:spcBef>
            </a:pPr>
            <a:r>
              <a:rPr lang="ru-RU" sz="2800" b="1"/>
              <a:t>б) 30 минут</a:t>
            </a:r>
          </a:p>
          <a:p>
            <a:pPr>
              <a:spcBef>
                <a:spcPct val="50000"/>
              </a:spcBef>
            </a:pPr>
            <a:r>
              <a:rPr lang="ru-RU" sz="2800" b="1"/>
              <a:t>в) 6 минут?</a:t>
            </a:r>
          </a:p>
          <a:p>
            <a:pPr>
              <a:spcBef>
                <a:spcPct val="50000"/>
              </a:spcBef>
            </a:pPr>
            <a:r>
              <a:rPr lang="ru-RU" sz="2800" b="1"/>
              <a:t>г) 10 минут?</a:t>
            </a:r>
          </a:p>
        </p:txBody>
      </p:sp>
      <p:sp>
        <p:nvSpPr>
          <p:cNvPr id="36873" name="Line 9"/>
          <p:cNvSpPr>
            <a:spLocks noChangeShapeType="1"/>
          </p:cNvSpPr>
          <p:nvPr/>
        </p:nvSpPr>
        <p:spPr bwMode="auto">
          <a:xfrm>
            <a:off x="5724525" y="3933825"/>
            <a:ext cx="1943100" cy="0"/>
          </a:xfrm>
          <a:prstGeom prst="line">
            <a:avLst/>
          </a:prstGeom>
          <a:noFill/>
          <a:ln w="5715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  <p:bldP spid="36869" grpId="0"/>
      <p:bldP spid="36872" grpId="0"/>
      <p:bldP spid="3687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D1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WordArt 4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760413" cy="1244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1476375" y="333375"/>
            <a:ext cx="61912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/>
              <a:t>Чем кончается день и ночь?</a:t>
            </a:r>
          </a:p>
        </p:txBody>
      </p:sp>
      <p:pic>
        <p:nvPicPr>
          <p:cNvPr id="37895" name="Picture 7" descr="Картинка 1 из 349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1196975"/>
            <a:ext cx="3624262" cy="5661025"/>
          </a:xfrm>
          <a:prstGeom prst="rect">
            <a:avLst/>
          </a:prstGeom>
          <a:noFill/>
        </p:spPr>
      </p:pic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5795963" y="3500438"/>
            <a:ext cx="25209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Ответ: ь</a:t>
            </a:r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7885113" y="476250"/>
            <a:ext cx="863600" cy="792163"/>
          </a:xfrm>
          <a:prstGeom prst="rect">
            <a:avLst/>
          </a:prstGeom>
          <a:solidFill>
            <a:srgbClr val="E4715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animBg="1"/>
      <p:bldP spid="37893" grpId="0"/>
      <p:bldP spid="37896" grpId="0"/>
      <p:bldP spid="3789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9" name="Picture 7" descr="i?id=2297074&amp;tov=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24088"/>
            <a:ext cx="6372225" cy="4262437"/>
          </a:xfrm>
          <a:prstGeom prst="rect">
            <a:avLst/>
          </a:prstGeom>
          <a:noFill/>
        </p:spPr>
      </p:pic>
      <p:sp>
        <p:nvSpPr>
          <p:cNvPr id="38916" name="WordArt 4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904875" cy="1460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1908175" y="188913"/>
            <a:ext cx="5543550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/>
              <a:t>Два сына и два отца съели 3 яблока. Каждому досталось по целому яблоку. Как это могло случиться?</a:t>
            </a:r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4284663" y="6154738"/>
            <a:ext cx="4175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Ответ: дед, отец, внук.</a:t>
            </a:r>
          </a:p>
        </p:txBody>
      </p:sp>
      <p:sp>
        <p:nvSpPr>
          <p:cNvPr id="38921" name="AutoShape 9"/>
          <p:cNvSpPr>
            <a:spLocks noChangeArrowheads="1"/>
          </p:cNvSpPr>
          <p:nvPr/>
        </p:nvSpPr>
        <p:spPr bwMode="auto">
          <a:xfrm>
            <a:off x="7956550" y="476250"/>
            <a:ext cx="971550" cy="720725"/>
          </a:xfrm>
          <a:prstGeom prst="triangle">
            <a:avLst>
              <a:gd name="adj" fmla="val 50000"/>
            </a:avLst>
          </a:prstGeom>
          <a:solidFill>
            <a:srgbClr val="E4715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animBg="1"/>
      <p:bldP spid="38917" grpId="0"/>
      <p:bldP spid="38920" grpId="0"/>
      <p:bldP spid="38921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2232</TotalTime>
  <Words>486</Words>
  <Application>Microsoft Office PowerPoint</Application>
  <PresentationFormat>Экран (4:3)</PresentationFormat>
  <Paragraphs>94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Зиновьевы</dc:creator>
  <cp:lastModifiedBy>математика № 2</cp:lastModifiedBy>
  <cp:revision>97</cp:revision>
  <dcterms:created xsi:type="dcterms:W3CDTF">2008-11-30T16:38:29Z</dcterms:created>
  <dcterms:modified xsi:type="dcterms:W3CDTF">2016-02-19T14:52:01Z</dcterms:modified>
</cp:coreProperties>
</file>