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319" r:id="rId2"/>
    <p:sldId id="322" r:id="rId3"/>
    <p:sldId id="277" r:id="rId4"/>
    <p:sldId id="324" r:id="rId5"/>
    <p:sldId id="323" r:id="rId6"/>
    <p:sldId id="312" r:id="rId7"/>
    <p:sldId id="278" r:id="rId8"/>
    <p:sldId id="282" r:id="rId9"/>
    <p:sldId id="294" r:id="rId10"/>
    <p:sldId id="296" r:id="rId11"/>
    <p:sldId id="284" r:id="rId12"/>
    <p:sldId id="313" r:id="rId13"/>
    <p:sldId id="264" r:id="rId14"/>
    <p:sldId id="273" r:id="rId15"/>
    <p:sldId id="316" r:id="rId16"/>
    <p:sldId id="291" r:id="rId17"/>
    <p:sldId id="274" r:id="rId18"/>
    <p:sldId id="306" r:id="rId19"/>
    <p:sldId id="308" r:id="rId20"/>
    <p:sldId id="302" r:id="rId21"/>
    <p:sldId id="304" r:id="rId22"/>
    <p:sldId id="266" r:id="rId23"/>
    <p:sldId id="298" r:id="rId24"/>
    <p:sldId id="300" r:id="rId25"/>
    <p:sldId id="309" r:id="rId26"/>
    <p:sldId id="315" r:id="rId27"/>
    <p:sldId id="311" r:id="rId28"/>
    <p:sldId id="271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4C9EC-B309-4DEF-A22F-FFDEC2D34656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9B8E3-3D9D-4A86-B8A4-E4A334C1E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2535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9B8E3-3D9D-4A86-B8A4-E4A334C1EF71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C7B5EE4-00FC-4B2E-A7AD-2F2FA52DB092}" type="datetimeFigureOut">
              <a:rPr lang="ru-RU" smtClean="0"/>
              <a:pPr/>
              <a:t>08.12.2015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6306D2E-54F2-43AF-BB78-2E2D77B6C8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tihi.ru/pics/2010/05/30/4316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klassreferat.ru/sochineniya-na-svobodnuyu-temu/sochineniya-o-prirode/8780-chto-znachit-dlya-cheloveka-zemlya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Эпиграф к уроку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в мире есть вещи, достойные названия «чуда», то слово, бесспорно, первая и самая чудесная из них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Л. Успенский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-main-pic" descr="Картинка 1 из 673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00043"/>
            <a:ext cx="8715436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424006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Станция «Практическая»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Объяснить написание слов с НЕ.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Распределить слова по группам: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1-не с существительными,  2- не с прилагательными,   3-не с наречиями.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(Не) правда, а ложь; отвечал (не)принужденно; (не)интересная книга; убеждал (не)искренне; (не)решительность игрока; долгое (не)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настье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(не)заметно подошел; (не)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брежный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вид; вовсе  (не)интересный; идти (не)уклюже; (не)глубокая, а мелкая река; (не)быстро, а медленно.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Ответ.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правда, а ложь;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нерешительность игрока;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нерешительность игрока;</a:t>
            </a:r>
          </a:p>
          <a:p>
            <a:pPr>
              <a:buNone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неинтересная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книга;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небрежный вид;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вовсе  не интересный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не глубокая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а мелкая река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A04DA3"/>
              </a:buClr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отвечал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непринужденно;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убеждал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неискренне;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незаметно подошел;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идти  неуклюже;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быстро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а медленно.</a:t>
            </a:r>
          </a:p>
          <a:p>
            <a:pPr marL="109728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065146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857256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Остановка « </a:t>
            </a:r>
            <a:r>
              <a:rPr lang="ru-RU" b="1" u="sng" dirty="0">
                <a:solidFill>
                  <a:srgbClr val="C00000"/>
                </a:solidFill>
              </a:rPr>
              <a:t>Игровая 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929222"/>
          </a:xfrm>
        </p:spPr>
        <p:txBody>
          <a:bodyPr>
            <a:normAutofit lnSpcReduction="10000"/>
          </a:bodyPr>
          <a:lstStyle/>
          <a:p>
            <a:pPr>
              <a:buNone/>
              <a:tabLst>
                <a:tab pos="457200" algn="l"/>
              </a:tabLst>
            </a:pPr>
            <a:r>
              <a:rPr lang="ru-RU" sz="2400" b="1" dirty="0" smtClean="0">
                <a:cs typeface="Times New Roman" pitchFamily="18" charset="0"/>
              </a:rPr>
              <a:t>   </a:t>
            </a:r>
            <a:r>
              <a:rPr lang="ru-RU" sz="2400" dirty="0" smtClean="0">
                <a:cs typeface="Times New Roman" pitchFamily="18" charset="0"/>
              </a:rPr>
              <a:t>Задание на развитие быстроты реакции и мышления</a:t>
            </a:r>
            <a:endParaRPr lang="ru-RU" sz="2400" dirty="0" smtClean="0"/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cs typeface="Times New Roman" pitchFamily="18" charset="0"/>
              </a:rPr>
              <a:t>      Соедините части слов, записанные в два столбика</a:t>
            </a:r>
            <a:endParaRPr lang="ru-RU" sz="2400" dirty="0" smtClean="0"/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cs typeface="Times New Roman" pitchFamily="18" charset="0"/>
              </a:rPr>
              <a:t>      </a:t>
            </a:r>
            <a:r>
              <a:rPr lang="ru-RU" sz="2400" i="1" dirty="0" smtClean="0">
                <a:cs typeface="Times New Roman" pitchFamily="18" charset="0"/>
              </a:rPr>
              <a:t>Записать в тетради номера частей слов.</a:t>
            </a:r>
            <a:endParaRPr lang="ru-RU" sz="2400" dirty="0" smtClean="0"/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вовсе не                                       1)  да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2.не                                                  2)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3.недол                                            3)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ливый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4.неле                                              4)  строит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5.неправ                                          5)  а злой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6.него                                              6)  да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7.невеж                                           7)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низко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8.не ту                                             8)  красиво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9.не вы                                            9)  по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 не добрый                                 10)  го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57240"/>
          </a:xfrm>
        </p:spPr>
        <p:txBody>
          <a:bodyPr/>
          <a:lstStyle/>
          <a:p>
            <a:r>
              <a:rPr lang="ru-RU" dirty="0" smtClean="0"/>
              <a:t>                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1-8; 2-4; 3-10; 4-9; 5-1; 6-2; 7-3;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8-6; 9-7; 10-5.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(Вовсе не красиво;  не строит; недолго; нелепо; неправда; негодовать;   невежливый; не туда; </a:t>
            </a:r>
          </a:p>
          <a:p>
            <a:pPr marL="109728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высоко, а низко; не добрый, а злой).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Станция « Тестовая 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1\Desktop\0_cd1e3_e6714947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641040" cy="421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 noGrp="1"/>
          </p:cNvGraphicFramePr>
          <p:nvPr/>
        </p:nvGraphicFramePr>
        <p:xfrm>
          <a:off x="323850" y="620713"/>
          <a:ext cx="8424863" cy="5977255"/>
        </p:xfrm>
        <a:graphic>
          <a:graphicData uri="http://schemas.openxmlformats.org/drawingml/2006/table">
            <a:tbl>
              <a:tblPr/>
              <a:tblGrid>
                <a:gridCol w="4211638"/>
                <a:gridCol w="4213225"/>
              </a:tblGrid>
              <a:tr h="1390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 В каких из данных слов </a:t>
                      </a:r>
                      <a:r>
                        <a:rPr kumimoji="0" 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пишется слитно: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(не)погода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(не)серьёзно,  а беспечно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(не)правильно пишет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(не)цветёт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наречиями на –о,-е пишется раздельно: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(не)разумно, а глупо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(не)погода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(не)большой, но рыбный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ничем (не)выдаю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</a:tr>
              <a:tr h="1390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В каких из данных слов </a:t>
                      </a:r>
                      <a:r>
                        <a:rPr kumimoji="0" 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является приставкой: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вовсе (не )легко сделать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(не )годуя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(не)сложная задача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г)(не) думать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частицей: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(не)ряха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(не)ясная погода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(не)навидит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(не)любит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Не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наречиями на –о -е пишется слитно: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поступил (не) лепо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написал (не) брежно, но правильно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повторил (не) быстро, а медленно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выглядел отнюдь (не)красиво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В каком предложении не со словом пишется раздельно?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Учёба (не)забава, а труд.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(Не)правда служит злу.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В осеннее (не)настье семь погод на дворе.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</a:tr>
              <a:tr h="1638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В каком предложении не со словом пишется слитно?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День был (не)жаркий, а прохладный.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(Не)обычный вид палисадника всех удивил.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Его ожидал далеко (не)приятный разговор.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В каком предложении не со словом пишется слитно?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День был (не)жаркий, а прохладный.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(Не)обычный вид палисадника всех удивил.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Его ожидал далеко (не)приятный разговор.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ED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429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1484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 –а,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 –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 – а, б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4 - б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5 - 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6 – г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7 – 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8 -  б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686800" cy="114300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ФИЗМИНУТКА ДЛЯ ГЛАЗ</a:t>
            </a:r>
          </a:p>
        </p:txBody>
      </p:sp>
      <p:pic>
        <p:nvPicPr>
          <p:cNvPr id="4" name="Picture 5" descr="1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6872"/>
            <a:ext cx="8810236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3 из 241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91440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http://animashky.ru/flist/objiv/2/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292600"/>
            <a:ext cx="8286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http://animashky.ru/flist/objiv/2/2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4149725"/>
            <a:ext cx="9144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-0.00642 -0.00231 -0.00642 -0.00532 -0.00955 -0.01273 C -0.01389 -0.02315 -0.01805 -0.03125 -0.02031 -0.04282 C -0.02135 -0.05463 -0.02326 -0.06597 -0.025 -0.07778 C -0.0243 -0.10532 -0.02916 -0.1456 -0.00955 -0.16504 C -0.00243 -0.17916 0.00417 -0.18055 0.01424 -0.18727 C 0.01789 -0.18958 0.02136 -0.19352 0.025 -0.1956 C 0.04028 -0.20393 0.05625 -0.20671 0.07257 -0.20787 C 0.08021 -0.20972 0.08785 -0.2118 0.09532 -0.21435 C 0.1 -0.21759 0.10556 -0.21759 0.10955 -0.22222 C 0.11771 -0.23171 0.12379 -0.24352 0.12969 -0.25555 C 0.13282 -0.2618 0.14045 -0.26342 0.14532 -0.26504 C 0.16337 -0.26296 0.16198 -0.26342 0.17379 -0.24768 C 0.17795 -0.23102 0.17084 -0.25671 0.17865 -0.23819 C 0.18195 -0.23032 0.18247 -0.21805 0.18334 -0.20972 C 0.18247 -0.19676 0.18368 -0.17523 0.17743 -0.16203 C 0.17483 -0.14838 0.16441 -0.13981 0.15712 -0.13009 C 0.15348 -0.12523 0.15018 -0.11921 0.14636 -0.11435 C 0.14219 -0.10926 0.13733 -0.10509 0.13334 -0.1 C 0.12969 -0.09537 0.12848 -0.09097 0.12379 -0.08889 C 0.11875 -0.08217 0.11302 -0.07685 0.10834 -0.0699 C 0.10608 -0.06643 0.10243 -0.05879 0.10243 -0.05879 C 0.1007 -0.05185 0.09809 -0.04653 0.09636 -0.03981 C 0.0967 -0.02291 0.09653 -0.00578 0.09757 0.01111 C 0.09844 0.02523 0.1073 0.03704 0.11302 0.04746 C 0.11511 0.05162 0.11962 0.05116 0.12257 0.05371 C 0.12396 0.05533 0.12483 0.05764 0.12622 0.0588 C 0.1283 0.06065 0.13108 0.06042 0.13334 0.06181 C 0.13872 0.06551 0.14514 0.06829 0.15 0.07292 C 0.15469 0.07732 0.15973 0.08079 0.16424 0.08565 C 0.17049 0.09213 0.17691 0.10278 0.18455 0.10602 C 0.19306 0.12199 0.20348 0.13496 0.21545 0.14607 C 0.22101 0.15093 0.22327 0.15648 0.22969 0.1588 C 0.24045 0.16898 0.25226 0.17454 0.26424 0.18218 C 0.26997 0.18635 0.27691 0.18426 0.28334 0.18542 C 0.30122 0.19792 0.32483 0.19468 0.3441 0.2 C 0.37066 0.19838 0.39723 0.19792 0.42379 0.19514 C 0.42639 0.19468 0.42848 0.19167 0.43091 0.19051 C 0.43924 0.18542 0.44358 0.18218 0.45122 0.17454 C 0.45591 0.16968 0.45799 0.1632 0.46302 0.1588 C 0.46823 0.14144 0.47657 0.12685 0.48334 0.11111 C 0.48872 0.09861 0.48924 0.08357 0.49532 0.0713 C 0.49775 0.05648 0.49983 0.0419 0.50122 0.02685 C 0.50087 0.01482 0.50105 0.00255 0.5 -0.00949 C 0.49983 -0.0118 0.49827 -0.01365 0.49757 -0.01597 C 0.49653 -0.01921 0.4941 -0.02847 0.49289 -0.03333 C 0.4915 -0.03842 0.48681 -0.04166 0.48455 -0.04606 C 0.47552 -0.06389 0.46927 -0.07893 0.45243 -0.08565 C 0.4441 -0.09398 0.43264 -0.09815 0.42257 -0.10162 C 0.41389 -0.10764 0.40261 -0.11203 0.39289 -0.11435 C 0.38716 -0.11828 0.38056 -0.11967 0.375 -0.12384 C 0.36754 -0.12963 0.3599 -0.13588 0.35122 -0.13819 C 0.34219 -0.14606 0.329 -0.15324 0.32136 -0.16342 C 0.30782 -0.18148 0.30191 -0.19352 0.29532 -0.21759 C 0.29358 -0.2243 0.29011 -0.22986 0.28802 -0.23657 C 0.28681 -0.24791 0.28351 -0.26273 0.27969 -0.27315 C 0.27622 -0.29953 0.27396 -0.32824 0.28334 -0.35231 C 0.28455 -0.36088 0.2842 -0.3618 0.28802 -0.3699 C 0.29063 -0.37546 0.29636 -0.38565 0.29636 -0.38565 C 0.30018 -0.40092 0.29688 -0.39305 0.30834 -0.40787 C 0.31337 -0.41458 0.31771 -0.42129 0.32379 -0.42708 C 0.33177 -0.43449 0.34202 -0.43773 0.35122 -0.4412 C 0.35938 -0.44444 0.36806 -0.45046 0.37622 -0.45231 C 0.38125 -0.45347 0.38646 -0.45347 0.39167 -0.45393 C 0.41042 -0.4625 0.42882 -0.4581 0.44879 -0.45717 C 0.45434 -0.45463 0.4599 -0.45185 0.46545 -0.4493 C 0.46823 -0.44398 0.47153 -0.44097 0.475 -0.43657 C 0.47848 -0.42268 0.47778 -0.4044 0.47136 -0.39213 C 0.46997 -0.38518 0.46667 -0.37708 0.46667 -0.3699 " pathEditMode="relative" ptsTypes="ffffffffffffffffffffffffffffffffffffffffffffffffffffffffffffffffffffA">
                                      <p:cBhvr>
                                        <p:cTn id="17" dur="5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-0.06273 C -0.00868 -0.07569 -0.00746 -0.08842 -0.00503 -0.10092 C -0.00364 -0.12199 -0.00069 -0.13819 0.00695 -0.15648 C 0.00972 -0.16319 0.01424 -0.16782 0.01754 -0.17384 C 0.02292 -0.18356 0.02656 -0.19375 0.03299 -0.20231 C 0.03524 -0.21157 0.03247 -0.20347 0.03785 -0.21041 C 0.04323 -0.21736 0.04722 -0.22778 0.05452 -0.23102 C 0.06181 -0.23796 0.06962 -0.24537 0.0783 -0.24838 C 0.08906 -0.25787 0.10504 -0.25903 0.11754 -0.26111 C 0.12708 -0.26065 0.13663 -0.26088 0.14618 -0.25949 C 0.15573 -0.2581 0.16684 -0.2493 0.17587 -0.24537 C 0.18958 -0.23935 0.20313 -0.23495 0.21632 -0.22778 C 0.26302 -0.20278 0.20365 -0.23727 0.24861 -0.21041 C 0.25139 -0.20879 0.25434 -0.20764 0.25695 -0.20555 C 0.26094 -0.20231 0.26875 -0.19606 0.26875 -0.19606 C 0.2816 -0.17407 0.26007 -0.20972 0.27952 -0.18333 C 0.2875 -0.17245 0.29219 -0.15231 0.2974 -0.13889 C 0.29896 -0.12662 0.30156 -0.11342 0.30573 -0.10231 C 0.3066 -0.08703 0.30677 -0.08148 0.3092 -0.06898 C 0.30799 -0.04953 0.30747 -0.02986 0.30573 -0.01041 C 0.30347 0.01574 0.28507 0.05023 0.27361 0.0706 C 0.25677 0.1007 0.22465 0.14537 0.19861 0.16111 C 0.16163 0.18357 0.12101 0.19375 0.08073 0.19908 C 0.01059 0.19722 -0.01649 0.19769 -0.07048 0.18959 C -0.08698 0.18357 -0.10625 0.18496 -0.1217 0.17385 C -0.1368 0.16297 -0.15208 0.14769 -0.16458 0.13241 C -0.16944 0.12639 -0.17639 0.11389 -0.18246 0.1088 C -0.18559 0.09746 -0.19253 0.09005 -0.19548 0.07847 C -0.19844 0.06713 -0.19653 0.07176 -0.20035 0.06435 C -0.20243 0.04815 -0.2066 0.03287 -0.20868 0.01667 C -0.20833 0.00139 -0.20885 -0.01412 -0.20746 -0.0294 C -0.20694 -0.03472 -0.20399 -0.03889 -0.2026 -0.04375 C -0.19548 -0.0699 -0.18559 -0.08727 -0.17292 -0.10879 C -0.16667 -0.11944 -0.15746 -0.13102 -0.15035 -0.14051 C -0.1441 -0.14884 -0.14948 -0.14236 -0.14305 -0.14838 C -0.14028 -0.15092 -0.13472 -0.15648 -0.13472 -0.15648 C -0.13194 -0.16227 -0.12778 -0.16574 -0.12413 -0.1706 C -0.12482 -0.17639 -0.12465 -0.18264 -0.12639 -0.18819 C -0.12726 -0.1912 -0.1441 -0.21319 -0.14427 -0.21342 C -0.14913 -0.21967 -0.1533 -0.22685 -0.15868 -0.23264 C -0.17413 -0.24907 -0.19305 -0.25995 -0.21094 -0.2706 C -0.22101 -0.27662 -0.22969 -0.28287 -0.2408 -0.28495 C -0.26875 -0.29768 -0.3 -0.29375 -0.32882 -0.2993 C -0.34219 -0.3081 -0.35642 -0.30879 -0.37048 -0.31504 C -0.38246 -0.32037 -0.39236 -0.32986 -0.40382 -0.33565 C -0.4191 -0.35231 -0.42795 -0.37176 -0.43125 -0.39768 C -0.4309 -0.41041 -0.43107 -0.42315 -0.43003 -0.43565 C -0.42899 -0.44884 -0.41736 -0.47523 -0.41094 -0.48495 C -0.4092 -0.4875 -0.40677 -0.48889 -0.40503 -0.4912 C -0.40052 -0.49722 -0.39705 -0.50578 -0.3908 -0.50879 C -0.38646 -0.51412 -0.38333 -0.51643 -0.3776 -0.51828 C -0.36285 -0.53217 -0.33576 -0.53171 -0.31927 -0.53264 C -0.28229 -0.54097 -0.22691 -0.53472 -0.19548 -0.53426 C -0.17917 -0.52685 -0.16337 -0.51852 -0.1467 -0.51203 C -0.19097 -0.47176 -0.23142 -0.47523 -0.28472 -0.47384 C -0.2875 -0.47268 -0.29045 -0.47199 -0.29305 -0.4706 C -0.29896 -0.46736 -0.29479 -0.46759 -0.29792 -0.46759 " pathEditMode="relative" ptsTypes="ffffffffffffffffffffffffffffffffffffffffffffffffffffffffA">
                                      <p:cBhvr>
                                        <p:cTn id="20" dur="5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666 -0.3699 C 0.47743 -0.3787 0.49357 -0.37615 0.5059 -0.37777 C 0.5309 -0.37685 0.54409 -0.37615 0.56545 -0.37291 C 0.57447 -0.3699 0.58368 -0.36921 0.59288 -0.36666 C 0.59409 -0.3655 0.59531 -0.36435 0.59652 -0.36342 C 0.59756 -0.36273 0.59895 -0.36273 0.59999 -0.3618 C 0.60711 -0.35601 0.61232 -0.34884 0.61909 -0.34282 C 0.62395 -0.33379 0.62951 -0.3243 0.63333 -0.31435 C 0.63749 -0.30347 0.64131 -0.29097 0.64652 -0.28101 C 0.64722 -0.27685 0.64791 -0.27222 0.64878 -0.26828 C 0.64947 -0.26504 0.65121 -0.25879 0.65121 -0.25879 C 0.65451 -0.23263 0.65347 -0.24513 0.64999 -0.19513 C 0.6493 -0.18425 0.64756 -0.17407 0.64166 -0.16666 C 0.63854 -0.15439 0.63368 -0.14629 0.62743 -0.13657 C 0.62274 -0.12962 0.61857 -0.12037 0.61319 -0.11435 C 0.60954 -0.11041 0.60538 -0.10879 0.60121 -0.10624 C 0.59861 -0.10462 0.5967 -0.10138 0.59409 -0.09999 C 0.58645 -0.09606 0.57621 -0.09374 0.56788 -0.09212 C 0.54444 -0.09305 0.5276 -0.09537 0.5059 -0.09837 C 0.49687 -0.10162 0.48576 -0.10393 0.47743 -0.10949 C 0.47135 -0.11342 0.46475 -0.11689 0.45833 -0.11898 C 0.44739 -0.12916 0.43229 -0.13425 0.41909 -0.13657 C 0.41111 -0.13611 0.40329 -0.13587 0.39531 -0.13495 C 0.39409 -0.13472 0.39166 -0.13333 0.39166 -0.13333 " pathEditMode="relative" ptsTypes="fffffffffffffffffffffffA">
                                      <p:cBhvr>
                                        <p:cTn id="23" dur="5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792 -0.46759 C -0.30017 -0.45856 -0.30469 -0.45023 -0.30868 -0.44236 C -0.31094 -0.4331 -0.30816 -0.44166 -0.31337 -0.43286 C -0.32031 -0.42106 -0.32847 -0.403 -0.33958 -0.39791 C -0.34757 -0.38726 -0.34358 -0.38981 -0.35035 -0.3868 C -0.35885 -0.378 -0.36771 -0.36967 -0.37656 -0.36134 C -0.37969 -0.35833 -0.38212 -0.35393 -0.3849 -0.35023 C -0.3868 -0.34768 -0.3908 -0.34236 -0.3908 -0.34236 C -0.39375 -0.33101 -0.39184 -0.33564 -0.39566 -0.328 C -0.39809 -0.31319 -0.3993 -0.29421 -0.39444 -0.28032 C -0.38854 -0.26365 -0.37951 -0.24351 -0.36701 -0.23425 C -0.35573 -0.22569 -0.34271 -0.22129 -0.33003 -0.21851 C -0.32257 -0.21504 -0.31406 -0.21504 -0.30625 -0.21365 C -0.27726 -0.2037 -0.23316 -0.21157 -0.21233 -0.21203 C -0.19687 -0.2162 -0.20434 -0.21458 -0.18958 -0.21689 C -0.17621 -0.2243 -0.16215 -0.22523 -0.14792 -0.22638 C -0.13924 -0.23055 -0.13125 -0.23032 -0.1217 -0.23124 C -0.1092 -0.23564 -0.09635 -0.23587 -0.08368 -0.23911 C -0.0684 -0.24282 -0.05399 -0.2456 -0.03837 -0.24698 C -0.02326 -0.25208 -0.00625 -0.25648 0.0092 -0.2581 C 0.02222 -0.25948 0.04844 -0.26134 0.04844 -0.26134 C 0.07222 -0.26087 0.09618 -0.26064 0.11997 -0.25972 C 0.14358 -0.25879 0.16684 -0.24536 0.1901 -0.24073 C 0.19549 -0.23703 0.19826 -0.23425 0.20434 -0.23286 C 0.21059 -0.22731 0.21615 -0.2243 0.22344 -0.22175 C 0.2276 -0.2162 0.22969 -0.21388 0.23542 -0.21203 C 0.24375 -0.20092 0.23229 -0.21527 0.24722 -0.20254 C 0.2533 -0.19745 0.25695 -0.18842 0.26389 -0.18518 C 0.27153 -0.17152 0.275 -0.15115 0.27708 -0.13425 C 0.27587 -0.10462 0.27431 -0.09259 0.26267 -0.06921 C 0.26094 -0.06111 0.24774 -0.04606 0.24375 -0.04073 C 0.2342 -0.028 0.21823 -0.00185 0.20556 0.00371 C 0.19601 0.01644 0.20104 0.01343 0.19254 0.01644 C 0.17917 0.03427 0.15972 0.04098 0.14254 0.04977 C 0.13056 0.05602 0.11945 0.06459 0.10677 0.06876 C 0.08802 0.07501 0.06892 0.07755 0.04965 0.07964 C 0.02899 0.07917 0.00833 0.07917 -0.01233 0.07825 C -0.02292 0.07755 -0.03177 0.06991 -0.04201 0.06714 C -0.05312 0.05996 -0.03854 0.06876 -0.05868 0.06089 C -0.07118 0.05602 -0.08177 0.04306 -0.09323 0.03542 C -0.09635 0.02964 -0.10069 0.02639 -0.10399 0.0213 C -0.10885 0.01343 -0.11128 0.00394 -0.1158 -0.00416 C -0.12049 -0.02314 -0.13055 -0.04351 -0.13958 -0.05972 C -0.14236 -0.07083 -0.14288 -0.0824 -0.1467 -0.09305 C -0.14549 -0.12013 -0.14896 -0.14027 -0.13837 -0.16134 C -0.13663 -0.17129 -0.13194 -0.18009 -0.12778 -0.18842 C -0.12153 -0.20115 -0.1158 -0.21365 -0.10746 -0.22476 C -0.10451 -0.23657 -0.10868 -0.22291 -0.10278 -0.23286 C -0.10208 -0.23425 -0.10226 -0.23611 -0.10156 -0.23749 C -0.09774 -0.2449 -0.09271 -0.25115 -0.08837 -0.2581 C -0.08628 -0.26157 -0.08125 -0.26759 -0.08125 -0.26759 C -0.07882 -0.278 -0.0743 -0.28611 -0.0717 -0.29629 C -0.07205 -0.30532 -0.07153 -0.31435 -0.07292 -0.32314 C -0.07448 -0.3331 -0.09514 -0.33749 -0.10156 -0.33749 " pathEditMode="relative" ptsTypes="fffffffffffffffffffffffffffffffffffffffffffffffffffffA">
                                      <p:cBhvr>
                                        <p:cTn id="26" dur="5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		</a:t>
            </a:r>
            <a:endParaRPr lang="ru-RU" b="1" dirty="0" smtClean="0"/>
          </a:p>
          <a:p>
            <a:r>
              <a:rPr lang="ru-RU" sz="2900" b="1" dirty="0" smtClean="0">
                <a:solidFill>
                  <a:srgbClr val="0070C0"/>
                </a:solidFill>
              </a:rPr>
              <a:t>                  Подготовила</a:t>
            </a:r>
            <a:endParaRPr lang="ru-RU" sz="2900" dirty="0">
              <a:solidFill>
                <a:srgbClr val="0070C0"/>
              </a:solidFill>
            </a:endParaRPr>
          </a:p>
          <a:p>
            <a:r>
              <a:rPr lang="ru-RU" sz="2900" b="1" dirty="0">
                <a:solidFill>
                  <a:srgbClr val="0070C0"/>
                </a:solidFill>
              </a:rPr>
              <a:t>	</a:t>
            </a:r>
            <a:r>
              <a:rPr lang="ru-RU" sz="2900" b="1" dirty="0" smtClean="0">
                <a:solidFill>
                  <a:srgbClr val="0070C0"/>
                </a:solidFill>
              </a:rPr>
              <a:t>учитель </a:t>
            </a:r>
            <a:r>
              <a:rPr lang="ru-RU" sz="2900" b="1" dirty="0">
                <a:solidFill>
                  <a:srgbClr val="0070C0"/>
                </a:solidFill>
              </a:rPr>
              <a:t>русского </a:t>
            </a:r>
            <a:r>
              <a:rPr lang="ru-RU" sz="2900" b="1" dirty="0" smtClean="0">
                <a:solidFill>
                  <a:srgbClr val="0070C0"/>
                </a:solidFill>
              </a:rPr>
              <a:t>языка</a:t>
            </a:r>
            <a:endParaRPr lang="en-US" sz="2900" b="1" dirty="0" smtClean="0">
              <a:solidFill>
                <a:srgbClr val="0070C0"/>
              </a:solidFill>
            </a:endParaRPr>
          </a:p>
          <a:p>
            <a:r>
              <a:rPr lang="en-US" sz="2900" b="1" dirty="0" smtClean="0">
                <a:solidFill>
                  <a:srgbClr val="0070C0"/>
                </a:solidFill>
              </a:rPr>
              <a:t>              </a:t>
            </a:r>
            <a:r>
              <a:rPr lang="ru-RU" sz="2900" b="1" dirty="0" smtClean="0">
                <a:solidFill>
                  <a:srgbClr val="0070C0"/>
                </a:solidFill>
              </a:rPr>
              <a:t> </a:t>
            </a:r>
            <a:r>
              <a:rPr lang="ru-RU" sz="2900" b="1" dirty="0">
                <a:solidFill>
                  <a:srgbClr val="0070C0"/>
                </a:solidFill>
              </a:rPr>
              <a:t>МБОУ СОШ №8</a:t>
            </a:r>
            <a:endParaRPr lang="ru-RU" sz="2900" dirty="0">
              <a:solidFill>
                <a:srgbClr val="0070C0"/>
              </a:solidFill>
            </a:endParaRPr>
          </a:p>
          <a:p>
            <a:r>
              <a:rPr lang="ru-RU" sz="2900" b="1" dirty="0">
                <a:solidFill>
                  <a:srgbClr val="0070C0"/>
                </a:solidFill>
              </a:rPr>
              <a:t>	                                                    </a:t>
            </a:r>
            <a:r>
              <a:rPr lang="ru-RU" sz="2900" b="1" dirty="0" smtClean="0">
                <a:solidFill>
                  <a:srgbClr val="0070C0"/>
                </a:solidFill>
              </a:rPr>
              <a:t>   			</a:t>
            </a:r>
            <a:r>
              <a:rPr lang="ru-RU" sz="2900" b="1" dirty="0" smtClean="0">
                <a:solidFill>
                  <a:srgbClr val="0070C0"/>
                </a:solidFill>
              </a:rPr>
              <a:t>Комкова  </a:t>
            </a:r>
            <a:r>
              <a:rPr lang="ru-RU" sz="2900" b="1" dirty="0">
                <a:solidFill>
                  <a:srgbClr val="0070C0"/>
                </a:solidFill>
              </a:rPr>
              <a:t>Л.В.</a:t>
            </a:r>
            <a:endParaRPr lang="ru-RU" sz="29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500175"/>
            <a:ext cx="6500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sz="3200" dirty="0" smtClean="0">
                <a:solidFill>
                  <a:schemeClr val="bg1"/>
                </a:solidFill>
              </a:rPr>
              <a:t>Правописание  наречий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 на </a:t>
            </a:r>
            <a:r>
              <a:rPr lang="ru-RU" sz="3200" b="1" i="1" dirty="0" smtClean="0">
                <a:solidFill>
                  <a:schemeClr val="bg1"/>
                </a:solidFill>
              </a:rPr>
              <a:t>–о,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-е»</a:t>
            </a:r>
            <a:endParaRPr lang="ru-RU" sz="3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285750" y="571501"/>
            <a:ext cx="850109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dirty="0"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Из первых букв перечисленных ниже слов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составьте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новые слова и запишите их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бегемот, лиса, иволга, заря, корабль, очки       </a:t>
            </a:r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ночь, ириска, зубы, кисточка, остров                </a:t>
            </a:r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танцы, игры, халат,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орбита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Составьте новые слова из вторых букв  перечисленных ниже слов: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ум, пенал, одежда, плита, песок, антракт, антенна, поселок   </a:t>
            </a:r>
          </a:p>
          <a:p>
            <a:pPr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опричник, оладьи, посох, охрана, рояль                                    </a:t>
            </a:r>
          </a:p>
          <a:p>
            <a:pPr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смелость, парта, ульи, потолок                                                  </a:t>
            </a:r>
          </a:p>
          <a:p>
            <a:pPr eaLnBrk="0" hangingPunct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sz="28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 каждому наречию сначала синоним с приставкой</a:t>
            </a:r>
            <a:r>
              <a:rPr lang="ru-RU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не-</a:t>
            </a:r>
            <a:r>
              <a:rPr lang="ru-RU" sz="28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а потом </a:t>
            </a: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антоним</a:t>
            </a:r>
            <a:endParaRPr lang="ru-RU" sz="2800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285750" y="714374"/>
            <a:ext cx="8501063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400" b="1" i="1" u="sng" dirty="0">
                <a:cs typeface="Times New Roman" pitchFamily="18" charset="0"/>
              </a:rPr>
              <a:t>Ответ.</a:t>
            </a:r>
            <a:endParaRPr lang="ru-RU" sz="4800" dirty="0"/>
          </a:p>
          <a:p>
            <a:pPr eaLnBrk="0" hangingPunct="0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Близко – недалеко – далеко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Низко – невысоко – высоко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Тихо – негромко – громко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1" eaLnBrk="0" hangingPunct="0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Плохо – нехорошо – хорошо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1" eaLnBrk="0" hangingPunct="0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Медленно – небыстро – быстро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1" eaLnBrk="0" hangingPunct="0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Мало – немного – много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Остановка </a:t>
            </a:r>
            <a:r>
              <a:rPr lang="ru-RU" b="1" u="sng" dirty="0">
                <a:solidFill>
                  <a:srgbClr val="C00000"/>
                </a:solidFill>
              </a:rPr>
              <a:t>« Контрольная»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50059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</a:t>
            </a:r>
            <a:endParaRPr lang="ru-RU" dirty="0">
              <a:solidFill>
                <a:srgbClr val="0070C0"/>
              </a:solidFill>
            </a:endParaRPr>
          </a:p>
          <a:p>
            <a:pPr indent="152400" eaLnBrk="0" hangingPunct="0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Выберите из текста слова с ошибкой в написании  НЕ с разными частями речи.</a:t>
            </a:r>
          </a:p>
          <a:p>
            <a:pPr indent="152400" eaLnBrk="0" hangingPunct="0"/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indent="152400" algn="just" eaLnBrk="0" hangingPunct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Мы продвигаемся неторопливо поперек лесной речонки. Мне не множко жутко, так как я  ничего, даже  воды невижу, но я все же ничем не выдаю своего страха. Наконец мы выходим на песчаный берег рядом с не большой полянкой. Только теперь замечаю, что ночь не сколько посветлела.</a:t>
            </a:r>
          </a:p>
          <a:p>
            <a:pPr indent="152400" algn="just" eaLnBrk="0" hangingPunct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 земли поднялся туман. На его сером фоне не ясно вырисовываются ближайшие сосны. В их не подвижности  чувствуется что-то суровое. Я не знаю, много ли проходит времени. Не ожиданно мой слух поражается странными звуками так, что я внезапно вздрагиваю от неожиданности. Что бы это могло быть? Я никак немогу определить, что это за звуки. Они торопятся, будто вторя друг другу, и лес немедленно откликается на них звонким и чистым отзвуком</a:t>
            </a:r>
            <a:r>
              <a:rPr lang="ru-RU" dirty="0" smtClean="0">
                <a:cs typeface="Times New Roman" pitchFamily="18" charset="0"/>
              </a:rPr>
              <a:t>.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2479007"/>
              </p:ext>
            </p:extLst>
          </p:nvPr>
        </p:nvGraphicFramePr>
        <p:xfrm>
          <a:off x="500034" y="-52616"/>
          <a:ext cx="8215312" cy="6827520"/>
        </p:xfrm>
        <a:graphic>
          <a:graphicData uri="http://schemas.openxmlformats.org/drawingml/2006/table">
            <a:tbl>
              <a:tblPr/>
              <a:tblGrid>
                <a:gridCol w="4106862"/>
                <a:gridCol w="4108450"/>
              </a:tblGrid>
              <a:tr h="15724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Ответ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Слитно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Раздельно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немножко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вижу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64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небольшой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могу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несколько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неясно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неподвижность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неожиданно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1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Стилистический эксперимент «Сразимся с мастерами слова».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14340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Вместо  пропусков слов вставьте подходящие по значению наречия.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Слова для вставки: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(Не)торопливо, испуганно, тревожно. (не)выносимо, глухо, внезапно, тревожно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78634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 полдень, … палило солнце. На  горизонте появилась черная туча, которая … двигалась с запада на восток. …. подул  ветер. Молодая березка … затрепетала. Порыв ветра усилился. Вдали сверкнула  молния,… раздался первый удар грома. Спеша  укрыться, …. заметались птицы.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8580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21484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Был полдень,  невыносимо палило солнце. На  горизонте появилась черная туча, которая  неторопливо двигалась с запада на восток. Внезапно подул  ветер. Молодая березка тревожно затрепетала. Порыв ветра усилился. Вдали сверкнула  молния, глухо  раздался первый удар грома. Спеша  укрыться, испуганно заметались птицы.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Рефлексия(итог).</a:t>
            </a:r>
            <a:r>
              <a:rPr lang="ru-RU" b="1" u="sng" dirty="0" smtClean="0">
                <a:solidFill>
                  <a:srgbClr val="424456"/>
                </a:solidFill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>
              <a:buClr>
                <a:srgbClr val="A04DA3"/>
              </a:buClr>
              <a:buNone/>
            </a:pPr>
            <a:r>
              <a:rPr lang="ru-RU" sz="2800" b="1" u="sng" dirty="0">
                <a:solidFill>
                  <a:prstClr val="black"/>
                </a:solidFill>
              </a:rPr>
              <a:t>Ответьте на вопросы:</a:t>
            </a:r>
            <a:endParaRPr lang="ru-RU" sz="2800" dirty="0">
              <a:solidFill>
                <a:prstClr val="black"/>
              </a:solidFill>
            </a:endParaRPr>
          </a:p>
          <a:p>
            <a:pPr lvl="0">
              <a:buClr>
                <a:srgbClr val="A04DA3"/>
              </a:buClr>
              <a:buNone/>
            </a:pPr>
            <a:r>
              <a:rPr lang="ru-RU" sz="2800" dirty="0">
                <a:solidFill>
                  <a:srgbClr val="002060"/>
                </a:solidFill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Как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  НЕ  с наречиями  на  о, е?</a:t>
            </a:r>
          </a:p>
          <a:p>
            <a:pPr lvl="0">
              <a:buClr>
                <a:srgbClr val="A04DA3"/>
              </a:buClr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 каких разделов науки о языке вам пригодились на уроке?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52936"/>
            <a:ext cx="403860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4241512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флекс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800105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</a:rPr>
              <a:t>Домашнее </a:t>
            </a:r>
            <a:r>
              <a:rPr lang="ru-RU" b="1" u="sng" dirty="0" smtClean="0">
                <a:solidFill>
                  <a:srgbClr val="C00000"/>
                </a:solidFill>
              </a:rPr>
              <a:t>задание (выбор).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1) </a:t>
            </a:r>
            <a:r>
              <a:rPr lang="ru-RU" sz="3000" dirty="0" smtClean="0">
                <a:solidFill>
                  <a:srgbClr val="002060"/>
                </a:solidFill>
              </a:rPr>
              <a:t>Сочинить мини- сочинение </a:t>
            </a:r>
          </a:p>
          <a:p>
            <a:pPr>
              <a:buNone/>
            </a:pPr>
            <a:r>
              <a:rPr lang="ru-RU" sz="3000" dirty="0">
                <a:solidFill>
                  <a:srgbClr val="002060"/>
                </a:solidFill>
              </a:rPr>
              <a:t> </a:t>
            </a:r>
            <a:r>
              <a:rPr lang="ru-RU" sz="3000" dirty="0" smtClean="0">
                <a:solidFill>
                  <a:srgbClr val="002060"/>
                </a:solidFill>
              </a:rPr>
              <a:t>    (</a:t>
            </a:r>
            <a:r>
              <a:rPr lang="ru-RU" sz="3000" dirty="0">
                <a:solidFill>
                  <a:srgbClr val="002060"/>
                </a:solidFill>
              </a:rPr>
              <a:t>8 – 10 предложений ) на тему </a:t>
            </a:r>
            <a:r>
              <a:rPr lang="ru-RU" sz="3000" dirty="0" smtClean="0">
                <a:solidFill>
                  <a:srgbClr val="002060"/>
                </a:solidFill>
              </a:rPr>
              <a:t>: «</a:t>
            </a:r>
            <a:r>
              <a:rPr lang="ru-RU" sz="3000" dirty="0">
                <a:solidFill>
                  <a:srgbClr val="002060"/>
                </a:solidFill>
              </a:rPr>
              <a:t>Зима», </a:t>
            </a:r>
            <a:endParaRPr lang="ru-RU" sz="3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000" dirty="0">
                <a:solidFill>
                  <a:srgbClr val="002060"/>
                </a:solidFill>
              </a:rPr>
              <a:t> </a:t>
            </a:r>
            <a:r>
              <a:rPr lang="ru-RU" sz="3000" dirty="0" smtClean="0">
                <a:solidFill>
                  <a:srgbClr val="002060"/>
                </a:solidFill>
              </a:rPr>
              <a:t>     используя наречия, деепричастные,      причастные 	обороты, или придумать  стихотворение.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</a:rPr>
              <a:t>   2) упр. 257</a:t>
            </a:r>
            <a:endParaRPr lang="ru-RU" sz="3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2339975" y="765175"/>
            <a:ext cx="4824413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000" b="1" dirty="0">
                <a:solidFill>
                  <a:srgbClr val="FF0000"/>
                </a:solidFill>
                <a:latin typeface="Monotype Corsiva" pitchFamily="66" charset="0"/>
              </a:rPr>
              <a:t>Спасибо за работу</a:t>
            </a:r>
            <a:endParaRPr lang="ru-RU" sz="5000" b="1" dirty="0">
              <a:latin typeface="Monotype Corsiva" pitchFamily="66" charset="0"/>
            </a:endParaRPr>
          </a:p>
        </p:txBody>
      </p:sp>
      <p:pic>
        <p:nvPicPr>
          <p:cNvPr id="24579" name="Рисунок 2" descr="post-120228534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628775"/>
            <a:ext cx="37941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AutoShape 3"/>
          <p:cNvSpPr>
            <a:spLocks noChangeArrowheads="1"/>
          </p:cNvSpPr>
          <p:nvPr/>
        </p:nvSpPr>
        <p:spPr bwMode="auto">
          <a:xfrm>
            <a:off x="395288" y="1214438"/>
            <a:ext cx="6624637" cy="502285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 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323850" y="1196975"/>
            <a:ext cx="83534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/>
              <a:t>Все начинается с любви…</a:t>
            </a:r>
          </a:p>
          <a:p>
            <a:r>
              <a:rPr lang="ru-RU" sz="3200" dirty="0"/>
              <a:t>Твердят:«</a:t>
            </a:r>
            <a:r>
              <a:rPr lang="ru-RU" sz="3200" b="1" dirty="0"/>
              <a:t>Вначале</a:t>
            </a:r>
            <a:r>
              <a:rPr lang="ru-RU" sz="3200" dirty="0"/>
              <a:t> было слово…»</a:t>
            </a:r>
          </a:p>
          <a:p>
            <a:r>
              <a:rPr lang="ru-RU" sz="3200" dirty="0"/>
              <a:t>А я провозглашаю </a:t>
            </a:r>
            <a:r>
              <a:rPr lang="ru-RU" sz="3200" b="1" dirty="0"/>
              <a:t>снова</a:t>
            </a:r>
            <a:r>
              <a:rPr lang="ru-RU" sz="3200" dirty="0"/>
              <a:t>:</a:t>
            </a:r>
          </a:p>
          <a:p>
            <a:r>
              <a:rPr lang="ru-RU" sz="3200" dirty="0"/>
              <a:t>Все начинается с любви!</a:t>
            </a:r>
          </a:p>
          <a:p>
            <a:r>
              <a:rPr lang="ru-RU" sz="3200" dirty="0"/>
              <a:t>Все начинается с любви:</a:t>
            </a:r>
          </a:p>
          <a:p>
            <a:r>
              <a:rPr lang="ru-RU" sz="3200" dirty="0"/>
              <a:t>И озаренье, и работа,</a:t>
            </a:r>
          </a:p>
          <a:p>
            <a:r>
              <a:rPr lang="ru-RU" sz="3200" dirty="0"/>
              <a:t>Глаза цветов, глаза ребенка-</a:t>
            </a:r>
          </a:p>
          <a:p>
            <a:r>
              <a:rPr lang="ru-RU" sz="3200" dirty="0"/>
              <a:t> Все начинается с любви-</a:t>
            </a:r>
            <a:endParaRPr lang="en-US" sz="3200" dirty="0"/>
          </a:p>
          <a:p>
            <a:r>
              <a:rPr lang="ru-RU" sz="3200" dirty="0"/>
              <a:t>С любви!</a:t>
            </a:r>
          </a:p>
          <a:p>
            <a:r>
              <a:rPr lang="ru-RU" sz="3200" dirty="0"/>
              <a:t>Я это </a:t>
            </a:r>
            <a:r>
              <a:rPr lang="ru-RU" sz="3200" b="1" dirty="0"/>
              <a:t>точно</a:t>
            </a:r>
            <a:r>
              <a:rPr lang="ru-RU" sz="3200" dirty="0"/>
              <a:t> знаю.</a:t>
            </a:r>
            <a:endParaRPr lang="en-US" sz="3200" dirty="0"/>
          </a:p>
          <a:p>
            <a:endParaRPr lang="ru-RU" sz="3200" dirty="0"/>
          </a:p>
          <a:p>
            <a:r>
              <a:rPr lang="ru-RU" sz="3200" dirty="0"/>
              <a:t> 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2565400"/>
            <a:ext cx="20161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3059113" y="6308725"/>
            <a:ext cx="2665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Р.  Рождественский.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animBg="1"/>
      <p:bldP spid="1126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Анализ текста.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Ребята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о чём этот прекрасный текст?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начинается с любви?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частью речи являются выделенные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слова?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Прочитайте выразительно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отрывок  из   стихотворение  Ф.Тютчева и ответьте на вопросы: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«Как 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НЕ  написано в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наречиях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Знаете  ли вы почему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Хотите узнать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5275213"/>
          </a:xfrm>
        </p:spPr>
        <p:txBody>
          <a:bodyPr>
            <a:normAutofit fontScale="92500" lnSpcReduction="20000"/>
          </a:bodyPr>
          <a:lstStyle/>
          <a:p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Неохотно и несмело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 смотрит на поля.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Чу, за тучей прогремело,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Принахмурилась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земля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Ветра теплого порывы,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Дальний гром и дождь порой...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Зеленеющие нивы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Зеленее под грозой</a:t>
            </a:r>
            <a:r>
              <a:rPr lang="ru-RU" sz="2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 вы думаете, ребята, чем будем сегодня заниматься на уроке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6" descr="http://loveorigami.info/uploads/images/foto/russian/tyutche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0" y="2071672"/>
            <a:ext cx="2674620" cy="378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 </a:t>
            </a:r>
            <a:r>
              <a:rPr lang="ru-RU" dirty="0" smtClean="0">
                <a:solidFill>
                  <a:srgbClr val="C00000"/>
                </a:solidFill>
              </a:rPr>
              <a:t>страну 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Наречие.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714488"/>
            <a:ext cx="5429288" cy="421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9924497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Вспомните.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929090"/>
          </a:xfrm>
        </p:spPr>
        <p:txBody>
          <a:bodyPr/>
          <a:lstStyle/>
          <a:p>
            <a:pPr eaLnBrk="0" hangingPunct="0"/>
            <a:r>
              <a:rPr lang="ru-RU" dirty="0" smtClean="0">
                <a:solidFill>
                  <a:srgbClr val="000088"/>
                </a:solidFill>
                <a:cs typeface="Times New Roman" pitchFamily="18" charset="0"/>
              </a:rPr>
              <a:t>- Какую часть речи называют наречием?</a:t>
            </a:r>
          </a:p>
          <a:p>
            <a:pPr eaLnBrk="0" hangingPunct="0"/>
            <a:r>
              <a:rPr lang="ru-RU" dirty="0" smtClean="0">
                <a:solidFill>
                  <a:srgbClr val="000088"/>
                </a:solidFill>
                <a:cs typeface="Times New Roman" pitchFamily="18" charset="0"/>
              </a:rPr>
              <a:t>- На какие вопросы отвечают наречия и каким членом предложения являются?</a:t>
            </a:r>
          </a:p>
          <a:p>
            <a:pPr eaLnBrk="0" hangingPunct="0"/>
            <a:r>
              <a:rPr lang="ru-RU" dirty="0" smtClean="0">
                <a:solidFill>
                  <a:srgbClr val="000088"/>
                </a:solidFill>
                <a:cs typeface="Times New Roman" pitchFamily="18" charset="0"/>
              </a:rPr>
              <a:t>- Наречия имеют окончания? Почему?</a:t>
            </a:r>
          </a:p>
          <a:p>
            <a:pPr eaLnBrk="0" hangingPunct="0"/>
            <a:r>
              <a:rPr lang="ru-RU" dirty="0" smtClean="0">
                <a:solidFill>
                  <a:srgbClr val="000088"/>
                </a:solidFill>
                <a:cs typeface="Times New Roman" pitchFamily="18" charset="0"/>
              </a:rPr>
              <a:t>- На какие разряды делятся наречия?</a:t>
            </a:r>
          </a:p>
          <a:p>
            <a:pPr eaLnBrk="0" hangingPunct="0"/>
            <a:r>
              <a:rPr lang="ru-RU" altLang="zh-CN" dirty="0" smtClean="0">
                <a:cs typeface="Times New Roman" pitchFamily="18" charset="0"/>
              </a:rPr>
              <a:t>  Как образовался термин «наречие»?</a:t>
            </a:r>
            <a:endParaRPr lang="ru-RU" altLang="zh-CN" sz="4000" dirty="0" smtClean="0"/>
          </a:p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Термин «наречие» встречается уже в древнерусском языке. В этом слове выделяется корень –</a:t>
            </a:r>
            <a:r>
              <a:rPr kumimoji="0" lang="ru-RU" altLang="zh-CN" sz="12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</a:t>
            </a: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-, который прежде был более многозначным, чем в современном языке. Слово «речь» когда-то имело среди других значений и значение «глагол». Поэтому, если буквально перевести термин «наречие» на современный язык, мы получим искусственное слово «наглаголие». Следовательно, между глаголом и наречием существует непосредственная связь. Какая? Основная функция наречия – определять глагол, обозначать признак действия. Такую особенность наречий отмечали и древние римляне, которые эту часть речи называли </a:t>
            </a:r>
            <a:r>
              <a:rPr kumimoji="0" lang="ru-RU" altLang="zh-CN" sz="12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adverbium</a:t>
            </a: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Слово </a:t>
            </a:r>
            <a:r>
              <a:rPr kumimoji="0" lang="ru-RU" altLang="zh-CN" sz="12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verbium</a:t>
            </a: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означает «глагол», а приставка </a:t>
            </a:r>
            <a:r>
              <a:rPr kumimoji="0" lang="ru-RU" altLang="zh-CN" sz="12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</a:t>
            </a: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- «при», то есть буквальный перевод термина </a:t>
            </a:r>
            <a:r>
              <a:rPr kumimoji="0" lang="ru-RU" altLang="zh-CN" sz="12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adverbium</a:t>
            </a: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звучал бы как «</a:t>
            </a:r>
            <a:r>
              <a:rPr kumimoji="0" lang="ru-RU" altLang="zh-CN" sz="12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приглаголие</a:t>
            </a: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Итак, уже древние ученые главную особенность наречия видели в том, что оно должно быть связано с глаголом. Так оно и есть: наречие при глаголе выполняет ту же функцию, что и прилагательное при существительном, уточняя его и сообщая ему четкость и стилистическую выразительность. Ср.: работать – </a:t>
            </a:r>
            <a:r>
              <a:rPr kumimoji="0" lang="ru-RU" altLang="zh-CN" sz="12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работать</a:t>
            </a: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вдохновенно, радостно, продуктивно и т.п.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Историческая  справка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64573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 «наречие» встречается уже в древнерусском языке. Слово «речь» когда-то имело среди других значений и значение «глагол». Поэтому, если буквально перевести термин «наречие» на современный язык, мы получим искусственное слово «наглаголие». Следовательно, между глаголом и наречием существует непосредственная связь. Какая? Основная функция наречия – определять глагол, обозначать признак действия. Наречие при глаголе выполняет ту же функцию, что и прилагательное при существительном, уточняя его и сообщая ему четкость и стилистическую выразительность.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Работа с учебником (упр. 256)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Прочитайте  и  выполните  задание (устно).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Сделайте  вывод.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 пишутся  наречия  на –о ,-е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561</TotalTime>
  <Words>1613</Words>
  <Application>Microsoft Office PowerPoint</Application>
  <PresentationFormat>Экран (4:3)</PresentationFormat>
  <Paragraphs>186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Городская</vt:lpstr>
      <vt:lpstr>Эпиграф к уроку </vt:lpstr>
      <vt:lpstr>  </vt:lpstr>
      <vt:lpstr>Слайд 3</vt:lpstr>
      <vt:lpstr>Анализ текста.</vt:lpstr>
      <vt:lpstr>  Прочитайте выразительно  отрывок  из   стихотворение  Ф.Тютчева и ответьте на вопросы:  «Как  НЕ  написано в  наречиях? Знаете  ли вы почему? Хотите узнать?» </vt:lpstr>
      <vt:lpstr>В страну  Наречие.</vt:lpstr>
      <vt:lpstr> Вспомните.</vt:lpstr>
      <vt:lpstr>Историческая  справка.</vt:lpstr>
      <vt:lpstr>Работа с учебником (упр. 256) </vt:lpstr>
      <vt:lpstr>Слайд 10</vt:lpstr>
      <vt:lpstr>Станция «Практическая»</vt:lpstr>
      <vt:lpstr>        Ответ.</vt:lpstr>
      <vt:lpstr>Остановка « Игровая » </vt:lpstr>
      <vt:lpstr>                 Ответ.</vt:lpstr>
      <vt:lpstr>Станция « Тестовая » </vt:lpstr>
      <vt:lpstr>Слайд 16</vt:lpstr>
      <vt:lpstr>Ответ.</vt:lpstr>
      <vt:lpstr>ФИЗМИНУТКА ДЛЯ ГЛАЗ</vt:lpstr>
      <vt:lpstr>Слайд 19</vt:lpstr>
      <vt:lpstr>Слайд 20</vt:lpstr>
      <vt:lpstr>Слайд 21</vt:lpstr>
      <vt:lpstr>Остановка « Контрольная» </vt:lpstr>
      <vt:lpstr>Слайд 23</vt:lpstr>
      <vt:lpstr>Стилистический эксперимент «Сразимся с мастерами слова».</vt:lpstr>
      <vt:lpstr>Ответ.</vt:lpstr>
      <vt:lpstr>Рефлексия(итог). </vt:lpstr>
      <vt:lpstr>Слайд 27</vt:lpstr>
      <vt:lpstr>Домашнее задание (выбор).</vt:lpstr>
      <vt:lpstr>Слайд 29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  урока :         « Язык словами силен, или тайны русского слова»  6 класс </dc:title>
  <dc:creator>SamLab.ws</dc:creator>
  <cp:lastModifiedBy>1</cp:lastModifiedBy>
  <cp:revision>63</cp:revision>
  <dcterms:created xsi:type="dcterms:W3CDTF">2012-12-16T11:00:32Z</dcterms:created>
  <dcterms:modified xsi:type="dcterms:W3CDTF">2015-12-08T17:54:45Z</dcterms:modified>
</cp:coreProperties>
</file>