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74" r:id="rId5"/>
    <p:sldId id="275" r:id="rId6"/>
    <p:sldId id="276" r:id="rId7"/>
    <p:sldId id="277" r:id="rId8"/>
    <p:sldId id="278" r:id="rId9"/>
    <p:sldId id="279" r:id="rId10"/>
    <p:sldId id="259" r:id="rId11"/>
    <p:sldId id="283" r:id="rId12"/>
    <p:sldId id="284" r:id="rId13"/>
    <p:sldId id="281" r:id="rId14"/>
    <p:sldId id="282" r:id="rId15"/>
    <p:sldId id="280" r:id="rId16"/>
    <p:sldId id="260" r:id="rId17"/>
    <p:sldId id="261" r:id="rId18"/>
    <p:sldId id="262" r:id="rId19"/>
    <p:sldId id="285" r:id="rId20"/>
    <p:sldId id="292" r:id="rId21"/>
    <p:sldId id="263" r:id="rId22"/>
    <p:sldId id="302" r:id="rId23"/>
    <p:sldId id="286" r:id="rId24"/>
    <p:sldId id="264" r:id="rId25"/>
    <p:sldId id="287" r:id="rId26"/>
    <p:sldId id="265" r:id="rId27"/>
    <p:sldId id="266" r:id="rId28"/>
    <p:sldId id="288" r:id="rId29"/>
    <p:sldId id="289" r:id="rId30"/>
    <p:sldId id="290" r:id="rId31"/>
    <p:sldId id="267" r:id="rId32"/>
    <p:sldId id="293" r:id="rId33"/>
    <p:sldId id="294" r:id="rId34"/>
    <p:sldId id="295" r:id="rId35"/>
    <p:sldId id="291" r:id="rId36"/>
    <p:sldId id="268" r:id="rId37"/>
    <p:sldId id="296" r:id="rId38"/>
    <p:sldId id="298" r:id="rId39"/>
    <p:sldId id="297" r:id="rId40"/>
    <p:sldId id="269" r:id="rId41"/>
    <p:sldId id="299" r:id="rId42"/>
    <p:sldId id="300" r:id="rId43"/>
    <p:sldId id="301" r:id="rId44"/>
    <p:sldId id="270" r:id="rId45"/>
    <p:sldId id="271" r:id="rId46"/>
    <p:sldId id="272" r:id="rId47"/>
    <p:sldId id="273" r:id="rId4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4E98869-35A1-438B-834A-961E56362FC8}" type="datetimeFigureOut">
              <a:rPr lang="ru-RU" smtClean="0"/>
              <a:t>18.05.2014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2EAE97-18D7-441F-B983-FD02130B1875}"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4E98869-35A1-438B-834A-961E56362FC8}" type="datetimeFigureOut">
              <a:rPr lang="ru-RU" smtClean="0"/>
              <a:t>18.05.2014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2EAE97-18D7-441F-B983-FD02130B187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4E98869-35A1-438B-834A-961E56362FC8}" type="datetimeFigureOut">
              <a:rPr lang="ru-RU" smtClean="0"/>
              <a:t>18.05.2014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2EAE97-18D7-441F-B983-FD02130B187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4E98869-35A1-438B-834A-961E56362FC8}" type="datetimeFigureOut">
              <a:rPr lang="ru-RU" smtClean="0"/>
              <a:t>18.05.2014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2EAE97-18D7-441F-B983-FD02130B1875}"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4E98869-35A1-438B-834A-961E56362FC8}" type="datetimeFigureOut">
              <a:rPr lang="ru-RU" smtClean="0"/>
              <a:t>18.05.2014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2EAE97-18D7-441F-B983-FD02130B187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4E98869-35A1-438B-834A-961E56362FC8}" type="datetimeFigureOut">
              <a:rPr lang="ru-RU" smtClean="0"/>
              <a:t>18.05.2014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2EAE97-18D7-441F-B983-FD02130B1875}"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4E98869-35A1-438B-834A-961E56362FC8}" type="datetimeFigureOut">
              <a:rPr lang="ru-RU" smtClean="0"/>
              <a:t>18.05.2014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C2EAE97-18D7-441F-B983-FD02130B1875}"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4E98869-35A1-438B-834A-961E56362FC8}" type="datetimeFigureOut">
              <a:rPr lang="ru-RU" smtClean="0"/>
              <a:t>18.05.2014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C2EAE97-18D7-441F-B983-FD02130B187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E98869-35A1-438B-834A-961E56362FC8}" type="datetimeFigureOut">
              <a:rPr lang="ru-RU" smtClean="0"/>
              <a:t>18.05.2014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C2EAE97-18D7-441F-B983-FD02130B187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4E98869-35A1-438B-834A-961E56362FC8}" type="datetimeFigureOut">
              <a:rPr lang="ru-RU" smtClean="0"/>
              <a:t>18.05.2014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2EAE97-18D7-441F-B983-FD02130B187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4E98869-35A1-438B-834A-961E56362FC8}" type="datetimeFigureOut">
              <a:rPr lang="ru-RU" smtClean="0"/>
              <a:t>18.05.2014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2EAE97-18D7-441F-B983-FD02130B1875}"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4E98869-35A1-438B-834A-961E56362FC8}" type="datetimeFigureOut">
              <a:rPr lang="ru-RU" smtClean="0"/>
              <a:t>18.05.2014</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9C2EAE97-18D7-441F-B983-FD02130B187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cream-breast.co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971600" y="3068960"/>
            <a:ext cx="5637010" cy="3024336"/>
          </a:xfrm>
        </p:spPr>
        <p:txBody>
          <a:bodyPr>
            <a:normAutofit fontScale="47500" lnSpcReduction="20000"/>
          </a:bodyPr>
          <a:lstStyle/>
          <a:p>
            <a:r>
              <a:rPr lang="ru-RU" sz="5100" dirty="0"/>
              <a:t>Психолого-педагогическое сопровождение следует понимать как взаимодействие ребенка и взрослого в практической деятельности, направленной на развитие.</a:t>
            </a:r>
          </a:p>
          <a:p>
            <a:r>
              <a:rPr lang="ru-RU" sz="5100" dirty="0"/>
              <a:t>Сопровождение ребенка в процессе дошкольного обучения предполагает реализацию следующих принципов: </a:t>
            </a:r>
          </a:p>
          <a:p>
            <a:endParaRPr lang="ru-RU" sz="5100" dirty="0"/>
          </a:p>
          <a:p>
            <a:endParaRPr lang="ru-RU" dirty="0"/>
          </a:p>
        </p:txBody>
      </p:sp>
      <p:sp>
        <p:nvSpPr>
          <p:cNvPr id="2" name="Заголовок 1"/>
          <p:cNvSpPr>
            <a:spLocks noGrp="1"/>
          </p:cNvSpPr>
          <p:nvPr>
            <p:ph type="ctrTitle"/>
          </p:nvPr>
        </p:nvSpPr>
        <p:spPr>
          <a:xfrm>
            <a:off x="467544" y="404664"/>
            <a:ext cx="7772400" cy="1470025"/>
          </a:xfrm>
        </p:spPr>
        <p:txBody>
          <a:bodyPr/>
          <a:lstStyle/>
          <a:p>
            <a:r>
              <a:rPr lang="ru-RU" sz="4800" dirty="0"/>
              <a:t>Психолого-педагогическое сопровождение</a:t>
            </a:r>
          </a:p>
        </p:txBody>
      </p:sp>
    </p:spTree>
    <p:extLst>
      <p:ext uri="{BB962C8B-B14F-4D97-AF65-F5344CB8AC3E}">
        <p14:creationId xmlns:p14="http://schemas.microsoft.com/office/powerpoint/2010/main" val="18060566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029400" cy="4857720"/>
          </a:xfrm>
        </p:spPr>
        <p:txBody>
          <a:bodyPr>
            <a:normAutofit/>
          </a:bodyPr>
          <a:lstStyle/>
          <a:p>
            <a:r>
              <a:rPr lang="ru-RU" dirty="0"/>
              <a:t>Важную роль в формировании личности ребенка имеет потребность в общении со сверстниками, в кругу которых он находится с первых лет жизни. Между детьми могут возникать самые разные формы взаимоотношений</a:t>
            </a:r>
            <a:r>
              <a:rPr lang="ru-RU" dirty="0" smtClean="0"/>
              <a:t>.</a:t>
            </a:r>
          </a:p>
          <a:p>
            <a:r>
              <a:rPr lang="ru-RU" dirty="0" smtClean="0"/>
              <a:t> </a:t>
            </a:r>
            <a:r>
              <a:rPr lang="ru-RU" dirty="0"/>
              <a:t>Поэтому очень важно, чтобы ребенок с самого начала пребывания в дошкольном учреждении приобретал положительный опыт сотрудничества, взаимопомощи. </a:t>
            </a:r>
          </a:p>
          <a:p>
            <a:endParaRPr lang="ru-RU" dirty="0"/>
          </a:p>
        </p:txBody>
      </p:sp>
    </p:spTree>
    <p:extLst>
      <p:ext uri="{BB962C8B-B14F-4D97-AF65-F5344CB8AC3E}">
        <p14:creationId xmlns:p14="http://schemas.microsoft.com/office/powerpoint/2010/main" val="603785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5085184"/>
            <a:ext cx="6512511" cy="1143000"/>
          </a:xfrm>
        </p:spPr>
        <p:txBody>
          <a:bodyPr/>
          <a:lstStyle/>
          <a:p>
            <a:r>
              <a:rPr lang="ru-RU" sz="2400" dirty="0" smtClean="0"/>
              <a:t>Игры на сплоченность и сотрудничество</a:t>
            </a:r>
            <a:endParaRPr lang="ru-RU" sz="2400" dirty="0"/>
          </a:p>
        </p:txBody>
      </p:sp>
      <p:sp>
        <p:nvSpPr>
          <p:cNvPr id="3" name="Объект 2"/>
          <p:cNvSpPr>
            <a:spLocks noGrp="1"/>
          </p:cNvSpPr>
          <p:nvPr>
            <p:ph sz="quarter" idx="13"/>
          </p:nvPr>
        </p:nvSpPr>
        <p:spPr>
          <a:xfrm>
            <a:off x="1143000" y="404664"/>
            <a:ext cx="6400800" cy="4104456"/>
          </a:xfrm>
        </p:spPr>
        <p:txBody>
          <a:bodyPr>
            <a:normAutofit fontScale="92500" lnSpcReduction="20000"/>
          </a:bodyPr>
          <a:lstStyle/>
          <a:p>
            <a:r>
              <a:rPr lang="ru-RU" b="1" dirty="0"/>
              <a:t>« Доброе животное»</a:t>
            </a:r>
            <a:endParaRPr lang="ru-RU" dirty="0"/>
          </a:p>
          <a:p>
            <a:r>
              <a:rPr lang="ru-RU" b="1" dirty="0"/>
              <a:t>      Ход игры.</a:t>
            </a:r>
            <a:endParaRPr lang="ru-RU" dirty="0"/>
          </a:p>
          <a:p>
            <a:r>
              <a:rPr lang="ru-RU" b="1" dirty="0"/>
              <a:t>   </a:t>
            </a:r>
            <a:r>
              <a:rPr lang="ru-RU" dirty="0"/>
              <a:t> Ведущий тихим  таинственным голосом говорит: «Встаньте, пожалуйста, в круг и возьмитесь за руки. Мы – одно большое доброе животное. Давайте послушаем, как оно дышит. А теперь подышим вместе! На вдох делаем шаг вперед, на выдох – шаг назад. А теперь на вдох делаем два шага вперёд, на выдох – два шага назад. Так не только дышит животное, так же ровно и чётко бьётся его большое доброе сердце, стук – шаг вперед, стук – шаг назад, и т.д. Мы все берём дыхание и стук сердца этого животного себе».</a:t>
            </a:r>
          </a:p>
          <a:p>
            <a:endParaRPr lang="ru-RU" dirty="0"/>
          </a:p>
        </p:txBody>
      </p:sp>
    </p:spTree>
    <p:extLst>
      <p:ext uri="{BB962C8B-B14F-4D97-AF65-F5344CB8AC3E}">
        <p14:creationId xmlns:p14="http://schemas.microsoft.com/office/powerpoint/2010/main" val="874896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289768"/>
          </a:xfrm>
        </p:spPr>
        <p:txBody>
          <a:bodyPr>
            <a:normAutofit/>
          </a:bodyPr>
          <a:lstStyle/>
          <a:p>
            <a:r>
              <a:rPr lang="ru-RU" b="1" dirty="0"/>
              <a:t> «Давайте поздороваемся»</a:t>
            </a:r>
            <a:endParaRPr lang="ru-RU" dirty="0"/>
          </a:p>
          <a:p>
            <a:r>
              <a:rPr lang="ru-RU" b="1" dirty="0"/>
              <a:t>Ход игры.</a:t>
            </a:r>
            <a:endParaRPr lang="ru-RU" dirty="0"/>
          </a:p>
          <a:p>
            <a:r>
              <a:rPr lang="ru-RU" b="1" dirty="0"/>
              <a:t>  </a:t>
            </a:r>
            <a:r>
              <a:rPr lang="ru-RU" dirty="0"/>
              <a:t>Дети по сигналу ведущего </a:t>
            </a:r>
            <a:r>
              <a:rPr lang="ru-RU" dirty="0" smtClean="0"/>
              <a:t>хаотично </a:t>
            </a:r>
            <a:r>
              <a:rPr lang="ru-RU" dirty="0"/>
              <a:t>двигаются по комнате и здороваются со всеми, кто </a:t>
            </a:r>
            <a:r>
              <a:rPr lang="ru-RU" dirty="0" smtClean="0"/>
              <a:t>встречается </a:t>
            </a:r>
            <a:r>
              <a:rPr lang="ru-RU" dirty="0"/>
              <a:t>на их пути (возможно, что кто-либо из детей будет </a:t>
            </a:r>
            <a:r>
              <a:rPr lang="ru-RU" dirty="0" smtClean="0"/>
              <a:t>специально </a:t>
            </a:r>
            <a:r>
              <a:rPr lang="ru-RU" dirty="0"/>
              <a:t>стремиться поздороваться именно с тем, кто обычно не </a:t>
            </a:r>
            <a:r>
              <a:rPr lang="ru-RU" dirty="0" smtClean="0"/>
              <a:t>обращает </a:t>
            </a:r>
            <a:r>
              <a:rPr lang="ru-RU" dirty="0"/>
              <a:t>на него внимания). </a:t>
            </a:r>
            <a:r>
              <a:rPr lang="ru-RU" dirty="0" smtClean="0"/>
              <a:t>'Здороваться </a:t>
            </a:r>
            <a:r>
              <a:rPr lang="ru-RU" dirty="0"/>
              <a:t>надо определенным </a:t>
            </a:r>
            <a:r>
              <a:rPr lang="ru-RU" dirty="0" smtClean="0"/>
              <a:t>образом</a:t>
            </a:r>
            <a:r>
              <a:rPr lang="ru-RU" dirty="0"/>
              <a:t>:</a:t>
            </a:r>
          </a:p>
          <a:p>
            <a:r>
              <a:rPr lang="ru-RU" dirty="0"/>
              <a:t>один хлопок — здороваемся за руку;</a:t>
            </a:r>
          </a:p>
          <a:p>
            <a:r>
              <a:rPr lang="ru-RU" dirty="0"/>
              <a:t>два — плечиками;</a:t>
            </a:r>
          </a:p>
          <a:p>
            <a:r>
              <a:rPr lang="ru-RU" dirty="0"/>
              <a:t>три -   спинками.</a:t>
            </a:r>
          </a:p>
          <a:p>
            <a:endParaRPr lang="ru-RU" dirty="0"/>
          </a:p>
        </p:txBody>
      </p:sp>
    </p:spTree>
    <p:extLst>
      <p:ext uri="{BB962C8B-B14F-4D97-AF65-F5344CB8AC3E}">
        <p14:creationId xmlns:p14="http://schemas.microsoft.com/office/powerpoint/2010/main" val="30943143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0" indent="0">
              <a:buNone/>
            </a:pPr>
            <a:r>
              <a:rPr lang="ru-RU" sz="2000" b="0" dirty="0">
                <a:effectLst/>
              </a:rPr>
              <a:t> </a:t>
            </a:r>
            <a:r>
              <a:rPr lang="ru-RU" sz="2000" dirty="0">
                <a:effectLst/>
              </a:rPr>
              <a:t>Игры-упражнения для снижения психологического напряжения, тревожности, агрессивности, на сплочение</a:t>
            </a:r>
            <a:r>
              <a:rPr lang="ru-RU" dirty="0">
                <a:effectLst/>
              </a:rPr>
              <a:t>.</a:t>
            </a:r>
            <a:endParaRPr lang="ru-RU" dirty="0"/>
          </a:p>
        </p:txBody>
      </p:sp>
      <p:sp>
        <p:nvSpPr>
          <p:cNvPr id="4" name="Объект 3"/>
          <p:cNvSpPr>
            <a:spLocks noGrp="1"/>
          </p:cNvSpPr>
          <p:nvPr>
            <p:ph sz="quarter" idx="13"/>
          </p:nvPr>
        </p:nvSpPr>
        <p:spPr>
          <a:xfrm>
            <a:off x="683568" y="476672"/>
            <a:ext cx="7768952" cy="3873584"/>
          </a:xfrm>
        </p:spPr>
        <p:txBody>
          <a:bodyPr>
            <a:normAutofit fontScale="92500" lnSpcReduction="20000"/>
          </a:bodyPr>
          <a:lstStyle/>
          <a:p>
            <a:r>
              <a:rPr lang="ru-RU" b="1" dirty="0"/>
              <a:t>.Игра “Погладь товарища”.</a:t>
            </a:r>
            <a:endParaRPr lang="ru-RU" dirty="0"/>
          </a:p>
          <a:p>
            <a:r>
              <a:rPr lang="ru-RU" dirty="0"/>
              <a:t>Дети делятся поровну и встают в два круга, попарно, друг за другом, лицом в центр.</a:t>
            </a:r>
          </a:p>
          <a:p>
            <a:r>
              <a:rPr lang="ru-RU" dirty="0"/>
              <a:t>Дети, стоящие во внутреннем круге, закрывают глаза. Ведущий говорит: “Поглаживание выполняем только очень бережно, ласково, стараемся поделиться с товарищем только хорошим, добрым”. Дети, стоящие во внешнем круге, аккуратно, бережно, ласково выполняет поглаживание товарища, который стоит перед ним. По знаку ведущего внешний круг выполняет очень тихо передвижения на одного человека вправо или влево несколько раз. По команде “Стоп! Игра” дети, которые находятся во внутреннем круге, пытаются отгадать того, кто за ним стоит. Потом круги меняются местами.</a:t>
            </a:r>
          </a:p>
          <a:p>
            <a:endParaRPr lang="ru-RU" dirty="0"/>
          </a:p>
        </p:txBody>
      </p:sp>
    </p:spTree>
    <p:extLst>
      <p:ext uri="{BB962C8B-B14F-4D97-AF65-F5344CB8AC3E}">
        <p14:creationId xmlns:p14="http://schemas.microsoft.com/office/powerpoint/2010/main" val="1409050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731520"/>
            <a:ext cx="7220272" cy="5505792"/>
          </a:xfrm>
        </p:spPr>
        <p:txBody>
          <a:bodyPr>
            <a:normAutofit/>
          </a:bodyPr>
          <a:lstStyle/>
          <a:p>
            <a:r>
              <a:rPr lang="ru-RU" b="1" dirty="0"/>
              <a:t>Игра “Шарик”.</a:t>
            </a:r>
            <a:endParaRPr lang="ru-RU" dirty="0"/>
          </a:p>
          <a:p>
            <a:r>
              <a:rPr lang="ru-RU" dirty="0"/>
              <a:t>Сесть на коврик, ноги </a:t>
            </a:r>
            <a:r>
              <a:rPr lang="ru-RU" dirty="0" smtClean="0"/>
              <a:t>скрестить.</a:t>
            </a:r>
            <a:endParaRPr lang="ru-RU" dirty="0"/>
          </a:p>
          <a:p>
            <a:r>
              <a:rPr lang="ru-RU" dirty="0"/>
              <a:t>Ведущий показывает и объясняет: “Представим, что мы надуваем воздушный шар. Положите руку на живот так, будто это воздушный шар. Мышцы живота напрягаются. Плечи не поднимаются. Выдохнули воздух – будто шарик лопнул. Живот расслабился. Слушайте и делайте, как я:</a:t>
            </a:r>
          </a:p>
          <a:p>
            <a:r>
              <a:rPr lang="ru-RU" dirty="0"/>
              <a:t>Вот так шарик надуваем и рукою проверяем.</a:t>
            </a:r>
            <a:br>
              <a:rPr lang="ru-RU" dirty="0"/>
            </a:br>
            <a:r>
              <a:rPr lang="ru-RU" dirty="0"/>
              <a:t>Шарик лопнул, выдыхаем, наши мышцы расслабляем.</a:t>
            </a:r>
            <a:br>
              <a:rPr lang="ru-RU" dirty="0"/>
            </a:br>
            <a:r>
              <a:rPr lang="ru-RU" dirty="0"/>
              <a:t>Дышится легко, вольно, глубоко”.</a:t>
            </a:r>
          </a:p>
          <a:p>
            <a:endParaRPr lang="ru-RU" dirty="0"/>
          </a:p>
        </p:txBody>
      </p:sp>
    </p:spTree>
    <p:extLst>
      <p:ext uri="{BB962C8B-B14F-4D97-AF65-F5344CB8AC3E}">
        <p14:creationId xmlns:p14="http://schemas.microsoft.com/office/powerpoint/2010/main" val="1851582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548680"/>
            <a:ext cx="7848872" cy="5832648"/>
          </a:xfrm>
        </p:spPr>
        <p:txBody>
          <a:bodyPr>
            <a:normAutofit fontScale="62500" lnSpcReduction="20000"/>
          </a:bodyPr>
          <a:lstStyle/>
          <a:p>
            <a:r>
              <a:rPr lang="ru-RU" b="1" dirty="0"/>
              <a:t>.Игра “Волшебный сон”.</a:t>
            </a:r>
            <a:endParaRPr lang="ru-RU" dirty="0"/>
          </a:p>
          <a:p>
            <a:r>
              <a:rPr lang="ru-RU" dirty="0"/>
              <a:t>Дети повторяют слова педагога хором, стараясь при этом показать то, что они проговаривают.</a:t>
            </a:r>
          </a:p>
          <a:p>
            <a:r>
              <a:rPr lang="ru-RU" dirty="0"/>
              <a:t>Ведущий:</a:t>
            </a:r>
          </a:p>
          <a:p>
            <a:r>
              <a:rPr lang="ru-RU" dirty="0"/>
              <a:t>“Все умеют танцевать, бегать, прыгать и играть,</a:t>
            </a:r>
            <a:br>
              <a:rPr lang="ru-RU" dirty="0"/>
            </a:br>
            <a:r>
              <a:rPr lang="ru-RU" dirty="0"/>
              <a:t>Но не все пока умеют расслабляться, отдыхать.</a:t>
            </a:r>
            <a:br>
              <a:rPr lang="ru-RU" dirty="0"/>
            </a:br>
            <a:r>
              <a:rPr lang="ru-RU" dirty="0"/>
              <a:t>Есть у нас игра такая, очень легкая, простая.</a:t>
            </a:r>
            <a:br>
              <a:rPr lang="ru-RU" dirty="0"/>
            </a:br>
            <a:r>
              <a:rPr lang="ru-RU" dirty="0"/>
              <a:t>(речь замедляется, становится тише)</a:t>
            </a:r>
            <a:br>
              <a:rPr lang="ru-RU" dirty="0"/>
            </a:br>
            <a:r>
              <a:rPr lang="ru-RU" dirty="0"/>
              <a:t>Замедляются движенье, исчезает напряженье</a:t>
            </a:r>
            <a:br>
              <a:rPr lang="ru-RU" dirty="0"/>
            </a:br>
            <a:r>
              <a:rPr lang="ru-RU" dirty="0"/>
              <a:t>И становится понятно: расслабление приятно.</a:t>
            </a:r>
            <a:br>
              <a:rPr lang="ru-RU" dirty="0"/>
            </a:br>
            <a:r>
              <a:rPr lang="ru-RU" dirty="0"/>
              <a:t>Реснички опускаются, глаза закрываются,</a:t>
            </a:r>
            <a:br>
              <a:rPr lang="ru-RU" dirty="0"/>
            </a:br>
            <a:r>
              <a:rPr lang="ru-RU" dirty="0"/>
              <a:t>Мы спокойно отдыхаем, сном волшебным засыпаем.</a:t>
            </a:r>
            <a:br>
              <a:rPr lang="ru-RU" dirty="0"/>
            </a:br>
            <a:r>
              <a:rPr lang="ru-RU" dirty="0"/>
              <a:t>Дышится легко, ровно, глубоко,</a:t>
            </a:r>
            <a:br>
              <a:rPr lang="ru-RU" dirty="0"/>
            </a:br>
            <a:r>
              <a:rPr lang="ru-RU" dirty="0"/>
              <a:t>Напряженье улетело и расслабленно все тело.</a:t>
            </a:r>
            <a:br>
              <a:rPr lang="ru-RU" dirty="0"/>
            </a:br>
            <a:r>
              <a:rPr lang="ru-RU" dirty="0"/>
              <a:t>Будто мы лежим на травке…</a:t>
            </a:r>
            <a:br>
              <a:rPr lang="ru-RU" dirty="0"/>
            </a:br>
            <a:r>
              <a:rPr lang="ru-RU" dirty="0"/>
              <a:t>На зеленой мягкой травке…</a:t>
            </a:r>
            <a:br>
              <a:rPr lang="ru-RU" dirty="0"/>
            </a:br>
            <a:r>
              <a:rPr lang="ru-RU" dirty="0"/>
              <a:t>Греет солнышко сейчас, ноги теплые у нас.</a:t>
            </a:r>
            <a:br>
              <a:rPr lang="ru-RU" dirty="0"/>
            </a:br>
            <a:r>
              <a:rPr lang="ru-RU" dirty="0"/>
              <a:t>Дышится легко, вольно, глубоко.</a:t>
            </a:r>
            <a:br>
              <a:rPr lang="ru-RU" dirty="0"/>
            </a:br>
            <a:r>
              <a:rPr lang="ru-RU" dirty="0"/>
              <a:t>Губы теплые и вялые, но нисколько не усталые.</a:t>
            </a:r>
            <a:br>
              <a:rPr lang="ru-RU" dirty="0"/>
            </a:br>
            <a:r>
              <a:rPr lang="ru-RU" dirty="0"/>
              <a:t>Губы чуть приоткрываются и приятно расслабляются</a:t>
            </a:r>
            <a:br>
              <a:rPr lang="ru-RU" dirty="0"/>
            </a:br>
            <a:r>
              <a:rPr lang="ru-RU" dirty="0"/>
              <a:t>И послушный наш язык быть расслабленным привык.</a:t>
            </a:r>
            <a:br>
              <a:rPr lang="ru-RU" dirty="0"/>
            </a:br>
            <a:r>
              <a:rPr lang="ru-RU" dirty="0"/>
              <a:t>(громче, быстрее, энергичнее)</a:t>
            </a:r>
            <a:br>
              <a:rPr lang="ru-RU" dirty="0"/>
            </a:br>
            <a:r>
              <a:rPr lang="ru-RU" dirty="0"/>
              <a:t>Было славно отдыхать, а теперь пора вставать.</a:t>
            </a:r>
            <a:br>
              <a:rPr lang="ru-RU" dirty="0"/>
            </a:br>
            <a:r>
              <a:rPr lang="ru-RU" dirty="0"/>
              <a:t>Крепко пальцы сжать в кулак,</a:t>
            </a:r>
            <a:br>
              <a:rPr lang="ru-RU" dirty="0"/>
            </a:br>
            <a:r>
              <a:rPr lang="ru-RU" dirty="0"/>
              <a:t>И к </a:t>
            </a:r>
            <a:r>
              <a:rPr lang="ru-RU" u="sng" dirty="0">
                <a:hlinkClick r:id="rId2"/>
              </a:rPr>
              <a:t>груди</a:t>
            </a:r>
            <a:r>
              <a:rPr lang="ru-RU" dirty="0"/>
              <a:t> прижать - вот так!</a:t>
            </a:r>
            <a:br>
              <a:rPr lang="ru-RU" dirty="0"/>
            </a:br>
            <a:r>
              <a:rPr lang="ru-RU" dirty="0"/>
              <a:t>Потянуться, улыбнуться, глубоко вдохнуть, проснуться!</a:t>
            </a:r>
            <a:br>
              <a:rPr lang="ru-RU" dirty="0"/>
            </a:br>
            <a:r>
              <a:rPr lang="ru-RU" dirty="0"/>
              <a:t>Распахнуть глаза </a:t>
            </a:r>
            <a:r>
              <a:rPr lang="ru-RU" dirty="0" err="1"/>
              <a:t>пошире</a:t>
            </a:r>
            <a:r>
              <a:rPr lang="ru-RU" dirty="0"/>
              <a:t> – раз, два, три, четыре!</a:t>
            </a:r>
            <a:br>
              <a:rPr lang="ru-RU" dirty="0"/>
            </a:br>
            <a:r>
              <a:rPr lang="ru-RU" dirty="0"/>
              <a:t>(дети произносят хором вместе с ведущим)</a:t>
            </a:r>
            <a:br>
              <a:rPr lang="ru-RU" dirty="0"/>
            </a:br>
            <a:r>
              <a:rPr lang="ru-RU" dirty="0"/>
              <a:t>Веселы, бодры и снова мы к занятиям готовы”.</a:t>
            </a:r>
          </a:p>
          <a:p>
            <a:r>
              <a:rPr lang="ru-RU" dirty="0"/>
              <a:t>По усмотрению ведущего текст используется целиком или частично.</a:t>
            </a:r>
          </a:p>
          <a:p>
            <a:endParaRPr lang="ru-RU" dirty="0"/>
          </a:p>
        </p:txBody>
      </p:sp>
    </p:spTree>
    <p:extLst>
      <p:ext uri="{BB962C8B-B14F-4D97-AF65-F5344CB8AC3E}">
        <p14:creationId xmlns:p14="http://schemas.microsoft.com/office/powerpoint/2010/main" val="2200110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885384" cy="5361776"/>
          </a:xfrm>
        </p:spPr>
        <p:txBody>
          <a:bodyPr>
            <a:normAutofit lnSpcReduction="10000"/>
          </a:bodyPr>
          <a:lstStyle/>
          <a:p>
            <a:r>
              <a:rPr lang="ru-RU" dirty="0"/>
              <a:t>На третьем году жизни взаимоотношения между детьми возникают в основном на основе их действий с предметами, игрушками. Эти действия приобретают совместный, взаимозависимый характер. К старшему дошкольному возрасту в совместной деятельности дети уже осваивают следующие формы сотрудничества: </a:t>
            </a:r>
          </a:p>
          <a:p>
            <a:r>
              <a:rPr lang="ru-RU" dirty="0"/>
              <a:t>- чередуют и согласовывают действия; совместно выполняют одну операцию; контролируют действия партнера, исправляют его ошибки; помогают партнеру, выполняют часть его работы; </a:t>
            </a:r>
          </a:p>
          <a:p>
            <a:r>
              <a:rPr lang="ru-RU" dirty="0"/>
              <a:t>- принимают замечания партнера, исправляют свои ошибки. </a:t>
            </a:r>
          </a:p>
          <a:p>
            <a:endParaRPr lang="ru-RU" dirty="0"/>
          </a:p>
          <a:p>
            <a:endParaRPr lang="ru-RU" dirty="0"/>
          </a:p>
        </p:txBody>
      </p:sp>
    </p:spTree>
    <p:extLst>
      <p:ext uri="{BB962C8B-B14F-4D97-AF65-F5344CB8AC3E}">
        <p14:creationId xmlns:p14="http://schemas.microsoft.com/office/powerpoint/2010/main" val="35975665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029400" cy="5361776"/>
          </a:xfrm>
        </p:spPr>
        <p:txBody>
          <a:bodyPr>
            <a:normAutofit/>
          </a:bodyPr>
          <a:lstStyle/>
          <a:p>
            <a:r>
              <a:rPr lang="ru-RU" dirty="0"/>
              <a:t>В игровом коллективе у детей появляется потребность регулировать взаимоотношений со сверстниками, складываются нормы нравственного поведения, проявляются нравственные чувства. В игре дети активны, они творчески преобразуют то, что ими было воспринято ранее, свободнее и лучше управляют своим поведением</a:t>
            </a:r>
            <a:r>
              <a:rPr lang="ru-RU" dirty="0" smtClean="0"/>
              <a:t>.</a:t>
            </a:r>
            <a:endParaRPr lang="en-US" dirty="0" smtClean="0"/>
          </a:p>
          <a:p>
            <a:r>
              <a:rPr lang="ru-RU" dirty="0" smtClean="0"/>
              <a:t>В </a:t>
            </a:r>
            <a:r>
              <a:rPr lang="ru-RU" dirty="0"/>
              <a:t>результате постоянного сравнения своего поведения с поведением другого человека у ребенка появляется возможность лучшего осознания самого себя, своего я. Таким образом, ролевая игра оказывает большое влияние на формирование личности ребенка. </a:t>
            </a:r>
          </a:p>
          <a:p>
            <a:endParaRPr lang="ru-RU" dirty="0"/>
          </a:p>
        </p:txBody>
      </p:sp>
    </p:spTree>
    <p:extLst>
      <p:ext uri="{BB962C8B-B14F-4D97-AF65-F5344CB8AC3E}">
        <p14:creationId xmlns:p14="http://schemas.microsoft.com/office/powerpoint/2010/main" val="14512197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27584" y="731520"/>
            <a:ext cx="7488832" cy="5433784"/>
          </a:xfrm>
        </p:spPr>
        <p:txBody>
          <a:bodyPr>
            <a:normAutofit/>
          </a:bodyPr>
          <a:lstStyle/>
          <a:p>
            <a:r>
              <a:rPr lang="ru-RU" b="1" dirty="0"/>
              <a:t>Игровая коррекция агрессивного поведения (</a:t>
            </a:r>
            <a:r>
              <a:rPr lang="ru-RU" b="1" dirty="0" err="1"/>
              <a:t>игротерапия</a:t>
            </a:r>
            <a:r>
              <a:rPr lang="ru-RU" b="1" dirty="0"/>
              <a:t>)</a:t>
            </a:r>
            <a:endParaRPr lang="ru-RU" dirty="0"/>
          </a:p>
          <a:p>
            <a:r>
              <a:rPr lang="ru-RU" dirty="0"/>
              <a:t>Наиболее эффективной для дошкольника является игровая коррекция агрессивного поведения игра является универсальным средством коррекции и профилактики отклонений и трудностей в развитии ребенка дошкольного возраста. Именно через игру, работая в вышеперечисленных направлениях, можно пытаться решить некоторые проблемы в общении детей</a:t>
            </a:r>
          </a:p>
        </p:txBody>
      </p:sp>
    </p:spTree>
    <p:extLst>
      <p:ext uri="{BB962C8B-B14F-4D97-AF65-F5344CB8AC3E}">
        <p14:creationId xmlns:p14="http://schemas.microsoft.com/office/powerpoint/2010/main" val="24235284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404664"/>
            <a:ext cx="7560840" cy="6048672"/>
          </a:xfrm>
        </p:spPr>
        <p:txBody>
          <a:bodyPr>
            <a:normAutofit fontScale="62500" lnSpcReduction="20000"/>
          </a:bodyPr>
          <a:lstStyle/>
          <a:p>
            <a:r>
              <a:rPr lang="ru-RU" b="1" dirty="0"/>
              <a:t>Упражнения для снятия агрессивности</a:t>
            </a:r>
            <a:endParaRPr lang="ru-RU" dirty="0"/>
          </a:p>
          <a:p>
            <a:r>
              <a:rPr lang="ru-RU" b="1" dirty="0"/>
              <a:t>Упр. "Брыкание"</a:t>
            </a:r>
            <a:endParaRPr lang="ru-RU" dirty="0"/>
          </a:p>
          <a:p>
            <a:r>
              <a:rPr lang="ru-RU" dirty="0"/>
              <a:t>Ход: дети ложатся на спину на ковер. Ноги свободно</a:t>
            </a:r>
            <a:r>
              <a:rPr lang="ru-RU" b="1" dirty="0"/>
              <a:t> </a:t>
            </a:r>
            <a:r>
              <a:rPr lang="ru-RU" dirty="0"/>
              <a:t>раскинуты. Медленно они начинают брыкаться, касаясь пола всей ногой. Ноги чередуются и высоко поднимаются. Постепенно увеличивается скорость и сила брыкания. На каждый удар дети говорят "Нет!", увеличивая интенсивность удара.</a:t>
            </a:r>
          </a:p>
          <a:p>
            <a:r>
              <a:rPr lang="ru-RU" dirty="0"/>
              <a:t>Цель: Упражнение способствует эмоциональной разрядке и снятию мышечного напряжения.</a:t>
            </a:r>
          </a:p>
          <a:p>
            <a:r>
              <a:rPr lang="ru-RU" b="1" dirty="0"/>
              <a:t>Упр. "Кулачок"</a:t>
            </a:r>
            <a:endParaRPr lang="ru-RU" dirty="0"/>
          </a:p>
          <a:p>
            <a:r>
              <a:rPr lang="ru-RU" dirty="0"/>
              <a:t>Ход: дети берут в руку какую-нибудь мелкую игрушку или конфету. Ведущий просит сжать кулачок крепко-крепко, подержать кулачок сжатым, а затем раскрыть его - рука расслабится и на ладошке будет красивая игрушка или конфета.</a:t>
            </a:r>
          </a:p>
          <a:p>
            <a:r>
              <a:rPr lang="ru-RU" dirty="0"/>
              <a:t>Цель: Упражнение способствует осознанию эффективных форм поведения, смещению агрегации и мышечной релаксации.</a:t>
            </a:r>
          </a:p>
          <a:p>
            <a:r>
              <a:rPr lang="ru-RU" b="1" dirty="0"/>
              <a:t>Игра "Карикатура"</a:t>
            </a:r>
            <a:endParaRPr lang="ru-RU" dirty="0"/>
          </a:p>
          <a:p>
            <a:r>
              <a:rPr lang="ru-RU" dirty="0"/>
              <a:t>Ход: в группе выбирается один ребенок. Дети обсуждают, какие качества личности они ценят в этом ребенке, а какие им не нравятся. Затем группа предлагает нарисовать этого ребенка в шутливом виде. После рисования можно выбрать самый лучший рисунок. На следующем занятии предметом обсуждения может стать другой ребенок.</a:t>
            </a:r>
          </a:p>
          <a:p>
            <a:r>
              <a:rPr lang="ru-RU" dirty="0"/>
              <a:t>Цель: Игра помогает осознать свои личностные качества, дает возможность посмотреть на себя со стороны.</a:t>
            </a:r>
          </a:p>
          <a:p>
            <a:r>
              <a:rPr lang="ru-RU" b="1" dirty="0"/>
              <a:t>Упр. "Лепим сказку"</a:t>
            </a:r>
            <a:endParaRPr lang="ru-RU" dirty="0"/>
          </a:p>
          <a:p>
            <a:r>
              <a:rPr lang="ru-RU" dirty="0"/>
              <a:t>Ход: детям предлагается всем вместе слепить какую-нибудь сказку. При подборе сказки важно учесть, что в ней должно быть достаточно много героев, чтобы каждый ребенок мог лепить одного из них. Перед игрой дети обсуждают, какой фрагмент они будут лепить и соотносят друг с другом свои замыслы.</a:t>
            </a:r>
          </a:p>
          <a:p>
            <a:r>
              <a:rPr lang="ru-RU" dirty="0"/>
              <a:t>Цель: Работа с пластилином дает возможность сместить "энергию кулака".</a:t>
            </a:r>
          </a:p>
          <a:p>
            <a:endParaRPr lang="ru-RU" dirty="0"/>
          </a:p>
        </p:txBody>
      </p:sp>
    </p:spTree>
    <p:extLst>
      <p:ext uri="{BB962C8B-B14F-4D97-AF65-F5344CB8AC3E}">
        <p14:creationId xmlns:p14="http://schemas.microsoft.com/office/powerpoint/2010/main" val="1987907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029400" cy="5361776"/>
          </a:xfrm>
        </p:spPr>
        <p:txBody>
          <a:bodyPr>
            <a:normAutofit lnSpcReduction="10000"/>
          </a:bodyPr>
          <a:lstStyle/>
          <a:p>
            <a:r>
              <a:rPr lang="ru-RU" dirty="0"/>
              <a:t>Следование за естественным развитием ребенка на данном возрастном этапе его жизненного пути. </a:t>
            </a:r>
          </a:p>
          <a:p>
            <a:r>
              <a:rPr lang="ru-RU" dirty="0"/>
              <a:t>Сопровождение опирается на те психические личностные достижения, которые реально есть у ребенка и составляют уникальный багаж его личности. Позиция педагога позволяет ребенку реально оценивать ситуацию и собственное положение в детском саду. </a:t>
            </a:r>
          </a:p>
          <a:p>
            <a:r>
              <a:rPr lang="ru-RU" dirty="0"/>
              <a:t>Приоритетность целей, ценностей, потребностей развития внутреннего мира самого ребенка. </a:t>
            </a:r>
          </a:p>
          <a:p>
            <a:r>
              <a:rPr lang="ru-RU" dirty="0"/>
              <a:t>Ориентация деятельности на создание условий, позволяющих ребенку самостоятельно строить систему отношений с миром, окружающими людьми и самим собой, совершать личностно значимые позитивные жизненные выборы. </a:t>
            </a:r>
          </a:p>
          <a:p>
            <a:endParaRPr lang="ru-RU" dirty="0"/>
          </a:p>
        </p:txBody>
      </p:sp>
    </p:spTree>
    <p:extLst>
      <p:ext uri="{BB962C8B-B14F-4D97-AF65-F5344CB8AC3E}">
        <p14:creationId xmlns:p14="http://schemas.microsoft.com/office/powerpoint/2010/main" val="20291059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83568" y="731520"/>
            <a:ext cx="6860232" cy="6009848"/>
          </a:xfrm>
        </p:spPr>
        <p:txBody>
          <a:bodyPr>
            <a:normAutofit fontScale="85000" lnSpcReduction="20000"/>
          </a:bodyPr>
          <a:lstStyle/>
          <a:p>
            <a:r>
              <a:rPr lang="ru-RU" dirty="0"/>
              <a:t>«Разговор с руками»</a:t>
            </a:r>
            <a:br>
              <a:rPr lang="ru-RU" dirty="0"/>
            </a:br>
            <a:r>
              <a:rPr lang="ru-RU" dirty="0" smtClean="0"/>
              <a:t>Цель</a:t>
            </a:r>
            <a:r>
              <a:rPr lang="ru-RU" dirty="0"/>
              <a:t>: научить детей контролировать свои действия.</a:t>
            </a:r>
            <a:br>
              <a:rPr lang="ru-RU" dirty="0"/>
            </a:br>
            <a:r>
              <a:rPr lang="ru-RU" dirty="0"/>
              <a:t>Если ребёнок подрался, что-то сломал или причинил кому-нибудь боль, можно предложить ему такую игру: обвести на листе бумаги силуэт ладоней. Затем предложите ему оживить ладошки — нарисовать им глазки, ротик, раскрасить цветными карандашами пальчики. После этого можно затеять беседу с руками. Спросите: «Кто вы, как вас зовут?», «Что вы любите делать?», «Чего не любите?», «Какие вы?». Если ребенок не подключается к разговору, проговорите диалог сами. При этом важно подчеркнуть, что руки хорошие, они многое умеют делать (перечислите, что именно), но иногда не слушаются своего хозяина. Закончить игру нужно «заключением договора» между руками и их хозяином. Пусть руки пообещают, что в течение 2-3 дней (сегодняшнего вечера или еще более короткого промежутка времени) они постараются делать только хорошие дела: мастерить, здороваться, играть — и не будут никого обижать. Если ребенок согласится на такие условия, то через заранее оговоренный промежуток времени необходимо снова поиграть в эту игру и заключить договор на более длительный срок, похвалив послушные руки и их хозяина.</a:t>
            </a:r>
          </a:p>
        </p:txBody>
      </p:sp>
    </p:spTree>
    <p:extLst>
      <p:ext uri="{BB962C8B-B14F-4D97-AF65-F5344CB8AC3E}">
        <p14:creationId xmlns:p14="http://schemas.microsoft.com/office/powerpoint/2010/main" val="8066278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957392" cy="5433784"/>
          </a:xfrm>
        </p:spPr>
        <p:txBody>
          <a:bodyPr>
            <a:normAutofit fontScale="92500" lnSpcReduction="20000"/>
          </a:bodyPr>
          <a:lstStyle/>
          <a:p>
            <a:r>
              <a:rPr lang="ru-RU" b="1" dirty="0"/>
              <a:t>Тематическая беседа</a:t>
            </a:r>
            <a:endParaRPr lang="ru-RU" dirty="0"/>
          </a:p>
          <a:p>
            <a:r>
              <a:rPr lang="ru-RU" dirty="0"/>
              <a:t>Общение детей  можно </a:t>
            </a:r>
            <a:r>
              <a:rPr lang="ru-RU" dirty="0" smtClean="0"/>
              <a:t>корректировать</a:t>
            </a:r>
            <a:r>
              <a:rPr lang="en-US" dirty="0"/>
              <a:t> </a:t>
            </a:r>
            <a:r>
              <a:rPr lang="ru-RU" dirty="0" smtClean="0"/>
              <a:t>как </a:t>
            </a:r>
            <a:r>
              <a:rPr lang="ru-RU" dirty="0"/>
              <a:t>при помощи игр, так и в процессе беседы с небольшой группой детей. </a:t>
            </a:r>
          </a:p>
          <a:p>
            <a:r>
              <a:rPr lang="ru-RU" b="1" dirty="0" err="1"/>
              <a:t>Сказкотерапия</a:t>
            </a:r>
            <a:r>
              <a:rPr lang="ru-RU" b="1" dirty="0"/>
              <a:t> или психотерапевтические истории для детей</a:t>
            </a:r>
            <a:endParaRPr lang="ru-RU" dirty="0"/>
          </a:p>
          <a:p>
            <a:r>
              <a:rPr lang="ru-RU" dirty="0"/>
              <a:t>Дети очень любят слушать сказки, и в этом смысле дети, проявляющие агрессию, ничем не отличаются от своих сверстников. Поэтому сказка или предлагаемая ребенку история - это замечательный материал для работы с эмоционально-волевыми нарушениями. Сказка помогает сформировать адекватную Я - концепцию ребенка с проблемами, систематизировать хаос, который находится внутри ребенка</a:t>
            </a:r>
            <a:r>
              <a:rPr lang="ru-RU" dirty="0" smtClean="0"/>
              <a:t>.</a:t>
            </a:r>
            <a:endParaRPr lang="en-US" dirty="0" smtClean="0"/>
          </a:p>
          <a:p>
            <a:r>
              <a:rPr lang="ru-RU" dirty="0" smtClean="0"/>
              <a:t> </a:t>
            </a:r>
            <a:r>
              <a:rPr lang="ru-RU" dirty="0" err="1"/>
              <a:t>Сказкотерапия</a:t>
            </a:r>
            <a:r>
              <a:rPr lang="ru-RU" dirty="0"/>
              <a:t> может проводиться индивидуально и в группе с использованием разнообразных форм </a:t>
            </a:r>
            <a:r>
              <a:rPr lang="ru-RU" dirty="0" err="1"/>
              <a:t>сказкотерапии</a:t>
            </a:r>
            <a:r>
              <a:rPr lang="ru-RU" dirty="0"/>
              <a:t> (песочницы, куклы, волшебные краски, костюмы и пр.).</a:t>
            </a:r>
          </a:p>
          <a:p>
            <a:endParaRPr lang="ru-RU" dirty="0"/>
          </a:p>
          <a:p>
            <a:endParaRPr lang="ru-RU" dirty="0"/>
          </a:p>
        </p:txBody>
      </p:sp>
    </p:spTree>
    <p:extLst>
      <p:ext uri="{BB962C8B-B14F-4D97-AF65-F5344CB8AC3E}">
        <p14:creationId xmlns:p14="http://schemas.microsoft.com/office/powerpoint/2010/main" val="17542976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11560" y="404664"/>
            <a:ext cx="7776864" cy="5976664"/>
          </a:xfrm>
        </p:spPr>
        <p:txBody>
          <a:bodyPr>
            <a:normAutofit fontScale="92500"/>
          </a:bodyPr>
          <a:lstStyle/>
          <a:p>
            <a:r>
              <a:rPr lang="ru-RU" dirty="0"/>
              <a:t>Принцип метода не только в прочтении, проговаривании и обсуждении сказок, но и в их проигрывании. «Примеряя» на себя ту или иную роль, преодолевая вместе с героями сказки трудности или делая открытия, ребенок развивает в себе отдельные качества характера, усваивает новую информацию. Обсуждая поступки героев и события, учится ориентироваться в сфере человеческих взаимоотношений и моральных понятий. </a:t>
            </a:r>
            <a:endParaRPr lang="en-US" dirty="0" smtClean="0"/>
          </a:p>
          <a:p>
            <a:r>
              <a:rPr lang="ru-RU" dirty="0"/>
              <a:t>Все это происходит в ненавязчивой игровой форме и, как правило, очень нравится детям любого возраста</a:t>
            </a:r>
            <a:r>
              <a:rPr lang="ru-RU" dirty="0" smtClean="0"/>
              <a:t>.</a:t>
            </a:r>
            <a:endParaRPr lang="en-US" dirty="0" smtClean="0"/>
          </a:p>
          <a:p>
            <a:r>
              <a:rPr lang="ru-RU" dirty="0"/>
              <a:t>В каждом возрасте методика решает свои задачи</a:t>
            </a:r>
            <a:endParaRPr lang="en-US" dirty="0" smtClean="0"/>
          </a:p>
          <a:p>
            <a:r>
              <a:rPr lang="ru-RU" dirty="0"/>
              <a:t> В возрасте 4-5 лет возникают и развиваются моральные понятия, различные стороны мышления, взаимодействие со сверстниками в играх по правилам и далее, в возрасте 5-6 лет, в сюжетно- ролевой игре. В более старших возрастах методика помогает в решении проблем развития, поднимает и помогает осмыслению сложных морально-этических вопросов. </a:t>
            </a:r>
            <a:endParaRPr lang="ru-RU" dirty="0"/>
          </a:p>
        </p:txBody>
      </p:sp>
    </p:spTree>
    <p:extLst>
      <p:ext uri="{BB962C8B-B14F-4D97-AF65-F5344CB8AC3E}">
        <p14:creationId xmlns:p14="http://schemas.microsoft.com/office/powerpoint/2010/main" val="36026982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731520"/>
            <a:ext cx="7704856" cy="5721816"/>
          </a:xfrm>
        </p:spPr>
        <p:txBody>
          <a:bodyPr>
            <a:normAutofit fontScale="70000" lnSpcReduction="20000"/>
          </a:bodyPr>
          <a:lstStyle/>
          <a:p>
            <a:r>
              <a:rPr lang="ru-RU" b="1" dirty="0"/>
              <a:t>Беседа о страхах</a:t>
            </a:r>
            <a:endParaRPr lang="ru-RU" dirty="0"/>
          </a:p>
          <a:p>
            <a:r>
              <a:rPr lang="ru-RU" b="1" dirty="0"/>
              <a:t>Цели. </a:t>
            </a:r>
            <a:r>
              <a:rPr lang="ru-RU" dirty="0"/>
              <a:t>Уменьшение тревожности; развитие уверенности в себе.</a:t>
            </a:r>
          </a:p>
          <a:p>
            <a:r>
              <a:rPr lang="ru-RU" dirty="0"/>
              <a:t>Ведущий просит детей ответить на вопросы: "Все ли страхи плохие? Бояться - это плохо или хорошо? А бывает ли страх "хорошим"? Например, если мама боится за тебя - это плохо? Бывают ли полезные страхи? Как вы думаете, кто больше боится - дети или взрослые?". Далее рассматривает с детьми рисунки, сделанные на прошлом занятии, которые предварительно развешаны на стене кабинета, и спрашивает: кто какой страх изобразил? Как побороть его? А может, его можно пожалеть? Ведь он стал маленьким, если помещается на альбомном листочке?</a:t>
            </a:r>
          </a:p>
          <a:p>
            <a:r>
              <a:rPr lang="ru-RU" b="1" dirty="0"/>
              <a:t>Рисование на тему "Я тебя больше не боюсь!"</a:t>
            </a:r>
            <a:endParaRPr lang="ru-RU" dirty="0"/>
          </a:p>
          <a:p>
            <a:r>
              <a:rPr lang="ru-RU" b="1" dirty="0"/>
              <a:t>Цель. </a:t>
            </a:r>
            <a:r>
              <a:rPr lang="ru-RU" dirty="0"/>
              <a:t>Помощь в преодолении негативных переживаний.</a:t>
            </a:r>
          </a:p>
          <a:p>
            <a:r>
              <a:rPr lang="ru-RU" dirty="0"/>
              <a:t>После прозвучавших предложений о том, как можно побороть свой страх, психолог предлагает нарисовать картину на эту тему. Он раздает детям рисунки с их страхами и чистые листочки бумаги, чтобы у каждого был выбор - на чем рисовать (на старом рисунке или изобразить страх снова и способ избавления от него: закрасить, нарисовать рыцаря и т.д.) или просто порвать рисунок со страхом и выбросить его и таким образом от него избавиться.</a:t>
            </a:r>
          </a:p>
          <a:p>
            <a:r>
              <a:rPr lang="ru-RU" b="1" dirty="0"/>
              <a:t>Этюд "Стойкий оловянный солдатик"</a:t>
            </a:r>
            <a:endParaRPr lang="ru-RU" dirty="0"/>
          </a:p>
          <a:p>
            <a:r>
              <a:rPr lang="ru-RU" b="1" dirty="0"/>
              <a:t>Цели. </a:t>
            </a:r>
            <a:r>
              <a:rPr lang="ru-RU" dirty="0"/>
              <a:t>Помощь в снятии страхов, развитие уверенности в себе.</a:t>
            </a:r>
          </a:p>
          <a:p>
            <a:r>
              <a:rPr lang="ru-RU" dirty="0"/>
              <a:t>Ведущий читает сказку Х.К. Андерсена "Стойкий оловянный солдатик". Затем дети разыгрывают сценку по сказке. Предлагают другой финал сказки и разыгрывают его.</a:t>
            </a:r>
          </a:p>
          <a:p>
            <a:endParaRPr lang="ru-RU" dirty="0"/>
          </a:p>
        </p:txBody>
      </p:sp>
    </p:spTree>
    <p:extLst>
      <p:ext uri="{BB962C8B-B14F-4D97-AF65-F5344CB8AC3E}">
        <p14:creationId xmlns:p14="http://schemas.microsoft.com/office/powerpoint/2010/main" val="2861282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669360" cy="5361776"/>
          </a:xfrm>
        </p:spPr>
        <p:txBody>
          <a:bodyPr>
            <a:normAutofit/>
          </a:bodyPr>
          <a:lstStyle/>
          <a:p>
            <a:r>
              <a:rPr lang="ru-RU" b="1" dirty="0"/>
              <a:t>Проигрывание ситуаций с последующим их анализом</a:t>
            </a:r>
            <a:endParaRPr lang="ru-RU" dirty="0"/>
          </a:p>
          <a:p>
            <a:r>
              <a:rPr lang="ru-RU" dirty="0"/>
              <a:t>Полезной формой работы с агрессивными детьми является проигрывание различных ситуаций. После каждого проигрывания ролей следует задавать четкие вопросы для анализа ситуаций. </a:t>
            </a:r>
          </a:p>
          <a:p>
            <a:endParaRPr lang="ru-RU" dirty="0"/>
          </a:p>
          <a:p>
            <a:r>
              <a:rPr lang="ru-RU" dirty="0"/>
              <a:t>Такая форма работы помогает научиться понимать не только свои чувства, но и чувства других, хотя поначалу она бывает очень сложна, т. к. дети должны приобрести умение проигрывать ситуацию.</a:t>
            </a:r>
          </a:p>
          <a:p>
            <a:endParaRPr lang="ru-RU" dirty="0"/>
          </a:p>
        </p:txBody>
      </p:sp>
    </p:spTree>
    <p:extLst>
      <p:ext uri="{BB962C8B-B14F-4D97-AF65-F5344CB8AC3E}">
        <p14:creationId xmlns:p14="http://schemas.microsoft.com/office/powerpoint/2010/main" val="6635082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27584" y="476672"/>
            <a:ext cx="7560840" cy="6009848"/>
          </a:xfrm>
        </p:spPr>
        <p:txBody>
          <a:bodyPr>
            <a:normAutofit fontScale="77500" lnSpcReduction="20000"/>
          </a:bodyPr>
          <a:lstStyle/>
          <a:p>
            <a:r>
              <a:rPr lang="ru-RU" b="1" dirty="0"/>
              <a:t>Упр. "Разыгрывание ситуации"</a:t>
            </a:r>
            <a:endParaRPr lang="ru-RU" dirty="0"/>
          </a:p>
          <a:p>
            <a:r>
              <a:rPr lang="ru-RU" dirty="0"/>
              <a:t>Ты вышел во двор и видишь, что два мальчика дерутся. Разними их.</a:t>
            </a:r>
          </a:p>
          <a:p>
            <a:r>
              <a:rPr lang="ru-RU" dirty="0"/>
              <a:t>Тебе хочется поиграть такой же игрушкой, как у одного из ребят.</a:t>
            </a:r>
          </a:p>
          <a:p>
            <a:r>
              <a:rPr lang="ru-RU" dirty="0"/>
              <a:t>Попроси ее.</a:t>
            </a:r>
          </a:p>
          <a:p>
            <a:r>
              <a:rPr lang="ru-RU" dirty="0"/>
              <a:t>Ты обидел своего друга. Попробуй помириться.</a:t>
            </a:r>
          </a:p>
          <a:p>
            <a:r>
              <a:rPr lang="ru-RU" b="1" dirty="0"/>
              <a:t>Игра "Воробьиные </a:t>
            </a:r>
            <a:r>
              <a:rPr lang="ru-RU" b="1" dirty="0" smtClean="0"/>
              <a:t>драки"</a:t>
            </a:r>
            <a:endParaRPr lang="ru-RU" dirty="0"/>
          </a:p>
          <a:p>
            <a:r>
              <a:rPr lang="ru-RU" dirty="0"/>
              <a:t>Цель: снятие физической агрессии.</a:t>
            </a:r>
          </a:p>
          <a:p>
            <a:r>
              <a:rPr lang="ru-RU" dirty="0"/>
              <a:t>Ход: Дети выбирают себе пару и "превращаются" в драчливых "воробьев" (приседают, обхватив колени руками). "Воробьи" боком подпрыгивают друг к другу, толкаются. Кто из детей упадет или уберет руки со своих</a:t>
            </a:r>
          </a:p>
          <a:p>
            <a:r>
              <a:rPr lang="ru-RU" dirty="0"/>
              <a:t>колен, тот выбывает из игры ("лечат крылышки и лапки у доктора Айболита"). </a:t>
            </a:r>
            <a:r>
              <a:rPr lang="ru-RU" dirty="0" smtClean="0"/>
              <a:t>«Драки" </a:t>
            </a:r>
            <a:r>
              <a:rPr lang="ru-RU" dirty="0"/>
              <a:t>начинаются и заканчиваются по сигналу ведущего.</a:t>
            </a:r>
          </a:p>
          <a:p>
            <a:r>
              <a:rPr lang="ru-RU" b="1" dirty="0"/>
              <a:t>Игра "Минута шалости"</a:t>
            </a:r>
            <a:endParaRPr lang="ru-RU" dirty="0"/>
          </a:p>
          <a:p>
            <a:r>
              <a:rPr lang="ru-RU" dirty="0"/>
              <a:t>Цель: психологическая разгрузка.</a:t>
            </a:r>
          </a:p>
          <a:p>
            <a:r>
              <a:rPr lang="ru-RU" dirty="0"/>
              <a:t>Ход: Ведущий по сигналу (удар в бубен и т.п.) предлагает детям шалить: каждый делает то, что ему хочется - прыгает, бегает, кувыркается и т.п. Повторный сигнал ведущего через 1-3 минуты объявляет конец шалостям.</a:t>
            </a:r>
          </a:p>
          <a:p>
            <a:endParaRPr lang="ru-RU" dirty="0"/>
          </a:p>
        </p:txBody>
      </p:sp>
    </p:spTree>
    <p:extLst>
      <p:ext uri="{BB962C8B-B14F-4D97-AF65-F5344CB8AC3E}">
        <p14:creationId xmlns:p14="http://schemas.microsoft.com/office/powerpoint/2010/main" val="33231440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741368" cy="5577800"/>
          </a:xfrm>
        </p:spPr>
        <p:txBody>
          <a:bodyPr/>
          <a:lstStyle/>
          <a:p>
            <a:r>
              <a:rPr lang="ru-RU" dirty="0"/>
              <a:t>Для снижения эмоционального напряжения возможно рисование пальцами, ладошками, локтями и даже пятками</a:t>
            </a:r>
            <a:r>
              <a:rPr lang="ru-RU" dirty="0" smtClean="0"/>
              <a:t>.</a:t>
            </a:r>
          </a:p>
          <a:p>
            <a:r>
              <a:rPr lang="ru-RU" dirty="0" smtClean="0"/>
              <a:t> </a:t>
            </a:r>
            <a:r>
              <a:rPr lang="ru-RU" dirty="0"/>
              <a:t>Подобная деятельность расслабляет детей, дает им положительный эмоциональный заряд</a:t>
            </a:r>
            <a:r>
              <a:rPr lang="ru-RU" dirty="0" smtClean="0"/>
              <a:t>.</a:t>
            </a:r>
          </a:p>
          <a:p>
            <a:r>
              <a:rPr lang="ru-RU" dirty="0" smtClean="0"/>
              <a:t> </a:t>
            </a:r>
            <a:r>
              <a:rPr lang="ru-RU" dirty="0"/>
              <a:t>Для обучения детей понимать собственные чувства, а также эмоциональные состояния другого человека ребенку предлагают нарисовать себя счастливым, гневным и др. </a:t>
            </a:r>
          </a:p>
          <a:p>
            <a:endParaRPr lang="ru-RU" dirty="0"/>
          </a:p>
        </p:txBody>
      </p:sp>
    </p:spTree>
    <p:extLst>
      <p:ext uri="{BB962C8B-B14F-4D97-AF65-F5344CB8AC3E}">
        <p14:creationId xmlns:p14="http://schemas.microsoft.com/office/powerpoint/2010/main" val="33273564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813376" cy="5361776"/>
          </a:xfrm>
        </p:spPr>
        <p:txBody>
          <a:bodyPr>
            <a:normAutofit/>
          </a:bodyPr>
          <a:lstStyle/>
          <a:p>
            <a:r>
              <a:rPr lang="ru-RU" b="1" dirty="0"/>
              <a:t>Работа с мягким материалом</a:t>
            </a:r>
            <a:endParaRPr lang="ru-RU" dirty="0"/>
          </a:p>
          <a:p>
            <a:r>
              <a:rPr lang="ru-RU" dirty="0"/>
              <a:t>Снятию агрессивных состояний способствует и работа с мягкими, податливыми материалами: тестом, пластилином, глиной. Как правило, ребенок знает сам, что ему делать: лепить или мять, стучать по глине кулачком, рвать только что вылепленные фигурки. Все это пойдет ему на пользу и поможет избавиться от излишнего напряжения.</a:t>
            </a:r>
          </a:p>
          <a:p>
            <a:r>
              <a:rPr lang="ru-RU" b="1" dirty="0"/>
              <a:t>Использование воды</a:t>
            </a:r>
            <a:endParaRPr lang="ru-RU" dirty="0"/>
          </a:p>
          <a:p>
            <a:r>
              <a:rPr lang="ru-RU" dirty="0"/>
              <a:t>В целях снятия агрессивности и излишнего напряжения у детей можно использовать воду, о психотерапевтических свойствах которой написано много книг.</a:t>
            </a:r>
          </a:p>
          <a:p>
            <a:endParaRPr lang="ru-RU" dirty="0"/>
          </a:p>
          <a:p>
            <a:endParaRPr lang="ru-RU" dirty="0"/>
          </a:p>
        </p:txBody>
      </p:sp>
    </p:spTree>
    <p:extLst>
      <p:ext uri="{BB962C8B-B14F-4D97-AF65-F5344CB8AC3E}">
        <p14:creationId xmlns:p14="http://schemas.microsoft.com/office/powerpoint/2010/main" val="4965241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5589240"/>
            <a:ext cx="6523127" cy="1001048"/>
          </a:xfrm>
        </p:spPr>
        <p:txBody>
          <a:bodyPr/>
          <a:lstStyle/>
          <a:p>
            <a:r>
              <a:rPr lang="ru-RU" sz="2400" dirty="0" smtClean="0"/>
              <a:t>Игры с водой</a:t>
            </a:r>
            <a:endParaRPr lang="ru-RU" sz="2400" dirty="0"/>
          </a:p>
        </p:txBody>
      </p:sp>
      <p:sp>
        <p:nvSpPr>
          <p:cNvPr id="3" name="Объект 2"/>
          <p:cNvSpPr>
            <a:spLocks noGrp="1"/>
          </p:cNvSpPr>
          <p:nvPr>
            <p:ph sz="quarter" idx="13"/>
          </p:nvPr>
        </p:nvSpPr>
        <p:spPr>
          <a:xfrm>
            <a:off x="395536" y="476672"/>
            <a:ext cx="8064896" cy="5112568"/>
          </a:xfrm>
        </p:spPr>
        <p:txBody>
          <a:bodyPr>
            <a:normAutofit fontScale="85000" lnSpcReduction="20000"/>
          </a:bodyPr>
          <a:lstStyle/>
          <a:p>
            <a:r>
              <a:rPr lang="ru-RU" b="1" i="1" u="sng" dirty="0"/>
              <a:t>Игра-экспериментирование «Ветер и лодочки</a:t>
            </a:r>
            <a:r>
              <a:rPr lang="ru-RU" i="1" dirty="0"/>
              <a:t>».</a:t>
            </a:r>
            <a:endParaRPr lang="ru-RU" dirty="0"/>
          </a:p>
          <a:p>
            <a:r>
              <a:rPr lang="ru-RU" i="1" dirty="0"/>
              <a:t> </a:t>
            </a:r>
            <a:r>
              <a:rPr lang="ru-RU" dirty="0"/>
              <a:t>Взрослый дает каждому ребенку лодочку, предлагает пустить их в озеро. Дети изображают ветер, дуют каждый на свою лодочку. Таким образом создается ситуация для экспериментирования: можно ли дуть на свою лодочку, не определив всем вместе направление ветра? Сначала дети выполняют это действие без договоренности о том, в какую сторону они будут дуть. Ситуация анализируется. Дети определяют направление ветра, то есть начинают дуть </a:t>
            </a:r>
            <a:r>
              <a:rPr lang="ru-RU" dirty="0" smtClean="0"/>
              <a:t>синхронно </a:t>
            </a:r>
            <a:r>
              <a:rPr lang="ru-RU" dirty="0"/>
              <a:t>в одну сторону. Затем взрослый предлагает </a:t>
            </a:r>
            <a:r>
              <a:rPr lang="ru-RU" dirty="0" smtClean="0"/>
              <a:t>детям поменять </a:t>
            </a:r>
            <a:r>
              <a:rPr lang="ru-RU" dirty="0"/>
              <a:t>направление ветра. Если дети не могут самостоятельно до говориться о направлении ветра, то взрослый помогает им.</a:t>
            </a:r>
          </a:p>
          <a:p>
            <a:r>
              <a:rPr lang="ru-RU" dirty="0"/>
              <a:t>В ходе этой игры взрослый обращает внимание на </a:t>
            </a:r>
            <a:r>
              <a:rPr lang="ru-RU" dirty="0" smtClean="0"/>
              <a:t>формирование </a:t>
            </a:r>
            <a:r>
              <a:rPr lang="ru-RU" dirty="0"/>
              <a:t>правильного (диафрагмального) дыхания.</a:t>
            </a:r>
          </a:p>
          <a:p>
            <a:r>
              <a:rPr lang="ru-RU" dirty="0"/>
              <a:t>По окончании игры дети вытирают руки и ложатся на </a:t>
            </a:r>
            <a:r>
              <a:rPr lang="ru-RU" dirty="0" smtClean="0"/>
              <a:t>коврики-полотенца</a:t>
            </a:r>
            <a:r>
              <a:rPr lang="ru-RU" dirty="0"/>
              <a:t>, звучит спокойная мелодия, дети закрывают глаза  о направлении ветра, то взрослый помогает им.</a:t>
            </a:r>
          </a:p>
          <a:p>
            <a:r>
              <a:rPr lang="ru-RU" dirty="0"/>
              <a:t/>
            </a:r>
            <a:br>
              <a:rPr lang="ru-RU" dirty="0"/>
            </a:br>
            <a:endParaRPr lang="ru-RU" dirty="0"/>
          </a:p>
        </p:txBody>
      </p:sp>
    </p:spTree>
    <p:extLst>
      <p:ext uri="{BB962C8B-B14F-4D97-AF65-F5344CB8AC3E}">
        <p14:creationId xmlns:p14="http://schemas.microsoft.com/office/powerpoint/2010/main" val="8684754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476672"/>
            <a:ext cx="8136904" cy="6120680"/>
          </a:xfrm>
        </p:spPr>
        <p:txBody>
          <a:bodyPr>
            <a:normAutofit fontScale="85000" lnSpcReduction="20000"/>
          </a:bodyPr>
          <a:lstStyle/>
          <a:p>
            <a:r>
              <a:rPr lang="ru-RU" b="1" i="1" u="sng" dirty="0"/>
              <a:t>Собери большие и маленькие </a:t>
            </a:r>
            <a:r>
              <a:rPr lang="ru-RU" b="1" i="1" u="sng" dirty="0" smtClean="0"/>
              <a:t>камешки </a:t>
            </a:r>
            <a:r>
              <a:rPr lang="ru-RU" b="1" i="1" dirty="0"/>
              <a:t>куклу(Для младшей группы</a:t>
            </a:r>
            <a:r>
              <a:rPr lang="ru-RU" b="1" i="1" dirty="0" smtClean="0"/>
              <a:t>)</a:t>
            </a:r>
            <a:endParaRPr lang="ru-RU" dirty="0"/>
          </a:p>
          <a:p>
            <a:r>
              <a:rPr lang="ru-RU" dirty="0"/>
              <a:t>Ребенок и взрослый подходят к столу-ванне, наполненной водой. В ванне находятся большие и маленькие камешки. </a:t>
            </a:r>
            <a:r>
              <a:rPr lang="ru-RU" dirty="0" smtClean="0"/>
              <a:t>Взрослый </a:t>
            </a:r>
            <a:r>
              <a:rPr lang="ru-RU" dirty="0"/>
              <a:t>предлагает ребенку достать сначала большие камешки, а по том маленькие и сложить их в миску. Усложняя игру, можно предложить ребенку складывать большие камешки в одну миску, маленькие — в другую.</a:t>
            </a:r>
          </a:p>
          <a:p>
            <a:r>
              <a:rPr lang="ru-RU" dirty="0"/>
              <a:t>Аналогичное задание можно </a:t>
            </a:r>
            <a:r>
              <a:rPr lang="ru-RU" dirty="0" smtClean="0"/>
              <a:t>проводить, </a:t>
            </a:r>
            <a:r>
              <a:rPr lang="ru-RU" dirty="0"/>
              <a:t>используя дополни тельные предметы-орудия (сачок, ложку и т. д.).</a:t>
            </a:r>
          </a:p>
          <a:p>
            <a:r>
              <a:rPr lang="ru-RU" b="1" i="1" u="sng" dirty="0"/>
              <a:t>Выкупаем </a:t>
            </a:r>
            <a:r>
              <a:rPr lang="ru-RU" b="1" i="1" dirty="0" smtClean="0"/>
              <a:t>куклу(Для младшей группы)</a:t>
            </a:r>
            <a:endParaRPr lang="ru-RU" dirty="0"/>
          </a:p>
          <a:p>
            <a:r>
              <a:rPr lang="ru-RU" i="1" dirty="0"/>
              <a:t>Оборудование и материалы: </a:t>
            </a:r>
            <a:r>
              <a:rPr lang="ru-RU" dirty="0"/>
              <a:t>кукла-голыш, стол-ванна с </a:t>
            </a:r>
            <a:r>
              <a:rPr lang="ru-RU" dirty="0" smtClean="0"/>
              <a:t>двумя </a:t>
            </a:r>
            <a:r>
              <a:rPr lang="ru-RU" dirty="0"/>
              <a:t>емкостями с водой (в одной емкости куклу моют, в другой — ополаскивают), мыло, мочалка, полотенце, халатик для куклы.</a:t>
            </a:r>
          </a:p>
          <a:p>
            <a:r>
              <a:rPr lang="ru-RU" dirty="0"/>
              <a:t>Взрослый объясняет ребенку, что сегодня они будут </a:t>
            </a:r>
            <a:r>
              <a:rPr lang="ru-RU" dirty="0" smtClean="0"/>
              <a:t>купать куклу. </a:t>
            </a:r>
            <a:r>
              <a:rPr lang="ru-RU" dirty="0"/>
              <a:t>Вместе они уточняют название, свойства и назначение предложенных предметов:</a:t>
            </a:r>
          </a:p>
          <a:p>
            <a:r>
              <a:rPr lang="ru-RU" dirty="0"/>
              <a:t>В чем мы будем купать </a:t>
            </a:r>
            <a:r>
              <a:rPr lang="ru-RU" dirty="0" smtClean="0"/>
              <a:t>куклу</a:t>
            </a:r>
            <a:r>
              <a:rPr lang="ru-RU" dirty="0"/>
              <a:t> Машу?</a:t>
            </a:r>
          </a:p>
          <a:p>
            <a:r>
              <a:rPr lang="ru-RU" dirty="0"/>
              <a:t>Что нальем в ванну?</a:t>
            </a:r>
          </a:p>
          <a:p>
            <a:r>
              <a:rPr lang="ru-RU" dirty="0"/>
              <a:t>Какая нужна вода?</a:t>
            </a:r>
          </a:p>
          <a:p>
            <a:r>
              <a:rPr lang="ru-RU" dirty="0"/>
              <a:t>Что нам нужно для купания куклы?</a:t>
            </a:r>
          </a:p>
          <a:p>
            <a:endParaRPr lang="ru-RU" dirty="0"/>
          </a:p>
        </p:txBody>
      </p:sp>
    </p:spTree>
    <p:extLst>
      <p:ext uri="{BB962C8B-B14F-4D97-AF65-F5344CB8AC3E}">
        <p14:creationId xmlns:p14="http://schemas.microsoft.com/office/powerpoint/2010/main" val="873739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029400" cy="5433784"/>
          </a:xfrm>
        </p:spPr>
        <p:txBody>
          <a:bodyPr>
            <a:normAutofit lnSpcReduction="10000"/>
          </a:bodyPr>
          <a:lstStyle/>
          <a:p>
            <a:r>
              <a:rPr lang="ru-RU" dirty="0"/>
              <a:t>Основными педагогическими формами и метода­ми формирования и сохранения психологического здоровья детей являются: </a:t>
            </a:r>
          </a:p>
          <a:p>
            <a:r>
              <a:rPr lang="ru-RU" dirty="0"/>
              <a:t>проведение специально разработанных психоло­гических занятий с детьми;</a:t>
            </a:r>
          </a:p>
          <a:p>
            <a:r>
              <a:rPr lang="ru-RU" dirty="0"/>
              <a:t>упражнения;</a:t>
            </a:r>
          </a:p>
          <a:p>
            <a:r>
              <a:rPr lang="ru-RU" dirty="0" smtClean="0"/>
              <a:t>психологические игры</a:t>
            </a:r>
            <a:r>
              <a:rPr lang="ru-RU" dirty="0"/>
              <a:t>;</a:t>
            </a:r>
          </a:p>
          <a:p>
            <a:r>
              <a:rPr lang="ru-RU" dirty="0"/>
              <a:t>этюды</a:t>
            </a:r>
            <a:r>
              <a:rPr lang="ru-RU" dirty="0" smtClean="0"/>
              <a:t>;</a:t>
            </a:r>
            <a:endParaRPr lang="ru-RU" dirty="0"/>
          </a:p>
          <a:p>
            <a:r>
              <a:rPr lang="ru-RU" dirty="0"/>
              <a:t>решение проблемно-практических ситуаций;</a:t>
            </a:r>
          </a:p>
          <a:p>
            <a:r>
              <a:rPr lang="ru-RU" dirty="0"/>
              <a:t>элементы </a:t>
            </a:r>
            <a:r>
              <a:rPr lang="ru-RU" dirty="0" err="1"/>
              <a:t>арттерапии</a:t>
            </a:r>
            <a:r>
              <a:rPr lang="ru-RU" dirty="0"/>
              <a:t>;</a:t>
            </a:r>
          </a:p>
          <a:p>
            <a:r>
              <a:rPr lang="ru-RU" dirty="0"/>
              <a:t>игры-драматизации;</a:t>
            </a:r>
          </a:p>
          <a:p>
            <a:r>
              <a:rPr lang="ru-RU" dirty="0"/>
              <a:t>подвижные игры;</a:t>
            </a:r>
          </a:p>
          <a:p>
            <a:r>
              <a:rPr lang="ru-RU" dirty="0"/>
              <a:t>чтение и анализ сказок;</a:t>
            </a:r>
          </a:p>
          <a:p>
            <a:r>
              <a:rPr lang="ru-RU" dirty="0"/>
              <a:t>беседы и др.</a:t>
            </a:r>
          </a:p>
          <a:p>
            <a:endParaRPr lang="ru-RU" dirty="0"/>
          </a:p>
          <a:p>
            <a:endParaRPr lang="ru-RU" dirty="0"/>
          </a:p>
        </p:txBody>
      </p:sp>
    </p:spTree>
    <p:extLst>
      <p:ext uri="{BB962C8B-B14F-4D97-AF65-F5344CB8AC3E}">
        <p14:creationId xmlns:p14="http://schemas.microsoft.com/office/powerpoint/2010/main" val="32613975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3"/>
          </p:nvPr>
        </p:nvSpPr>
        <p:spPr>
          <a:xfrm>
            <a:off x="1143000" y="731520"/>
            <a:ext cx="7029400" cy="5937840"/>
          </a:xfrm>
        </p:spPr>
        <p:txBody>
          <a:bodyPr>
            <a:normAutofit fontScale="85000" lnSpcReduction="20000"/>
          </a:bodyPr>
          <a:lstStyle/>
          <a:p>
            <a:r>
              <a:rPr lang="ru-RU" b="1" dirty="0"/>
              <a:t>Игра с водой «Что плавает, что тонет? </a:t>
            </a:r>
            <a:r>
              <a:rPr lang="ru-RU" dirty="0"/>
              <a:t>»</a:t>
            </a:r>
          </a:p>
          <a:p>
            <a:r>
              <a:rPr lang="ru-RU" dirty="0"/>
              <a:t>Воспитатель предлагает детям сравнить камушек с деревянным кубиком, что легче и что тяжелее, затем опустить в воду и проверить, какой предмет будет плавать, а какой утонет.</a:t>
            </a:r>
          </a:p>
          <a:p>
            <a:r>
              <a:rPr lang="ru-RU" dirty="0"/>
              <a:t>Затем отправить в дальнее плавание бумажный кораблик</a:t>
            </a:r>
          </a:p>
          <a:p>
            <a:r>
              <a:rPr lang="ru-RU" dirty="0"/>
              <a:t>(дыхательное упражнение «Плыви, плыви кораблик»)</a:t>
            </a:r>
          </a:p>
          <a:p>
            <a:r>
              <a:rPr lang="ru-RU" dirty="0"/>
              <a:t>По реке плывет кораблик,</a:t>
            </a:r>
          </a:p>
          <a:p>
            <a:r>
              <a:rPr lang="ru-RU" dirty="0"/>
              <a:t>Он плывет издалека.</a:t>
            </a:r>
          </a:p>
          <a:p>
            <a:r>
              <a:rPr lang="ru-RU" dirty="0"/>
              <a:t>На кораблике четыре</a:t>
            </a:r>
          </a:p>
          <a:p>
            <a:r>
              <a:rPr lang="ru-RU" dirty="0"/>
              <a:t>Очень храбрых моряка.</a:t>
            </a:r>
          </a:p>
          <a:p>
            <a:r>
              <a:rPr lang="ru-RU" b="1" dirty="0"/>
              <a:t>Игра с песком «Печем печенье»</a:t>
            </a:r>
          </a:p>
          <a:p>
            <a:r>
              <a:rPr lang="ru-RU" dirty="0"/>
              <a:t>Сухой песок можно пересыпать из ладошки в ладошку, из него нельзя лепить т. к. он рассыпается, но можно рисовать, оставлять отпечатки своей ладошки. Из влажного песка можно лепить. При необходимости воспитатель оказывает помощь детям, сопровождая действия словами.</a:t>
            </a:r>
          </a:p>
          <a:p>
            <a:r>
              <a:rPr lang="ru-RU" dirty="0"/>
              <a:t>В конце занятия спеть песенку «Пирожки»</a:t>
            </a:r>
          </a:p>
          <a:p>
            <a:endParaRPr lang="ru-RU" dirty="0"/>
          </a:p>
        </p:txBody>
      </p:sp>
    </p:spTree>
    <p:extLst>
      <p:ext uri="{BB962C8B-B14F-4D97-AF65-F5344CB8AC3E}">
        <p14:creationId xmlns:p14="http://schemas.microsoft.com/office/powerpoint/2010/main" val="27334248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597352" cy="5217760"/>
          </a:xfrm>
        </p:spPr>
        <p:txBody>
          <a:bodyPr>
            <a:normAutofit/>
          </a:bodyPr>
          <a:lstStyle/>
          <a:p>
            <a:r>
              <a:rPr lang="ru-RU" dirty="0"/>
              <a:t>В работе с замкнутыми детьми очень эффективны такие формы работы, как детский театр, лепка, рисование и др., </a:t>
            </a:r>
            <a:r>
              <a:rPr lang="ru-RU" b="1" dirty="0"/>
              <a:t>этюды на выражение различных эмоциональных состояний, </a:t>
            </a:r>
            <a:r>
              <a:rPr lang="ru-RU" dirty="0"/>
              <a:t>любые подвижные игры помогут преодолеть замкнутость и стеснение. </a:t>
            </a:r>
            <a:endParaRPr lang="ru-RU" dirty="0" smtClean="0"/>
          </a:p>
        </p:txBody>
      </p:sp>
    </p:spTree>
    <p:extLst>
      <p:ext uri="{BB962C8B-B14F-4D97-AF65-F5344CB8AC3E}">
        <p14:creationId xmlns:p14="http://schemas.microsoft.com/office/powerpoint/2010/main" val="20722726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721816"/>
          </a:xfrm>
        </p:spPr>
        <p:txBody>
          <a:bodyPr>
            <a:normAutofit fontScale="92500" lnSpcReduction="20000"/>
          </a:bodyPr>
          <a:lstStyle/>
          <a:p>
            <a:r>
              <a:rPr lang="ru-RU" b="1" dirty="0"/>
              <a:t>Этюды на выражение вины и стыда.</a:t>
            </a:r>
            <a:endParaRPr lang="ru-RU" dirty="0"/>
          </a:p>
          <a:p>
            <a:r>
              <a:rPr lang="ru-RU" b="1" dirty="0"/>
              <a:t>Провинившийся</a:t>
            </a:r>
            <a:endParaRPr lang="ru-RU" dirty="0"/>
          </a:p>
          <a:p>
            <a:r>
              <a:rPr lang="ru-RU" dirty="0"/>
              <a:t>Мальчик разбил вазу, и мама его ругает. Он чувствует свою вину.</a:t>
            </a:r>
          </a:p>
          <a:p>
            <a:r>
              <a:rPr lang="ru-RU" dirty="0"/>
              <a:t>Выразительные движения. Голова наклонена вперед и втянута в плечи, плечи приподняты; ноги прямые, пятки сдвинуты; руки висят вдоль тела. Мимика. Брови идут вверх и сдвигаются, уголки губ опущены.</a:t>
            </a:r>
          </a:p>
          <a:p>
            <a:r>
              <a:rPr lang="ru-RU" b="1" dirty="0" smtClean="0"/>
              <a:t>Стыдно</a:t>
            </a:r>
            <a:r>
              <a:rPr lang="ru-RU" dirty="0"/>
              <a:t> Мальчик Коля случайно сломал переключатель у телевизора. Он испугался, что мама его накажет. Коля сказал, что переключатель крутил его маленький брат. Брата наказали. Старшему брату стало очень стыдно.</a:t>
            </a:r>
          </a:p>
          <a:p>
            <a:r>
              <a:rPr lang="ru-RU" dirty="0"/>
              <a:t>Выразительные движения. Голова наклонена вперед, брови подняты и сдвинуты, углы рта опущены.</a:t>
            </a:r>
          </a:p>
          <a:p>
            <a:r>
              <a:rPr lang="ru-RU" b="1" dirty="0"/>
              <a:t/>
            </a:r>
            <a:br>
              <a:rPr lang="ru-RU" b="1" dirty="0"/>
            </a:br>
            <a:endParaRPr lang="ru-RU" dirty="0"/>
          </a:p>
          <a:p>
            <a:endParaRPr lang="ru-RU" dirty="0"/>
          </a:p>
        </p:txBody>
      </p:sp>
    </p:spTree>
    <p:extLst>
      <p:ext uri="{BB962C8B-B14F-4D97-AF65-F5344CB8AC3E}">
        <p14:creationId xmlns:p14="http://schemas.microsoft.com/office/powerpoint/2010/main" val="24421433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260648"/>
            <a:ext cx="8064896" cy="6336704"/>
          </a:xfrm>
        </p:spPr>
        <p:txBody>
          <a:bodyPr>
            <a:normAutofit fontScale="92500" lnSpcReduction="10000"/>
          </a:bodyPr>
          <a:lstStyle/>
          <a:p>
            <a:r>
              <a:rPr lang="ru-RU" b="1" dirty="0"/>
              <a:t>Этюды на отображение положительных черт характера.</a:t>
            </a:r>
            <a:endParaRPr lang="ru-RU" dirty="0"/>
          </a:p>
          <a:p>
            <a:r>
              <a:rPr lang="ru-RU" b="1" dirty="0"/>
              <a:t>Смелый заяц</a:t>
            </a:r>
            <a:endParaRPr lang="ru-RU" dirty="0"/>
          </a:p>
          <a:p>
            <a:r>
              <a:rPr lang="ru-RU" dirty="0"/>
              <a:t>Заяц любил стоять на пеньке и громко петь песни и читать стихи. Он не боялся, что его может услышать волк.</a:t>
            </a:r>
          </a:p>
          <a:p>
            <a:r>
              <a:rPr lang="ru-RU" dirty="0"/>
              <a:t>Выразительные движения. Поза. Положение стоя, одна нога чуть впереди другой, руки заложены за спину, подбородок поднят. Мимика. Уверенный взгляд.</a:t>
            </a:r>
          </a:p>
          <a:p>
            <a:r>
              <a:rPr lang="ru-RU" b="1" dirty="0"/>
              <a:t>Добрый мальчик</a:t>
            </a:r>
            <a:endParaRPr lang="ru-RU" dirty="0"/>
          </a:p>
          <a:p>
            <a:r>
              <a:rPr lang="ru-RU" dirty="0"/>
              <a:t>Зима. Маленькая девочка, играя со снегом, потеряла варежку. У нее замерзли пальчики. Это увидел мальчик. Он подошел к девочке и надел на ее руку свою рукавицу.</a:t>
            </a:r>
          </a:p>
          <a:p>
            <a:r>
              <a:rPr lang="ru-RU" b="1" dirty="0"/>
              <a:t>Внимательный мальчик</a:t>
            </a:r>
            <a:endParaRPr lang="ru-RU" dirty="0"/>
          </a:p>
          <a:p>
            <a:r>
              <a:rPr lang="ru-RU" dirty="0"/>
              <a:t>По улице шла женщина с покупками. У нее упал сверток. Мальчик, увидев это, подбежал, поднял сверток и подал женщине. Женщина поблагодарила мальчика.</a:t>
            </a:r>
          </a:p>
          <a:p>
            <a:r>
              <a:rPr lang="ru-RU" b="1" dirty="0"/>
              <a:t>Посещение больного</a:t>
            </a:r>
            <a:endParaRPr lang="ru-RU" dirty="0"/>
          </a:p>
          <a:p>
            <a:r>
              <a:rPr lang="ru-RU" dirty="0"/>
              <a:t>Мальчик заболел. К нему пришел друг. Он с сочувствием смотрит на больного, потом дает ему попить, заботливо поправляет одеяло.</a:t>
            </a:r>
          </a:p>
          <a:p>
            <a:endParaRPr lang="ru-RU" dirty="0"/>
          </a:p>
        </p:txBody>
      </p:sp>
    </p:spTree>
    <p:extLst>
      <p:ext uri="{BB962C8B-B14F-4D97-AF65-F5344CB8AC3E}">
        <p14:creationId xmlns:p14="http://schemas.microsoft.com/office/powerpoint/2010/main" val="5779517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404664"/>
            <a:ext cx="8136904" cy="6264696"/>
          </a:xfrm>
        </p:spPr>
        <p:txBody>
          <a:bodyPr>
            <a:normAutofit lnSpcReduction="10000"/>
          </a:bodyPr>
          <a:lstStyle/>
          <a:p>
            <a:r>
              <a:rPr lang="ru-RU" b="1" dirty="0"/>
              <a:t>Этюды на выражение страха.</a:t>
            </a:r>
            <a:endParaRPr lang="ru-RU" dirty="0"/>
          </a:p>
          <a:p>
            <a:r>
              <a:rPr lang="ru-RU" b="1" dirty="0"/>
              <a:t>Лисенок боится</a:t>
            </a:r>
            <a:endParaRPr lang="ru-RU" dirty="0"/>
          </a:p>
          <a:p>
            <a:r>
              <a:rPr lang="ru-RU" dirty="0"/>
              <a:t>Лисенок увидел на другом берегу ручья свою маму, но он не решается войти в воду. Вода такая холодная, да и глубоко тут.</a:t>
            </a:r>
          </a:p>
          <a:p>
            <a:r>
              <a:rPr lang="ru-RU" dirty="0"/>
              <a:t>Выразительные движения. Поставить ногу вперед на носок, потом вернуть ногу на место. Повторить это движение несколько раз. Для большей выразительности можно имитировать </a:t>
            </a:r>
            <a:r>
              <a:rPr lang="ru-RU" dirty="0" err="1"/>
              <a:t>стряхивание</a:t>
            </a:r>
            <a:r>
              <a:rPr lang="ru-RU" dirty="0"/>
              <a:t> с ноги воображаемых капелек воды.</a:t>
            </a:r>
          </a:p>
          <a:p>
            <a:r>
              <a:rPr lang="ru-RU" dirty="0"/>
              <a:t>"</a:t>
            </a:r>
            <a:r>
              <a:rPr lang="ru-RU" b="1" dirty="0"/>
              <a:t>Котенок по имени Гав"</a:t>
            </a:r>
            <a:endParaRPr lang="ru-RU" dirty="0"/>
          </a:p>
          <a:p>
            <a:r>
              <a:rPr lang="ru-RU" dirty="0"/>
              <a:t>Котенок в грозу забрался на чердак и сидит там один, дрожа от страха. Все кругом грохочет, а он не убегает и даже приглашает своего друга - щенка Шарика побояться вместе. Дети обсуждают поступки персонажей, затем разыгрывают сценку. На роли персонажей мультфильма выбирают детей, имеющих страх грозы, одиночества.</a:t>
            </a:r>
          </a:p>
          <a:p>
            <a:r>
              <a:rPr lang="ru-RU" b="1" dirty="0"/>
              <a:t>Этюды на выражение вины и стыда.</a:t>
            </a:r>
            <a:endParaRPr lang="ru-RU" dirty="0"/>
          </a:p>
          <a:p>
            <a:endParaRPr lang="ru-RU" dirty="0"/>
          </a:p>
        </p:txBody>
      </p:sp>
    </p:spTree>
    <p:extLst>
      <p:ext uri="{BB962C8B-B14F-4D97-AF65-F5344CB8AC3E}">
        <p14:creationId xmlns:p14="http://schemas.microsoft.com/office/powerpoint/2010/main" val="24179852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116632"/>
            <a:ext cx="6400800" cy="5760640"/>
          </a:xfrm>
        </p:spPr>
        <p:txBody>
          <a:bodyPr>
            <a:normAutofit fontScale="92500"/>
          </a:bodyPr>
          <a:lstStyle/>
          <a:p>
            <a:r>
              <a:rPr lang="ru-RU" dirty="0" smtClean="0"/>
              <a:t>«</a:t>
            </a:r>
            <a:r>
              <a:rPr lang="ru-RU" dirty="0" err="1" smtClean="0"/>
              <a:t>Кричалки</a:t>
            </a:r>
            <a:r>
              <a:rPr lang="ru-RU" dirty="0" smtClean="0"/>
              <a:t>- </a:t>
            </a:r>
            <a:r>
              <a:rPr lang="ru-RU" dirty="0" err="1" smtClean="0"/>
              <a:t>шепталки</a:t>
            </a:r>
            <a:r>
              <a:rPr lang="ru-RU" dirty="0" smtClean="0"/>
              <a:t>- </a:t>
            </a:r>
            <a:r>
              <a:rPr lang="ru-RU" dirty="0" err="1" smtClean="0"/>
              <a:t>молчалки</a:t>
            </a:r>
            <a:r>
              <a:rPr lang="ru-RU" dirty="0" smtClean="0"/>
              <a:t>» Эту </a:t>
            </a:r>
            <a:r>
              <a:rPr lang="ru-RU" dirty="0"/>
              <a:t>игру можно просто использовать для успокоения расшалившихся детей. И для этих целей закончить игру можно «молчанкой». После того, как ребенок по сигналу ляжет, включите спокойную музыку и расскажите что-то доброе ( от сказки до слов визуализации).</a:t>
            </a:r>
            <a:endParaRPr lang="ru-RU" dirty="0" smtClean="0"/>
          </a:p>
          <a:p>
            <a:r>
              <a:rPr lang="ru-RU" dirty="0" smtClean="0"/>
              <a:t>«</a:t>
            </a:r>
            <a:r>
              <a:rPr lang="ru-RU" dirty="0" err="1"/>
              <a:t>Кричалки</a:t>
            </a:r>
            <a:r>
              <a:rPr lang="ru-RU" dirty="0"/>
              <a:t>, </a:t>
            </a:r>
            <a:r>
              <a:rPr lang="ru-RU" dirty="0" err="1"/>
              <a:t>шепталки-молчалки</a:t>
            </a:r>
            <a:r>
              <a:rPr lang="ru-RU" dirty="0"/>
              <a:t>»</a:t>
            </a:r>
            <a:br>
              <a:rPr lang="ru-RU" dirty="0"/>
            </a:br>
            <a:r>
              <a:rPr lang="ru-RU" dirty="0" smtClean="0"/>
              <a:t>Из </a:t>
            </a:r>
            <a:r>
              <a:rPr lang="ru-RU" dirty="0"/>
              <a:t>разноцветного картона сделать сигналы — три силуэта ладони: красный, желтый, синий. Когда взрослый поднимает красную ладонь — «</a:t>
            </a:r>
            <a:r>
              <a:rPr lang="ru-RU" dirty="0" err="1"/>
              <a:t>кричалку</a:t>
            </a:r>
            <a:r>
              <a:rPr lang="ru-RU" dirty="0"/>
              <a:t>» — можно бегать, кричать, сильно шуметь; желтая ладонь — «</a:t>
            </a:r>
            <a:r>
              <a:rPr lang="ru-RU" dirty="0" err="1"/>
              <a:t>шепталка</a:t>
            </a:r>
            <a:r>
              <a:rPr lang="ru-RU" dirty="0"/>
              <a:t>» — можно тихо передвигаться и шептаться, на сигнал «</a:t>
            </a:r>
            <a:r>
              <a:rPr lang="ru-RU" dirty="0" err="1"/>
              <a:t>молчалка</a:t>
            </a:r>
            <a:r>
              <a:rPr lang="ru-RU" dirty="0"/>
              <a:t>» — синяя ладонь — ребёнок замирает на месте или ложится на пол и не шевелится. Заканчивать игру следует «</a:t>
            </a:r>
            <a:r>
              <a:rPr lang="ru-RU" dirty="0" err="1"/>
              <a:t>молчалками</a:t>
            </a:r>
            <a:r>
              <a:rPr lang="ru-RU" dirty="0"/>
              <a:t>».</a:t>
            </a:r>
          </a:p>
          <a:p>
            <a:endParaRPr lang="ru-RU" dirty="0"/>
          </a:p>
        </p:txBody>
      </p:sp>
    </p:spTree>
    <p:extLst>
      <p:ext uri="{BB962C8B-B14F-4D97-AF65-F5344CB8AC3E}">
        <p14:creationId xmlns:p14="http://schemas.microsoft.com/office/powerpoint/2010/main" val="33478123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813376" cy="5217760"/>
          </a:xfrm>
        </p:spPr>
        <p:txBody>
          <a:bodyPr/>
          <a:lstStyle/>
          <a:p>
            <a:r>
              <a:rPr lang="ru-RU" dirty="0"/>
              <a:t>Очень результативным в формировании коммуникативных умений является такой прием, как разыгрывание различных ситуаций</a:t>
            </a:r>
            <a:r>
              <a:rPr lang="ru-RU" dirty="0" smtClean="0"/>
              <a:t>.</a:t>
            </a:r>
          </a:p>
          <a:p>
            <a:r>
              <a:rPr lang="ru-RU" dirty="0" smtClean="0"/>
              <a:t> </a:t>
            </a:r>
            <a:r>
              <a:rPr lang="ru-RU" dirty="0"/>
              <a:t>Разыгрывание ситуаций помогает ребенку отработать определенные навыки поведения, это своеобразная «репетиция поведения», которая снимает некоторые трудности, возникающие у ребенка в процессе общения с детьми и взрослыми.</a:t>
            </a:r>
          </a:p>
          <a:p>
            <a:endParaRPr lang="ru-RU" dirty="0"/>
          </a:p>
        </p:txBody>
      </p:sp>
    </p:spTree>
    <p:extLst>
      <p:ext uri="{BB962C8B-B14F-4D97-AF65-F5344CB8AC3E}">
        <p14:creationId xmlns:p14="http://schemas.microsoft.com/office/powerpoint/2010/main" val="7747092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245424" cy="5793824"/>
          </a:xfrm>
        </p:spPr>
        <p:txBody>
          <a:bodyPr>
            <a:normAutofit fontScale="92500"/>
          </a:bodyPr>
          <a:lstStyle/>
          <a:p>
            <a:pPr marL="45720" indent="0">
              <a:buNone/>
            </a:pPr>
            <a:r>
              <a:rPr lang="ru-RU" b="1" dirty="0" smtClean="0"/>
              <a:t>Например:</a:t>
            </a:r>
          </a:p>
          <a:p>
            <a:pPr marL="45720" indent="0">
              <a:buNone/>
            </a:pPr>
            <a:r>
              <a:rPr lang="ru-RU" b="1" dirty="0" smtClean="0"/>
              <a:t>«Слепец </a:t>
            </a:r>
            <a:r>
              <a:rPr lang="ru-RU" b="1" dirty="0"/>
              <a:t>и </a:t>
            </a:r>
            <a:r>
              <a:rPr lang="ru-RU" b="1" dirty="0" smtClean="0"/>
              <a:t>поводырь»</a:t>
            </a:r>
            <a:endParaRPr lang="ru-RU" dirty="0"/>
          </a:p>
          <a:p>
            <a:r>
              <a:rPr lang="ru-RU" b="1" dirty="0"/>
              <a:t>Цель:</a:t>
            </a:r>
            <a:r>
              <a:rPr lang="ru-RU" dirty="0"/>
              <a:t> развить умение доверять, помогать и поддерживать товарищей по общению.</a:t>
            </a:r>
          </a:p>
          <a:p>
            <a:r>
              <a:rPr lang="ru-RU" dirty="0"/>
              <a:t>Дети разбиваются на пары: </a:t>
            </a:r>
            <a:r>
              <a:rPr lang="ru-RU" dirty="0" smtClean="0"/>
              <a:t>«</a:t>
            </a:r>
            <a:r>
              <a:rPr lang="ru-RU" dirty="0" err="1" smtClean="0"/>
              <a:t>слепец»и</a:t>
            </a:r>
            <a:r>
              <a:rPr lang="ru-RU" dirty="0" smtClean="0"/>
              <a:t> «поводырь». </a:t>
            </a:r>
            <a:r>
              <a:rPr lang="ru-RU" dirty="0"/>
              <a:t>Один закрывает глаза, а другой водит его по группе, даёт возможность коснуться различных предметов, помогает избежать различных столкновений с другими парами, даёт соответствующие пояснения относительно их передвижения. Команды следует отдавать стоя за спиной, на некотором отдалении. Затем участники меняются ролями. Каждый ребенок, таким образом, проходит определённую “школу доверия”.</a:t>
            </a:r>
          </a:p>
          <a:p>
            <a:r>
              <a:rPr lang="ru-RU" dirty="0"/>
              <a:t>По окончанию игры воспитатель просит ребят ответить, кто чувствовал себя надёжно и уверенно, у кого было желание полностью довериться своему товарищу. Почему?</a:t>
            </a:r>
          </a:p>
          <a:p>
            <a:endParaRPr lang="ru-RU" dirty="0"/>
          </a:p>
        </p:txBody>
      </p:sp>
    </p:spTree>
    <p:extLst>
      <p:ext uri="{BB962C8B-B14F-4D97-AF65-F5344CB8AC3E}">
        <p14:creationId xmlns:p14="http://schemas.microsoft.com/office/powerpoint/2010/main" val="15291537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649808"/>
          </a:xfrm>
        </p:spPr>
        <p:txBody>
          <a:bodyPr>
            <a:normAutofit/>
          </a:bodyPr>
          <a:lstStyle/>
          <a:p>
            <a:r>
              <a:rPr lang="ru-RU" b="1" dirty="0"/>
              <a:t>Коврик примирения</a:t>
            </a:r>
            <a:endParaRPr lang="ru-RU" dirty="0"/>
          </a:p>
          <a:p>
            <a:r>
              <a:rPr lang="ru-RU" b="1" dirty="0"/>
              <a:t>Цель: </a:t>
            </a:r>
            <a:r>
              <a:rPr lang="ru-RU" dirty="0"/>
              <a:t>Развивать коммуникативные навыки и умение разрешать конфликты.</a:t>
            </a:r>
          </a:p>
          <a:p>
            <a:r>
              <a:rPr lang="ru-RU" dirty="0"/>
              <a:t>Придя с прогулки, воспитатель сообщает  детям, что два мальчика сегодня поссорились на улице. Приглашает противников  присесть  друг против друга на «Коврик примирения», чтобы выяснить причину раздора и найти путь мирного решения проблемы. Эта игра используется и при обсуждении  «Как поделить игрушку».</a:t>
            </a:r>
          </a:p>
          <a:p>
            <a:r>
              <a:rPr lang="ru-RU" dirty="0"/>
              <a:t> </a:t>
            </a:r>
          </a:p>
          <a:p>
            <a:endParaRPr lang="ru-RU" dirty="0"/>
          </a:p>
        </p:txBody>
      </p:sp>
    </p:spTree>
    <p:extLst>
      <p:ext uri="{BB962C8B-B14F-4D97-AF65-F5344CB8AC3E}">
        <p14:creationId xmlns:p14="http://schemas.microsoft.com/office/powerpoint/2010/main" val="27021862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332656"/>
            <a:ext cx="8424936" cy="6336704"/>
          </a:xfrm>
        </p:spPr>
        <p:txBody>
          <a:bodyPr>
            <a:normAutofit fontScale="70000" lnSpcReduction="20000"/>
          </a:bodyPr>
          <a:lstStyle/>
          <a:p>
            <a:r>
              <a:rPr lang="ru-RU" b="1" dirty="0"/>
              <a:t>Игры-ситуации</a:t>
            </a:r>
            <a:endParaRPr lang="ru-RU" dirty="0"/>
          </a:p>
          <a:p>
            <a:r>
              <a:rPr lang="ru-RU" b="1" dirty="0"/>
              <a:t>Цель:</a:t>
            </a:r>
            <a:r>
              <a:rPr lang="ru-RU" dirty="0"/>
              <a:t> развить умение вступать в разговор, обмениваться чувствами, переживаниями, эмоционально и содержательно выражать свои мысли, используя мимику и пантомимику.</a:t>
            </a:r>
          </a:p>
          <a:p>
            <a:r>
              <a:rPr lang="ru-RU" dirty="0"/>
              <a:t>Детям предлагается разыграть ряд ситуаций</a:t>
            </a:r>
          </a:p>
          <a:p>
            <a:r>
              <a:rPr lang="ru-RU" dirty="0"/>
              <a:t>1. Два мальчика поссорились – </a:t>
            </a:r>
            <a:r>
              <a:rPr lang="ru-RU" dirty="0" smtClean="0"/>
              <a:t>помири</a:t>
            </a:r>
            <a:r>
              <a:rPr lang="ru-RU" dirty="0"/>
              <a:t> их.</a:t>
            </a:r>
          </a:p>
          <a:p>
            <a:r>
              <a:rPr lang="ru-RU" dirty="0"/>
              <a:t>2. Тебе очень хочется поиграть в ту же игрушку, что и у одного из ребят твоей группы – попроси его.</a:t>
            </a:r>
          </a:p>
          <a:p>
            <a:r>
              <a:rPr lang="ru-RU" dirty="0"/>
              <a:t>3. Ты нашёл на улице слабого, замученного котёнка – пожалей его.</a:t>
            </a:r>
          </a:p>
          <a:p>
            <a:r>
              <a:rPr lang="ru-RU" dirty="0"/>
              <a:t>4. Ты очень обидел своего друга – попробуй попросить у него прощения, помириться с ним.</a:t>
            </a:r>
          </a:p>
          <a:p>
            <a:r>
              <a:rPr lang="ru-RU" dirty="0"/>
              <a:t>5. Ты пришёл в новую группу – познакомься с детьми и расскажи о себе.</a:t>
            </a:r>
          </a:p>
          <a:p>
            <a:r>
              <a:rPr lang="ru-RU" dirty="0"/>
              <a:t>6. Ты потерял свою машинку – подойди к детям и спроси, не видели ли они ее.</a:t>
            </a:r>
          </a:p>
          <a:p>
            <a:r>
              <a:rPr lang="ru-RU" dirty="0"/>
              <a:t>7. Ты пришёл в библиотеку – попроси интересующеюся тебя книгу у библиотекаря.</a:t>
            </a:r>
          </a:p>
          <a:p>
            <a:r>
              <a:rPr lang="ru-RU" dirty="0"/>
              <a:t>8. Ребята играют в интересную игру – попроси, чтобы ребята тебя приняли. Что ты будешь делать, если они тебя не захотят принять?</a:t>
            </a:r>
          </a:p>
          <a:p>
            <a:r>
              <a:rPr lang="ru-RU" dirty="0"/>
              <a:t>9. Дети играют, у одного ребёнка нет игрушки – поделись с ним.</a:t>
            </a:r>
          </a:p>
          <a:p>
            <a:r>
              <a:rPr lang="ru-RU" dirty="0"/>
              <a:t>10. Ребёнок плачет – успокой его.</a:t>
            </a:r>
          </a:p>
          <a:p>
            <a:r>
              <a:rPr lang="ru-RU" dirty="0"/>
              <a:t>11. У тебя не получается завязать шнурок на ботинке – попроси товарища помочь тебе.</a:t>
            </a:r>
          </a:p>
          <a:p>
            <a:r>
              <a:rPr lang="ru-RU" dirty="0"/>
              <a:t>12. К тебе пришли гости – познакомь их с родителями, покажи свою комнату и свои игрушки.</a:t>
            </a:r>
          </a:p>
          <a:p>
            <a:r>
              <a:rPr lang="ru-RU" dirty="0"/>
              <a:t>13. Ты пришёл с прогулки проголодавшийся – что ты скажешь маме или бабушке.</a:t>
            </a:r>
          </a:p>
          <a:p>
            <a:r>
              <a:rPr lang="ru-RU" dirty="0"/>
              <a:t>14. Дети завтракают. Витя взял кусочек хлеба, скатал из него шарик. Оглядевшись, чтобы никто не заметил, он кинул и попал Феде в глаз. Федя схватился за глаз и вскрикнул. – Что вы скажите о поведении Вити? Как нужно обращаться с хлебом? Можно ли сказать, что Витя пошутил.</a:t>
            </a:r>
          </a:p>
          <a:p>
            <a:endParaRPr lang="ru-RU" dirty="0"/>
          </a:p>
        </p:txBody>
      </p:sp>
    </p:spTree>
    <p:extLst>
      <p:ext uri="{BB962C8B-B14F-4D97-AF65-F5344CB8AC3E}">
        <p14:creationId xmlns:p14="http://schemas.microsoft.com/office/powerpoint/2010/main" val="1900746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260648"/>
            <a:ext cx="7560840" cy="6120680"/>
          </a:xfrm>
        </p:spPr>
        <p:txBody>
          <a:bodyPr>
            <a:normAutofit fontScale="77500" lnSpcReduction="20000"/>
          </a:bodyPr>
          <a:lstStyle/>
          <a:p>
            <a:r>
              <a:rPr lang="ru-RU" b="1" dirty="0" smtClean="0"/>
              <a:t>Для детей 4-го года жизни </a:t>
            </a:r>
            <a:r>
              <a:rPr lang="ru-RU" dirty="0"/>
              <a:t>Игры и упражнения, направленные на овладение вербальными и невербальными средствами общения: «Испорченный телефон», «Угадай-ка», «Через стекло» </a:t>
            </a:r>
            <a:endParaRPr lang="ru-RU" dirty="0" smtClean="0"/>
          </a:p>
          <a:p>
            <a:r>
              <a:rPr lang="ru-RU" dirty="0"/>
              <a:t>    Игры, направленные на преодоление замкнутости, пассивности, скованности и двигательное раскрепощение ребенка во время общения: «Свободный танец», «Изображаем животное», «Походки», </a:t>
            </a:r>
            <a:endParaRPr lang="ru-RU" dirty="0" smtClean="0"/>
          </a:p>
          <a:p>
            <a:r>
              <a:rPr lang="ru-RU" dirty="0"/>
              <a:t>    Игры, направленные на осознание ребенком самого себя, собственной индивидуальности: «Слушаем себя», «Кто я», «Рисуем себя» </a:t>
            </a:r>
            <a:endParaRPr lang="ru-RU" dirty="0" smtClean="0"/>
          </a:p>
          <a:p>
            <a:r>
              <a:rPr lang="ru-RU" dirty="0"/>
              <a:t>    Игры и упражнения, помогающие ребенку увидеть и понять другого человека, партнера по игре и общению: «Бюро находок», «Слепой и поводырь», «Проигрывание ситуаций» </a:t>
            </a:r>
            <a:endParaRPr lang="ru-RU" dirty="0" smtClean="0"/>
          </a:p>
          <a:p>
            <a:r>
              <a:rPr lang="ru-RU" dirty="0"/>
              <a:t>    Для сохранения психологического здоровья в группе для детей            5-го года жизни мной  проводились игры и упражнения, направленные на коррекцию конфликтности: «Спина к спине», «Мои друзья», «Ролевая гимнастика», «Закончи ситуацию», беседы: «Как поступить», «Как правильно дружить» </a:t>
            </a:r>
            <a:endParaRPr lang="ru-RU" dirty="0" smtClean="0"/>
          </a:p>
          <a:p>
            <a:r>
              <a:rPr lang="ru-RU" dirty="0"/>
              <a:t>    Игры и упражнения, направленные на коррекцию агрессивности: «Брыкание», «Медвежата», «Высвобождение гнева», «Прорви круг» </a:t>
            </a:r>
            <a:endParaRPr lang="ru-RU" dirty="0" smtClean="0"/>
          </a:p>
          <a:p>
            <a:r>
              <a:rPr lang="ru-RU" dirty="0"/>
              <a:t>    Упражнения, способствующие преодолению застенчивости у детей: «Веселая зарядка», «Торжественная речь», «Окажи внимание другому» </a:t>
            </a:r>
            <a:endParaRPr lang="ru-RU" dirty="0" smtClean="0"/>
          </a:p>
          <a:p>
            <a:r>
              <a:rPr lang="ru-RU" dirty="0"/>
              <a:t>    Игры и упражнения, направленные на преодоление </a:t>
            </a:r>
            <a:r>
              <a:rPr lang="ru-RU" dirty="0" smtClean="0"/>
              <a:t>замкнутости</a:t>
            </a:r>
            <a:r>
              <a:rPr lang="ru-RU" dirty="0"/>
              <a:t> у детей: «Закончи предложение», «Назови свои сильные стороны», «Разыгрывание ситуаций» </a:t>
            </a:r>
          </a:p>
          <a:p>
            <a:pPr marL="45720" indent="0">
              <a:buNone/>
            </a:pPr>
            <a:endParaRPr lang="ru-RU" dirty="0" smtClean="0"/>
          </a:p>
          <a:p>
            <a:pPr marL="45720" indent="0">
              <a:buNone/>
            </a:pPr>
            <a:endParaRPr lang="ru-RU" dirty="0"/>
          </a:p>
        </p:txBody>
      </p:sp>
    </p:spTree>
    <p:extLst>
      <p:ext uri="{BB962C8B-B14F-4D97-AF65-F5344CB8AC3E}">
        <p14:creationId xmlns:p14="http://schemas.microsoft.com/office/powerpoint/2010/main" val="73023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217760"/>
          </a:xfrm>
        </p:spPr>
        <p:txBody>
          <a:bodyPr/>
          <a:lstStyle/>
          <a:p>
            <a:r>
              <a:rPr lang="ru-RU" dirty="0"/>
              <a:t>В коррекционной работе обязательно надо использовать игры, направленные на снятие телесных барьеров, на развитие умения добиваться своей цели приемлемыми способами общения.</a:t>
            </a:r>
          </a:p>
          <a:p>
            <a:r>
              <a:rPr lang="ru-RU" dirty="0"/>
              <a:t>Замкнутым детям также рекомендуются и подвижные игры. Подвижные игры соревновательного характера побуждают активность, организуют и сплачивают играющих. Игры вызывают здоровое эмоциональное возбуждение, отвлекают от болезненных мыслей и фантазий.</a:t>
            </a:r>
          </a:p>
          <a:p>
            <a:endParaRPr lang="ru-RU" dirty="0"/>
          </a:p>
          <a:p>
            <a:endParaRPr lang="ru-RU" dirty="0"/>
          </a:p>
        </p:txBody>
      </p:sp>
    </p:spTree>
    <p:extLst>
      <p:ext uri="{BB962C8B-B14F-4D97-AF65-F5344CB8AC3E}">
        <p14:creationId xmlns:p14="http://schemas.microsoft.com/office/powerpoint/2010/main" val="38882097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5301208"/>
            <a:ext cx="7056784" cy="1070992"/>
          </a:xfrm>
        </p:spPr>
        <p:txBody>
          <a:bodyPr/>
          <a:lstStyle/>
          <a:p>
            <a:r>
              <a:rPr lang="ru-RU" sz="2400" dirty="0" smtClean="0"/>
              <a:t>Подвижные игры</a:t>
            </a:r>
            <a:endParaRPr lang="ru-RU" sz="2400" dirty="0"/>
          </a:p>
        </p:txBody>
      </p:sp>
      <p:sp>
        <p:nvSpPr>
          <p:cNvPr id="3" name="Объект 2"/>
          <p:cNvSpPr>
            <a:spLocks noGrp="1"/>
          </p:cNvSpPr>
          <p:nvPr>
            <p:ph sz="quarter" idx="13"/>
          </p:nvPr>
        </p:nvSpPr>
        <p:spPr>
          <a:xfrm>
            <a:off x="611560" y="731520"/>
            <a:ext cx="7848872" cy="4641696"/>
          </a:xfrm>
        </p:spPr>
        <p:txBody>
          <a:bodyPr>
            <a:normAutofit/>
          </a:bodyPr>
          <a:lstStyle/>
          <a:p>
            <a:r>
              <a:rPr lang="ru-RU" dirty="0"/>
              <a:t>В младших группах можно применять игры соревновательного характера, направленные на повыше­ние качества движения в индивидуальном выполнении: "Кто тихо пробежит" (де­ти по сигналу должны перебежать на противоположную сторону; посередине си­дит воспитатель с закрытыми глазами; если он услышит тяжелый бег, то открыва­ет глаза, и ребенок, нарушивший правило, выходит из игры), "Кто легко спрыгнет", "Кто подлезет и не заденет" и т. д</a:t>
            </a:r>
            <a:r>
              <a:rPr lang="ru-RU" dirty="0" smtClean="0"/>
              <a:t>.</a:t>
            </a:r>
          </a:p>
          <a:p>
            <a:endParaRPr lang="ru-RU" dirty="0"/>
          </a:p>
          <a:p>
            <a:endParaRPr lang="ru-RU" dirty="0"/>
          </a:p>
        </p:txBody>
      </p:sp>
    </p:spTree>
    <p:extLst>
      <p:ext uri="{BB962C8B-B14F-4D97-AF65-F5344CB8AC3E}">
        <p14:creationId xmlns:p14="http://schemas.microsoft.com/office/powerpoint/2010/main" val="35161485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649808"/>
          </a:xfrm>
        </p:spPr>
        <p:txBody>
          <a:bodyPr>
            <a:normAutofit/>
          </a:bodyPr>
          <a:lstStyle/>
          <a:p>
            <a:r>
              <a:rPr lang="ru-RU" dirty="0"/>
              <a:t>В средней группе можно использовать подвижные игры не только с вышеназ­ванными движениями, но и с бросанием ("Мяч через сетку", "Лови, бросай, упасть не давай" и др.). Дети 4 лет уже могут свободно подчиняться правилам, данным в открытом виде, поэтому бессюжетные подвижные игры можно использовать до­статочно широко. В играх соревновательного характера даются задания на быст­роту выполнения движения ("Кто быстрее добежит до флажка", "Кто самый лов­кий" и т. д.). Для детей этого возраста доступны командные игры с элементами со­ревнования, построенные на беге или </a:t>
            </a:r>
            <a:r>
              <a:rPr lang="ru-RU" dirty="0" err="1"/>
              <a:t>подлезании</a:t>
            </a:r>
            <a:r>
              <a:rPr lang="ru-RU" dirty="0"/>
              <a:t> ("Самолеты", "Цветные автомо­били" и др.)</a:t>
            </a:r>
          </a:p>
        </p:txBody>
      </p:sp>
    </p:spTree>
    <p:extLst>
      <p:ext uri="{BB962C8B-B14F-4D97-AF65-F5344CB8AC3E}">
        <p14:creationId xmlns:p14="http://schemas.microsoft.com/office/powerpoint/2010/main" val="28151589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721816"/>
          </a:xfrm>
        </p:spPr>
        <p:txBody>
          <a:bodyPr>
            <a:normAutofit/>
          </a:bodyPr>
          <a:lstStyle/>
          <a:p>
            <a:r>
              <a:rPr lang="ru-RU" dirty="0"/>
              <a:t>В старшем дошкольном возрасте появляется возможность выбирать игры с прыжками в длину с места, метанием и лазаньем. Возможностям старших дошколь­ников соответствуют бессюжетные игры, но детям по-прежнему доставляют боль­шое удовольствие сюжетные подвижные игры. </a:t>
            </a:r>
            <a:endParaRPr lang="ru-RU" dirty="0" smtClean="0"/>
          </a:p>
          <a:p>
            <a:r>
              <a:rPr lang="ru-RU" dirty="0" smtClean="0"/>
              <a:t>С </a:t>
            </a:r>
            <a:r>
              <a:rPr lang="ru-RU" dirty="0"/>
              <a:t>пятилетнего возраста, по данным </a:t>
            </a:r>
            <a:r>
              <a:rPr lang="ru-RU" dirty="0" smtClean="0"/>
              <a:t>можно </a:t>
            </a:r>
            <a:r>
              <a:rPr lang="ru-RU" dirty="0"/>
              <a:t>использовать разнообразные игры-эстафеты, предусматриваю­щие взаимодействие между играющими</a:t>
            </a:r>
            <a:r>
              <a:rPr lang="ru-RU" dirty="0" smtClean="0"/>
              <a:t>.</a:t>
            </a:r>
            <a:r>
              <a:rPr lang="ru-RU" b="1" u="sng" dirty="0"/>
              <a:t> :</a:t>
            </a:r>
            <a:r>
              <a:rPr lang="ru-RU" b="1" dirty="0"/>
              <a:t> русская народная игра «Воевода</a:t>
            </a:r>
            <a:r>
              <a:rPr lang="ru-RU" b="1" dirty="0" smtClean="0"/>
              <a:t>»</a:t>
            </a:r>
            <a:r>
              <a:rPr lang="ru-RU" b="1" dirty="0"/>
              <a:t> «Докторские салки</a:t>
            </a:r>
            <a:r>
              <a:rPr lang="ru-RU" b="1" dirty="0" smtClean="0"/>
              <a:t>»</a:t>
            </a:r>
            <a:r>
              <a:rPr lang="ru-RU" b="1" dirty="0"/>
              <a:t> «Повар и котята</a:t>
            </a:r>
            <a:r>
              <a:rPr lang="ru-RU" b="1" dirty="0" smtClean="0"/>
              <a:t>»,</a:t>
            </a:r>
            <a:r>
              <a:rPr lang="ru-RU" dirty="0" smtClean="0"/>
              <a:t> </a:t>
            </a:r>
            <a:r>
              <a:rPr lang="ru-RU" dirty="0"/>
              <a:t> </a:t>
            </a:r>
            <a:r>
              <a:rPr lang="ru-RU" dirty="0" smtClean="0"/>
              <a:t>»</a:t>
            </a:r>
            <a:r>
              <a:rPr lang="ru-RU" b="1" dirty="0" smtClean="0"/>
              <a:t>Медведи </a:t>
            </a:r>
            <a:r>
              <a:rPr lang="ru-RU" b="1" dirty="0"/>
              <a:t>и </a:t>
            </a:r>
            <a:r>
              <a:rPr lang="ru-RU" b="1" dirty="0" smtClean="0"/>
              <a:t>пчелы», «Перелет птиц»…</a:t>
            </a:r>
            <a:endParaRPr lang="ru-RU" dirty="0"/>
          </a:p>
        </p:txBody>
      </p:sp>
    </p:spTree>
    <p:extLst>
      <p:ext uri="{BB962C8B-B14F-4D97-AF65-F5344CB8AC3E}">
        <p14:creationId xmlns:p14="http://schemas.microsoft.com/office/powerpoint/2010/main" val="9334072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289768"/>
          </a:xfrm>
        </p:spPr>
        <p:txBody>
          <a:bodyPr>
            <a:normAutofit fontScale="92500"/>
          </a:bodyPr>
          <a:lstStyle/>
          <a:p>
            <a:r>
              <a:rPr lang="ru-RU" dirty="0"/>
              <a:t>Для работы с замкнутыми детьми с успехом можно использовать различные настольные игры. Однако есть особенность проведения этих игр - в них обязательно должно играть одновременно несколько детей.</a:t>
            </a:r>
          </a:p>
          <a:p>
            <a:r>
              <a:rPr lang="ru-RU" dirty="0"/>
              <a:t>Дидактические игры используются на занятиях и в самостоятельной деятельности детей. Являясь эффективным средством обучения, они могут быть составной частью занятия, а в группах раннего возраста – основной формой организации учебного процесса</a:t>
            </a:r>
            <a:r>
              <a:rPr lang="ru-RU" dirty="0" smtClean="0"/>
              <a:t>.</a:t>
            </a:r>
            <a:r>
              <a:rPr lang="ru-RU" u="sng" dirty="0"/>
              <a:t> "Чудесный </a:t>
            </a:r>
            <a:r>
              <a:rPr lang="ru-RU" u="sng" dirty="0" smtClean="0"/>
              <a:t>мешочек«,</a:t>
            </a:r>
            <a:r>
              <a:rPr lang="ru-RU" u="sng" dirty="0"/>
              <a:t> </a:t>
            </a:r>
            <a:r>
              <a:rPr lang="ru-RU" u="sng" dirty="0" smtClean="0"/>
              <a:t>«Найди </a:t>
            </a:r>
            <a:r>
              <a:rPr lang="ru-RU" u="sng" dirty="0"/>
              <a:t>детёныша для </a:t>
            </a:r>
            <a:r>
              <a:rPr lang="ru-RU" u="sng" dirty="0" smtClean="0"/>
              <a:t>мамы», «Доскажи словечко»</a:t>
            </a:r>
            <a:endParaRPr lang="ru-RU" dirty="0"/>
          </a:p>
          <a:p>
            <a:r>
              <a:rPr lang="ru-RU" dirty="0"/>
              <a:t>Игры-фантазии(конкурс хвастунов),помогут создать положительный эмоциональный фон в группе, устранить страхи, сплотить ребят, повысить самооценку.</a:t>
            </a:r>
          </a:p>
          <a:p>
            <a:endParaRPr lang="ru-RU" dirty="0"/>
          </a:p>
        </p:txBody>
      </p:sp>
    </p:spTree>
    <p:extLst>
      <p:ext uri="{BB962C8B-B14F-4D97-AF65-F5344CB8AC3E}">
        <p14:creationId xmlns:p14="http://schemas.microsoft.com/office/powerpoint/2010/main" val="20257525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289768"/>
          </a:xfrm>
        </p:spPr>
        <p:txBody>
          <a:bodyPr>
            <a:normAutofit lnSpcReduction="10000"/>
          </a:bodyPr>
          <a:lstStyle/>
          <a:p>
            <a:r>
              <a:rPr lang="ru-RU" dirty="0"/>
              <a:t>Для </a:t>
            </a:r>
            <a:r>
              <a:rPr lang="ru-RU" i="1" dirty="0"/>
              <a:t>детей постарше дидактические народные игры, в </a:t>
            </a:r>
            <a:r>
              <a:rPr lang="ru-RU" dirty="0"/>
              <a:t>которых заложена возможность развития активности, сноровки, инициативы, смекалки. Здесь находят выражения присущая дошкольникам потребность в движении, в общении со сверстниками, заключается обильная пища для работы ума воображения</a:t>
            </a:r>
            <a:r>
              <a:rPr lang="ru-RU" dirty="0" smtClean="0"/>
              <a:t>.</a:t>
            </a:r>
          </a:p>
          <a:p>
            <a:r>
              <a:rPr lang="ru-RU" dirty="0" smtClean="0"/>
              <a:t> </a:t>
            </a:r>
            <a:r>
              <a:rPr lang="ru-RU" dirty="0"/>
              <a:t>Выдумка, шутка, юмор, оптимистический характер – отличительные особенности русских </a:t>
            </a:r>
            <a:r>
              <a:rPr lang="ru-RU" b="1" dirty="0"/>
              <a:t>народных игр</a:t>
            </a:r>
            <a:r>
              <a:rPr lang="ru-RU" dirty="0"/>
              <a:t>. Они приучают ребенка преодолевать трудности, радоваться выигрышу, мужественно переносить неудачу</a:t>
            </a:r>
            <a:r>
              <a:rPr lang="ru-RU" dirty="0" smtClean="0"/>
              <a:t>.</a:t>
            </a:r>
          </a:p>
          <a:p>
            <a:r>
              <a:rPr lang="ru-RU" dirty="0" smtClean="0"/>
              <a:t> </a:t>
            </a:r>
            <a:r>
              <a:rPr lang="ru-RU" dirty="0"/>
              <a:t>В каждой народной игре решается комплекс </a:t>
            </a:r>
            <a:r>
              <a:rPr lang="ru-RU" dirty="0" err="1"/>
              <a:t>воспитательно</a:t>
            </a:r>
            <a:r>
              <a:rPr lang="ru-RU" dirty="0"/>
              <a:t>-образовательных задач. </a:t>
            </a:r>
          </a:p>
          <a:p>
            <a:endParaRPr lang="ru-RU" dirty="0"/>
          </a:p>
        </p:txBody>
      </p:sp>
    </p:spTree>
    <p:extLst>
      <p:ext uri="{BB962C8B-B14F-4D97-AF65-F5344CB8AC3E}">
        <p14:creationId xmlns:p14="http://schemas.microsoft.com/office/powerpoint/2010/main" val="35286405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289768"/>
          </a:xfrm>
        </p:spPr>
        <p:txBody>
          <a:bodyPr/>
          <a:lstStyle/>
          <a:p>
            <a:r>
              <a:rPr lang="ru-RU" dirty="0"/>
              <a:t>включая народную игру в учебно-воспитательный процесс, педагог ненавязчиво, целенаправленно вводит детей в мир народной культуры, обучая детей навыкам общения. </a:t>
            </a:r>
          </a:p>
          <a:p>
            <a:r>
              <a:rPr lang="ru-RU" b="1" i="1" dirty="0"/>
              <a:t>«Гори ясно»</a:t>
            </a:r>
            <a:endParaRPr lang="ru-RU" dirty="0"/>
          </a:p>
          <a:p>
            <a:r>
              <a:rPr lang="ru-RU" b="1" i="1" dirty="0"/>
              <a:t>«Ворон»</a:t>
            </a:r>
            <a:endParaRPr lang="ru-RU" dirty="0"/>
          </a:p>
          <a:p>
            <a:r>
              <a:rPr lang="ru-RU" b="1" i="1" dirty="0"/>
              <a:t>«Солнце»</a:t>
            </a:r>
            <a:endParaRPr lang="ru-RU" dirty="0"/>
          </a:p>
          <a:p>
            <a:r>
              <a:rPr lang="ru-RU" b="1" i="1" dirty="0"/>
              <a:t>«Теремок»</a:t>
            </a:r>
            <a:endParaRPr lang="ru-RU" dirty="0"/>
          </a:p>
          <a:p>
            <a:r>
              <a:rPr lang="ru-RU" b="1" i="1" dirty="0"/>
              <a:t>«Сова»</a:t>
            </a:r>
            <a:endParaRPr lang="ru-RU" dirty="0"/>
          </a:p>
          <a:p>
            <a:r>
              <a:rPr lang="ru-RU" dirty="0"/>
              <a:t> </a:t>
            </a:r>
            <a:r>
              <a:rPr lang="ru-RU" b="1" i="1" dirty="0"/>
              <a:t> «</a:t>
            </a:r>
            <a:r>
              <a:rPr lang="ru-RU" b="1" i="1" dirty="0" err="1"/>
              <a:t>Чурилки</a:t>
            </a:r>
            <a:r>
              <a:rPr lang="ru-RU" b="1" i="1" dirty="0"/>
              <a:t>»</a:t>
            </a:r>
            <a:endParaRPr lang="ru-RU" dirty="0"/>
          </a:p>
          <a:p>
            <a:endParaRPr lang="ru-RU" dirty="0"/>
          </a:p>
        </p:txBody>
      </p:sp>
    </p:spTree>
    <p:extLst>
      <p:ext uri="{BB962C8B-B14F-4D97-AF65-F5344CB8AC3E}">
        <p14:creationId xmlns:p14="http://schemas.microsoft.com/office/powerpoint/2010/main" val="7306998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505792"/>
          </a:xfrm>
        </p:spPr>
        <p:txBody>
          <a:bodyPr>
            <a:normAutofit fontScale="92500"/>
          </a:bodyPr>
          <a:lstStyle/>
          <a:p>
            <a:r>
              <a:rPr lang="ru-RU" dirty="0"/>
              <a:t>Каждая форма общения по-своему влияет на психическое развитие детей: эмоционально-практическая побуждает их к выявлению инициативы, расширяет спектр эмоциональных переживаний; ситуативно-деловая способствует развитию в личности, самосознания, любознательности, смелости, оптимизма, творчества; </a:t>
            </a:r>
            <a:r>
              <a:rPr lang="ru-RU" dirty="0" err="1"/>
              <a:t>внеситуативно</a:t>
            </a:r>
            <a:r>
              <a:rPr lang="ru-RU" dirty="0"/>
              <a:t>-деловая и </a:t>
            </a:r>
            <a:r>
              <a:rPr lang="ru-RU" dirty="0" err="1"/>
              <a:t>внеситуативно</a:t>
            </a:r>
            <a:r>
              <a:rPr lang="ru-RU" dirty="0"/>
              <a:t>-личностная формируют умение видеть в партнере самое ценное личность, учитывать его мысли и переживания.</a:t>
            </a:r>
          </a:p>
          <a:p>
            <a:r>
              <a:rPr lang="ru-RU" dirty="0"/>
              <a:t>Эффективность педагогического общения зависит от умения воспитателя учитывать возрастные и индивидуальные особенности детей и умению косвенно воздействовать на соответствующую организацию совместной деятельности и взаимоотношения детей.</a:t>
            </a:r>
          </a:p>
          <a:p>
            <a:endParaRPr lang="ru-RU" dirty="0"/>
          </a:p>
        </p:txBody>
      </p:sp>
    </p:spTree>
    <p:extLst>
      <p:ext uri="{BB962C8B-B14F-4D97-AF65-F5344CB8AC3E}">
        <p14:creationId xmlns:p14="http://schemas.microsoft.com/office/powerpoint/2010/main" val="2229959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11560" y="188639"/>
            <a:ext cx="7992888" cy="6295287"/>
          </a:xfrm>
        </p:spPr>
        <p:txBody>
          <a:bodyPr>
            <a:normAutofit fontScale="92500" lnSpcReduction="10000"/>
          </a:bodyPr>
          <a:lstStyle/>
          <a:p>
            <a:r>
              <a:rPr lang="ru-RU" dirty="0" smtClean="0"/>
              <a:t>Для старшего возраста</a:t>
            </a:r>
          </a:p>
          <a:p>
            <a:r>
              <a:rPr lang="ru-RU" dirty="0" smtClean="0"/>
              <a:t>Проведение </a:t>
            </a:r>
            <a:r>
              <a:rPr lang="ru-RU" dirty="0"/>
              <a:t>специально разработанных, комплексных (совместно с психологом), занятий с детьми;</a:t>
            </a:r>
          </a:p>
          <a:p>
            <a:r>
              <a:rPr lang="ru-RU" dirty="0"/>
              <a:t>Работа по развитию уверенности в себе, веры в собственные силы;</a:t>
            </a:r>
          </a:p>
          <a:p>
            <a:r>
              <a:rPr lang="ru-RU" dirty="0"/>
              <a:t>Психологические игры и упражнения на формирование у детей положительных эмоций, а также на коррекцию негативных эмоциональных состояний, таких как тревожность, агрессивность, импульсивность, конфликтность;</a:t>
            </a:r>
          </a:p>
          <a:p>
            <a:r>
              <a:rPr lang="ru-RU" dirty="0"/>
              <a:t>Игры и упражнения на повышение самооценки;</a:t>
            </a:r>
          </a:p>
          <a:p>
            <a:r>
              <a:rPr lang="ru-RU" dirty="0"/>
              <a:t>Решение проблемно-практических ситуаций;</a:t>
            </a:r>
          </a:p>
          <a:p>
            <a:r>
              <a:rPr lang="ru-RU" dirty="0"/>
              <a:t>Игры-драматизации;</a:t>
            </a:r>
          </a:p>
          <a:p>
            <a:r>
              <a:rPr lang="ru-RU" dirty="0"/>
              <a:t>Подвижные игры;</a:t>
            </a:r>
          </a:p>
          <a:p>
            <a:r>
              <a:rPr lang="ru-RU" dirty="0"/>
              <a:t>Чтение и анализ сказок;</a:t>
            </a:r>
          </a:p>
          <a:p>
            <a:r>
              <a:rPr lang="ru-RU" dirty="0"/>
              <a:t>Беседы;</a:t>
            </a:r>
          </a:p>
          <a:p>
            <a:r>
              <a:rPr lang="ru-RU" dirty="0"/>
              <a:t>Творческие игры;</a:t>
            </a:r>
          </a:p>
          <a:p>
            <a:r>
              <a:rPr lang="ru-RU" dirty="0"/>
              <a:t>Сочинение сказок;</a:t>
            </a:r>
          </a:p>
          <a:p>
            <a:r>
              <a:rPr lang="ru-RU" dirty="0"/>
              <a:t>Коллективное рисование.</a:t>
            </a:r>
          </a:p>
          <a:p>
            <a:endParaRPr lang="ru-RU" dirty="0"/>
          </a:p>
        </p:txBody>
      </p:sp>
    </p:spTree>
    <p:extLst>
      <p:ext uri="{BB962C8B-B14F-4D97-AF65-F5344CB8AC3E}">
        <p14:creationId xmlns:p14="http://schemas.microsoft.com/office/powerpoint/2010/main" val="4213862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83568" y="404664"/>
            <a:ext cx="7776864" cy="5976664"/>
          </a:xfrm>
        </p:spPr>
        <p:txBody>
          <a:bodyPr>
            <a:normAutofit fontScale="85000" lnSpcReduction="20000"/>
          </a:bodyPr>
          <a:lstStyle/>
          <a:p>
            <a:r>
              <a:rPr lang="ru-RU" dirty="0"/>
              <a:t>Также детям нравятся эмоциональные разминки (похохочем; покричим так, чтобы стены задрожали; как будто кричит огромный, неведомый зверь и т.д. (слайд).</a:t>
            </a:r>
          </a:p>
          <a:p>
            <a:r>
              <a:rPr lang="ru-RU" dirty="0"/>
              <a:t>    Часто </a:t>
            </a:r>
            <a:r>
              <a:rPr lang="ru-RU" dirty="0" smtClean="0"/>
              <a:t>используются </a:t>
            </a:r>
            <a:r>
              <a:rPr lang="ru-RU" dirty="0"/>
              <a:t>минутки покоя:</a:t>
            </a:r>
          </a:p>
          <a:p>
            <a:r>
              <a:rPr lang="ru-RU" dirty="0"/>
              <a:t>посидим молча с закрытыми глазами;</a:t>
            </a:r>
          </a:p>
          <a:p>
            <a:r>
              <a:rPr lang="ru-RU" dirty="0"/>
              <a:t>посидим и полюбуемся на горящую свечу;</a:t>
            </a:r>
          </a:p>
          <a:p>
            <a:r>
              <a:rPr lang="ru-RU" dirty="0"/>
              <a:t>ляжем на спину и расслабимся, будто мы тряпичные куклы;</a:t>
            </a:r>
          </a:p>
          <a:p>
            <a:r>
              <a:rPr lang="ru-RU" dirty="0"/>
              <a:t>помечтаем под эту прекрасную музыку.</a:t>
            </a:r>
          </a:p>
          <a:p>
            <a:r>
              <a:rPr lang="ru-RU" b="1" dirty="0"/>
              <a:t>Арт-терапевтическое упражнение «Чудесный край»</a:t>
            </a:r>
          </a:p>
          <a:p>
            <a:r>
              <a:rPr lang="ru-RU" dirty="0"/>
              <a:t>Цель: выражение чувств и эмоций через совместную изобразительную деятельность, сплочение детского коллектива.</a:t>
            </a:r>
          </a:p>
          <a:p>
            <a:r>
              <a:rPr lang="ru-RU" dirty="0"/>
              <a:t>- А сейчас давайте вместе</a:t>
            </a:r>
          </a:p>
          <a:p>
            <a:r>
              <a:rPr lang="ru-RU" dirty="0"/>
              <a:t> Нарисуем край чудесный.</a:t>
            </a:r>
          </a:p>
          <a:p>
            <a:r>
              <a:rPr lang="ru-RU" dirty="0"/>
              <a:t>Детям предлагается выполнить совместный рисунок на большом листе бумаги, который расстилается прямо на полу. Тема рисунка «Чудесный край». Предварительно на листе рисуются детали  и небольшие линии. Дети дорисовывают неоконченные изображения, «превращают» их во что угодно. Совместное рисование сопровождается звуками природы.</a:t>
            </a:r>
          </a:p>
          <a:p>
            <a:endParaRPr lang="ru-RU" dirty="0"/>
          </a:p>
        </p:txBody>
      </p:sp>
    </p:spTree>
    <p:extLst>
      <p:ext uri="{BB962C8B-B14F-4D97-AF65-F5344CB8AC3E}">
        <p14:creationId xmlns:p14="http://schemas.microsoft.com/office/powerpoint/2010/main" val="3023007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731520"/>
            <a:ext cx="7992888" cy="5865832"/>
          </a:xfrm>
        </p:spPr>
        <p:txBody>
          <a:bodyPr>
            <a:normAutofit/>
          </a:bodyPr>
          <a:lstStyle/>
          <a:p>
            <a:r>
              <a:rPr lang="ru-RU" dirty="0"/>
              <a:t> Музыкотерапия – один из методов, который укрепляет здоровье детей</a:t>
            </a:r>
            <a:r>
              <a:rPr lang="ru-RU" dirty="0" smtClean="0"/>
              <a:t>, в том числе психологическое, </a:t>
            </a:r>
            <a:r>
              <a:rPr lang="ru-RU" dirty="0"/>
              <a:t>доставляет детям удовольствие</a:t>
            </a:r>
            <a:r>
              <a:rPr lang="ru-RU" dirty="0" smtClean="0"/>
              <a:t>.</a:t>
            </a:r>
          </a:p>
          <a:p>
            <a:r>
              <a:rPr lang="ru-RU" dirty="0" smtClean="0"/>
              <a:t> </a:t>
            </a:r>
            <a:r>
              <a:rPr lang="ru-RU" dirty="0"/>
              <a:t>Музыка способствует развитию творчества, фантазии, укрепляет их нравственное здоровье</a:t>
            </a:r>
            <a:r>
              <a:rPr lang="ru-RU" dirty="0" smtClean="0"/>
              <a:t>.</a:t>
            </a:r>
          </a:p>
          <a:p>
            <a:r>
              <a:rPr lang="ru-RU" dirty="0" smtClean="0"/>
              <a:t> </a:t>
            </a:r>
            <a:r>
              <a:rPr lang="ru-RU" dirty="0"/>
              <a:t>Мелодия действует особенно эффективно на </a:t>
            </a:r>
            <a:r>
              <a:rPr lang="ru-RU" dirty="0" err="1"/>
              <a:t>гиперактивных</a:t>
            </a:r>
            <a:r>
              <a:rPr lang="ru-RU" dirty="0"/>
              <a:t> детей, повышает интерес к окружающему миру, способствует развитию культуры ребенка. </a:t>
            </a:r>
            <a:endParaRPr lang="ru-RU" dirty="0" smtClean="0"/>
          </a:p>
          <a:p>
            <a:r>
              <a:rPr lang="ru-RU" dirty="0" smtClean="0"/>
              <a:t> Можно использовать музыку </a:t>
            </a:r>
            <a:r>
              <a:rPr lang="ru-RU" dirty="0"/>
              <a:t>на занятиях, во время приёма пищи, перед сном и во время сна.</a:t>
            </a:r>
          </a:p>
        </p:txBody>
      </p:sp>
    </p:spTree>
    <p:extLst>
      <p:ext uri="{BB962C8B-B14F-4D97-AF65-F5344CB8AC3E}">
        <p14:creationId xmlns:p14="http://schemas.microsoft.com/office/powerpoint/2010/main" val="4047568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332656"/>
            <a:ext cx="8064896" cy="6192688"/>
          </a:xfrm>
        </p:spPr>
        <p:txBody>
          <a:bodyPr>
            <a:normAutofit fontScale="92500" lnSpcReduction="10000"/>
          </a:bodyPr>
          <a:lstStyle/>
          <a:p>
            <a:r>
              <a:rPr lang="ru-RU" b="1" dirty="0"/>
              <a:t>Психологические игры и упражнения для </a:t>
            </a:r>
            <a:r>
              <a:rPr lang="ru-RU" b="1" dirty="0" smtClean="0"/>
              <a:t>сплочения коллектива </a:t>
            </a:r>
            <a:r>
              <a:rPr lang="ru-RU" b="1" dirty="0"/>
              <a:t>детей  «Если  нравится  тебе, то  делай так!»</a:t>
            </a:r>
          </a:p>
          <a:p>
            <a:r>
              <a:rPr lang="ru-RU" dirty="0"/>
              <a:t>Дети стоят в кругу, кто-нибудь из них показывает любое движение, произнося при этом первые слова песенки «Если нравится тебе, то делай так…», остальные дети повторяют движение, продолжая песенку: «Если нравится тебе, то и другим ты покажи, если нравится тебе, то делай так…». Затем свое движение показывает следующий ребенок, и так до тех пор, пока не завершится круг</a:t>
            </a:r>
          </a:p>
          <a:p>
            <a:r>
              <a:rPr lang="ru-RU" b="1" dirty="0"/>
              <a:t>Психологическая игра для детей  «Я  бросаю  тебе  мяч».</a:t>
            </a:r>
          </a:p>
          <a:p>
            <a:r>
              <a:rPr lang="ru-RU" dirty="0"/>
              <a:t>Для разрядки и поднятия настроения можно предложить игру с мячом. В кругу все будут перебрасывать друг другу мяч, называя по имени того, кому бросают, и произнося слова: «Я бросаю тебе цветок (конфету, слона и т.д.)». Тот, кому бросили мяч, должен  достойно ответить.</a:t>
            </a:r>
          </a:p>
          <a:p>
            <a:r>
              <a:rPr lang="ru-RU" b="1" dirty="0"/>
              <a:t>Психологическая игра для детей  «Испорченный телефон»</a:t>
            </a:r>
          </a:p>
          <a:p>
            <a:r>
              <a:rPr lang="ru-RU" dirty="0" smtClean="0"/>
              <a:t>4.Игра </a:t>
            </a:r>
            <a:r>
              <a:rPr lang="ru-RU" dirty="0"/>
              <a:t>«Пойми меня»</a:t>
            </a:r>
          </a:p>
          <a:p>
            <a:r>
              <a:rPr lang="ru-RU" dirty="0"/>
              <a:t>Одновременно все участники громко произносят свое слово, а водящий повторяет все слова, которые удалось услышать.</a:t>
            </a:r>
          </a:p>
          <a:p>
            <a:endParaRPr lang="ru-RU" dirty="0"/>
          </a:p>
        </p:txBody>
      </p:sp>
    </p:spTree>
    <p:extLst>
      <p:ext uri="{BB962C8B-B14F-4D97-AF65-F5344CB8AC3E}">
        <p14:creationId xmlns:p14="http://schemas.microsoft.com/office/powerpoint/2010/main" val="3163845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3"/>
          </p:nvPr>
        </p:nvSpPr>
        <p:spPr>
          <a:xfrm>
            <a:off x="1143000" y="731520"/>
            <a:ext cx="6400800" cy="5577800"/>
          </a:xfrm>
        </p:spPr>
        <p:txBody>
          <a:bodyPr>
            <a:normAutofit fontScale="92500" lnSpcReduction="10000"/>
          </a:bodyPr>
          <a:lstStyle/>
          <a:p>
            <a:r>
              <a:rPr lang="ru-RU" b="1" dirty="0"/>
              <a:t>Танцевальная терапия.</a:t>
            </a:r>
            <a:endParaRPr lang="ru-RU" dirty="0"/>
          </a:p>
          <a:p>
            <a:r>
              <a:rPr lang="ru-RU" dirty="0"/>
              <a:t>Цель: изменение эмоционального состояния музыкальными средствами, эмоциональная разрядка, сближение детей, развитие внимания, межполушарного взаимодействия.</a:t>
            </a:r>
          </a:p>
          <a:p>
            <a:r>
              <a:rPr lang="ru-RU" dirty="0"/>
              <a:t>- Музыкальные движения  повышают настроенье.</a:t>
            </a:r>
          </a:p>
          <a:p>
            <a:r>
              <a:rPr lang="ru-RU" dirty="0"/>
              <a:t>Некогда нам унывать – будем дружно танцевать.</a:t>
            </a:r>
          </a:p>
          <a:p>
            <a:r>
              <a:rPr lang="ru-RU" dirty="0"/>
              <a:t>- Когда зазвучит припев, мы будем дружно шагать по кругу, а когда услышим мелодию куплета – быстро найдём себе пару и будем хлопать друг другу по ладошкам (двумя руками, правой и левой рукой поочерёдно).</a:t>
            </a:r>
          </a:p>
          <a:p>
            <a:r>
              <a:rPr lang="ru-RU" dirty="0"/>
              <a:t>Звучит песня «</a:t>
            </a:r>
            <a:r>
              <a:rPr lang="ru-RU" dirty="0" smtClean="0"/>
              <a:t>Вместе весело шагать» </a:t>
            </a:r>
            <a:r>
              <a:rPr lang="ru-RU" dirty="0"/>
              <a:t>(муз. </a:t>
            </a:r>
            <a:r>
              <a:rPr lang="ru-RU" dirty="0" err="1"/>
              <a:t>В.Шаинского</a:t>
            </a:r>
            <a:r>
              <a:rPr lang="ru-RU" dirty="0"/>
              <a:t>, сл. </a:t>
            </a:r>
            <a:r>
              <a:rPr lang="ru-RU" dirty="0" err="1"/>
              <a:t>М.Матусовского</a:t>
            </a:r>
            <a:r>
              <a:rPr lang="ru-RU" dirty="0"/>
              <a:t>.)</a:t>
            </a:r>
          </a:p>
          <a:p>
            <a:r>
              <a:rPr lang="ru-RU" dirty="0"/>
              <a:t>Дети образуют круг, а затем самостоятельные пары и танцуют под музыку.</a:t>
            </a:r>
          </a:p>
          <a:p>
            <a:endParaRPr lang="ru-RU" dirty="0"/>
          </a:p>
        </p:txBody>
      </p:sp>
    </p:spTree>
    <p:extLst>
      <p:ext uri="{BB962C8B-B14F-4D97-AF65-F5344CB8AC3E}">
        <p14:creationId xmlns:p14="http://schemas.microsoft.com/office/powerpoint/2010/main" val="1550297317"/>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197</TotalTime>
  <Words>2578</Words>
  <Application>Microsoft Office PowerPoint</Application>
  <PresentationFormat>Экран (4:3)</PresentationFormat>
  <Paragraphs>259</Paragraphs>
  <Slides>47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47</vt:i4>
      </vt:variant>
    </vt:vector>
  </HeadingPairs>
  <TitlesOfParts>
    <vt:vector size="48" baseType="lpstr">
      <vt:lpstr>Воздушный поток</vt:lpstr>
      <vt:lpstr>Психолого-педагогическое сопровождение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Игры на сплоченность и сотрудничество</vt:lpstr>
      <vt:lpstr>Презентация PowerPoint</vt:lpstr>
      <vt:lpstr> Игры-упражнения для снижения психологического напряжения, тревожности, агрессивности, на сплочение.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Игры с водой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Подвижные игры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Психолого-педагогическое сопровождение</dc:title>
  <dc:creator>вадим</dc:creator>
  <cp:lastModifiedBy>вадим</cp:lastModifiedBy>
  <cp:revision>36</cp:revision>
  <dcterms:created xsi:type="dcterms:W3CDTF">2014-05-18T09:33:15Z</dcterms:created>
  <dcterms:modified xsi:type="dcterms:W3CDTF">2014-05-18T13:01:15Z</dcterms:modified>
</cp:coreProperties>
</file>