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9" r:id="rId3"/>
    <p:sldId id="260" r:id="rId4"/>
    <p:sldId id="261" r:id="rId5"/>
    <p:sldId id="262" r:id="rId6"/>
    <p:sldId id="264" r:id="rId7"/>
    <p:sldId id="271" r:id="rId8"/>
    <p:sldId id="257" r:id="rId9"/>
    <p:sldId id="265" r:id="rId10"/>
    <p:sldId id="273" r:id="rId11"/>
    <p:sldId id="266" r:id="rId12"/>
    <p:sldId id="267" r:id="rId13"/>
    <p:sldId id="268" r:id="rId14"/>
    <p:sldId id="269" r:id="rId15"/>
    <p:sldId id="258" r:id="rId16"/>
    <p:sldId id="26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9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114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0463C8-9B64-46E9-A1DF-853F3244B3CF}" type="datetimeFigureOut">
              <a:rPr lang="ru-RU" smtClean="0"/>
              <a:t>10.04.2016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2D522E-6218-4D53-B85D-8B5EC8829A6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88E45-6C8D-4980-BB36-48A51F6FCC37}" type="datetimeFigureOut">
              <a:rPr lang="ru-RU" smtClean="0"/>
              <a:t>10.04.2016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3D8A9-62F3-494C-9D97-95B86E9F0CCD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 descr="0006-023-Obuchenie-gramote.png"/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43240" y="142853"/>
            <a:ext cx="3071834" cy="114300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88E45-6C8D-4980-BB36-48A51F6FCC37}" type="datetimeFigureOut">
              <a:rPr lang="ru-RU" smtClean="0"/>
              <a:t>10.04.2016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3D8A9-62F3-494C-9D97-95B86E9F0C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88E45-6C8D-4980-BB36-48A51F6FCC37}" type="datetimeFigureOut">
              <a:rPr lang="ru-RU" smtClean="0"/>
              <a:t>10.04.2016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3D8A9-62F3-494C-9D97-95B86E9F0C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88E45-6C8D-4980-BB36-48A51F6FCC37}" type="datetimeFigureOut">
              <a:rPr lang="ru-RU" smtClean="0"/>
              <a:t>10.04.2016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3D8A9-62F3-494C-9D97-95B86E9F0C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88E45-6C8D-4980-BB36-48A51F6FCC37}" type="datetimeFigureOut">
              <a:rPr lang="ru-RU" smtClean="0"/>
              <a:t>10.04.2016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3D8A9-62F3-494C-9D97-95B86E9F0C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88E45-6C8D-4980-BB36-48A51F6FCC37}" type="datetimeFigureOut">
              <a:rPr lang="ru-RU" smtClean="0"/>
              <a:t>10.04.2016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3D8A9-62F3-494C-9D97-95B86E9F0C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88E45-6C8D-4980-BB36-48A51F6FCC37}" type="datetimeFigureOut">
              <a:rPr lang="ru-RU" smtClean="0"/>
              <a:t>10.04.2016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3D8A9-62F3-494C-9D97-95B86E9F0C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88E45-6C8D-4980-BB36-48A51F6FCC37}" type="datetimeFigureOut">
              <a:rPr lang="ru-RU" smtClean="0"/>
              <a:t>10.04.2016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3D8A9-62F3-494C-9D97-95B86E9F0C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88E45-6C8D-4980-BB36-48A51F6FCC37}" type="datetimeFigureOut">
              <a:rPr lang="ru-RU" smtClean="0"/>
              <a:t>10.04.2016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3D8A9-62F3-494C-9D97-95B86E9F0C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88E45-6C8D-4980-BB36-48A51F6FCC37}" type="datetimeFigureOut">
              <a:rPr lang="ru-RU" smtClean="0"/>
              <a:t>10.04.2016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3D8A9-62F3-494C-9D97-95B86E9F0C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88E45-6C8D-4980-BB36-48A51F6FCC37}" type="datetimeFigureOut">
              <a:rPr lang="ru-RU" smtClean="0"/>
              <a:t>10.04.2016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3D8A9-62F3-494C-9D97-95B86E9F0C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blipFill dpi="0" rotWithShape="1">
          <a:blip r:embed="rId13">
            <a:alphaModFix amt="46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 userDrawn="1"/>
        </p:nvSpPr>
        <p:spPr>
          <a:xfrm>
            <a:off x="142844" y="214290"/>
            <a:ext cx="8858312" cy="6500858"/>
          </a:xfrm>
          <a:prstGeom prst="roundRect">
            <a:avLst>
              <a:gd name="adj" fmla="val 8833"/>
            </a:avLst>
          </a:prstGeom>
          <a:noFill/>
          <a:ln w="57150">
            <a:solidFill>
              <a:srgbClr val="FFC993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3079447-2e6962a5d836f117.png"/>
          <p:cNvPicPr>
            <a:picLocks noChangeAspect="1"/>
          </p:cNvPicPr>
          <p:nvPr userDrawn="1"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7812"/>
          <a:stretch>
            <a:fillRect/>
          </a:stretch>
        </p:blipFill>
        <p:spPr>
          <a:xfrm>
            <a:off x="1506660" y="5786454"/>
            <a:ext cx="3065340" cy="891261"/>
          </a:xfrm>
          <a:prstGeom prst="rect">
            <a:avLst/>
          </a:prstGeom>
        </p:spPr>
      </p:pic>
      <p:pic>
        <p:nvPicPr>
          <p:cNvPr id="8" name="Рисунок 7" descr="3079447-2e6962a5d836f117.png"/>
          <p:cNvPicPr>
            <a:picLocks noChangeAspect="1"/>
          </p:cNvPicPr>
          <p:nvPr userDrawn="1"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7812"/>
          <a:stretch>
            <a:fillRect/>
          </a:stretch>
        </p:blipFill>
        <p:spPr>
          <a:xfrm flipH="1">
            <a:off x="4572000" y="5786454"/>
            <a:ext cx="2857520" cy="89126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888E45-6C8D-4980-BB36-48A51F6FCC37}" type="datetimeFigureOut">
              <a:rPr lang="ru-RU" smtClean="0"/>
              <a:t>10.04.2016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63D8A9-62F3-494C-9D97-95B86E9F0CC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extBox 9"/>
          <p:cNvSpPr txBox="1"/>
          <p:nvPr userDrawn="1"/>
        </p:nvSpPr>
        <p:spPr>
          <a:xfrm>
            <a:off x="8072430" y="6643710"/>
            <a:ext cx="10001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accent6">
                    <a:lumMod val="75000"/>
                  </a:schemeClr>
                </a:solidFill>
              </a:rPr>
              <a:t>corowina.ucoz.com</a:t>
            </a:r>
            <a:endParaRPr lang="ru-RU" sz="8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900igr.net/fotografii/pedagogika/Nachalnaja-shkola-Garmonija/023-Obuchenie-gramote.html-" TargetMode="External"/><Relationship Id="rId7" Type="http://schemas.openxmlformats.org/officeDocument/2006/relationships/hyperlink" Target="http://mother-and-baby.ru/wp-content/uploads/2014/08/tetradi.jpg" TargetMode="External"/><Relationship Id="rId2" Type="http://schemas.openxmlformats.org/officeDocument/2006/relationships/hyperlink" Target="http://vector.interior-variant.ru/dom-v-vektore.php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g2.labirint.ru/books/347636/scrn_big_1.jpg" TargetMode="External"/><Relationship Id="rId5" Type="http://schemas.openxmlformats.org/officeDocument/2006/relationships/hyperlink" Target="http://www.clipartbest.com/cliparts/jcx/jA4/jcxjA4ocE.png" TargetMode="External"/><Relationship Id="rId4" Type="http://schemas.openxmlformats.org/officeDocument/2006/relationships/hyperlink" Target="http://uchni.com.ua/pars_docs/refs/24/23334/23334_html_1dc1ce39.gif-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dle3.ru/uploads/posts/2014-08/1408472602_html-pisma.png" TargetMode="External"/><Relationship Id="rId2" Type="http://schemas.openxmlformats.org/officeDocument/2006/relationships/hyperlink" Target="http://bigopt.com/modules/goods/images/917_alzbom.pn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festival.1september.ru/articles/610958/img2.jpg" TargetMode="External"/><Relationship Id="rId5" Type="http://schemas.openxmlformats.org/officeDocument/2006/relationships/hyperlink" Target="http://mypresentation.ru/documents/3a483e3e781c27f91d4c8605f1af0a6e/img7.jpg" TargetMode="External"/><Relationship Id="rId4" Type="http://schemas.openxmlformats.org/officeDocument/2006/relationships/hyperlink" Target="https://knigamir.com/upload/iblock/6f8/6f80beb799bd5b93ee6e074c6ecf9d75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98884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«КАК РАБОТАЮТ БУКВЫ.</a:t>
            </a:r>
            <a:br>
              <a:rPr lang="ru-RU" dirty="0"/>
            </a:br>
            <a:r>
              <a:rPr lang="ru-RU" b="1" dirty="0"/>
              <a:t>ОБОЗНАЧЕНИЕ МЯГКОСТИ СОГЛАСНЫХ ЗВУКОВ»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altLang="ru-RU" sz="2400" b="1" dirty="0">
                <a:solidFill>
                  <a:srgbClr val="000000"/>
                </a:solidFill>
                <a:latin typeface="Calibri" panose="020F0502020204030204" pitchFamily="34" charset="0"/>
              </a:rPr>
              <a:t>Учитель начальных классов</a:t>
            </a:r>
          </a:p>
          <a:p>
            <a:r>
              <a:rPr lang="ru-RU" altLang="ru-RU" sz="2400" b="1" dirty="0">
                <a:solidFill>
                  <a:srgbClr val="000000"/>
                </a:solidFill>
                <a:latin typeface="Calibri" panose="020F0502020204030204" pitchFamily="34" charset="0"/>
              </a:rPr>
              <a:t>МБОУ СОШ №14 г. Балей</a:t>
            </a:r>
          </a:p>
          <a:p>
            <a:r>
              <a:rPr lang="ru-RU" altLang="ru-RU" sz="2400" b="1" dirty="0">
                <a:solidFill>
                  <a:srgbClr val="000000"/>
                </a:solidFill>
                <a:latin typeface="Calibri" panose="020F0502020204030204" pitchFamily="34" charset="0"/>
              </a:rPr>
              <a:t>Забайкальский край</a:t>
            </a:r>
          </a:p>
          <a:p>
            <a:r>
              <a:rPr lang="ru-RU" altLang="ru-RU" sz="2400" b="1" dirty="0">
                <a:solidFill>
                  <a:srgbClr val="000000"/>
                </a:solidFill>
                <a:latin typeface="Calibri" panose="020F0502020204030204" pitchFamily="34" charset="0"/>
              </a:rPr>
              <a:t>Чередниченко Валентина Ивановна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61820"/>
            <a:ext cx="8229600" cy="654032"/>
          </a:xfrm>
        </p:spPr>
        <p:txBody>
          <a:bodyPr>
            <a:normAutofit fontScale="90000"/>
          </a:bodyPr>
          <a:lstStyle/>
          <a:p>
            <a:pPr lvl="0">
              <a:spcBef>
                <a:spcPts val="0"/>
              </a:spcBef>
            </a:pPr>
            <a:r>
              <a:rPr lang="ru-RU" sz="3600" b="1" dirty="0">
                <a:solidFill>
                  <a:prstClr val="black"/>
                </a:solidFill>
                <a:latin typeface="PragmaticaC"/>
                <a:ea typeface="+mn-ea"/>
                <a:cs typeface="+mn-cs"/>
              </a:rPr>
              <a:t>Подчеркните</a:t>
            </a:r>
            <a:br>
              <a:rPr lang="ru-RU" sz="3600" b="1" dirty="0">
                <a:solidFill>
                  <a:prstClr val="black"/>
                </a:solidFill>
                <a:latin typeface="PragmaticaC"/>
                <a:ea typeface="+mn-ea"/>
                <a:cs typeface="+mn-cs"/>
              </a:rPr>
            </a:br>
            <a:r>
              <a:rPr lang="ru-RU" sz="3600" b="1" dirty="0">
                <a:solidFill>
                  <a:prstClr val="black"/>
                </a:solidFill>
                <a:latin typeface="PragmaticaC"/>
                <a:ea typeface="+mn-ea"/>
                <a:cs typeface="+mn-cs"/>
              </a:rPr>
              <a:t>буквы мягких согласных звуков двумя чёрточками</a:t>
            </a:r>
            <a:r>
              <a:rPr lang="ru-RU" sz="1800" dirty="0">
                <a:solidFill>
                  <a:prstClr val="black"/>
                </a:solidFill>
                <a:latin typeface="PragmaticaC"/>
                <a:ea typeface="+mn-ea"/>
                <a:cs typeface="+mn-cs"/>
              </a:rPr>
              <a:t>;</a:t>
            </a:r>
            <a:br>
              <a:rPr lang="ru-RU" sz="1800" dirty="0">
                <a:solidFill>
                  <a:prstClr val="black"/>
                </a:solidFill>
                <a:latin typeface="PragmaticaC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281990"/>
            <a:ext cx="8229600" cy="2332856"/>
          </a:xfrm>
        </p:spPr>
        <p:txBody>
          <a:bodyPr>
            <a:normAutofit fontScale="92500" lnSpcReduction="20000"/>
          </a:bodyPr>
          <a:lstStyle/>
          <a:p>
            <a:endParaRPr lang="ru-RU" i="1" dirty="0"/>
          </a:p>
          <a:p>
            <a:endParaRPr lang="ru-RU" sz="4000" i="1" dirty="0"/>
          </a:p>
          <a:p>
            <a:r>
              <a:rPr lang="ru-RU" sz="4000" i="1" dirty="0"/>
              <a:t>Вот </a:t>
            </a:r>
            <a:r>
              <a:rPr lang="ru-RU" sz="4000" b="1" i="1" dirty="0"/>
              <a:t>портфель</a:t>
            </a:r>
            <a:r>
              <a:rPr lang="ru-RU" sz="4000" i="1" dirty="0"/>
              <a:t>, пальто и шляпа.</a:t>
            </a:r>
          </a:p>
          <a:p>
            <a:r>
              <a:rPr lang="ru-RU" sz="4000" i="1" dirty="0"/>
              <a:t>День у папы выходной.</a:t>
            </a:r>
            <a:endParaRPr lang="ru-RU" sz="4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57200" y="3933850"/>
            <a:ext cx="610242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>
                <a:latin typeface="PragmaticaC-Oblique"/>
              </a:rPr>
              <a:t>Апрель, апрель!</a:t>
            </a:r>
          </a:p>
          <a:p>
            <a:r>
              <a:rPr lang="ru-RU" sz="3200" b="1" i="1" dirty="0">
                <a:latin typeface="PragmaticaC-Oblique"/>
              </a:rPr>
              <a:t>На дв</a:t>
            </a:r>
            <a:r>
              <a:rPr lang="ru-RU" sz="3200" b="1" i="1" dirty="0">
                <a:latin typeface="PragmaticaC-BoldOblique"/>
              </a:rPr>
              <a:t>о</a:t>
            </a:r>
            <a:r>
              <a:rPr lang="ru-RU" sz="3200" b="1" i="1" dirty="0">
                <a:latin typeface="PragmaticaC-Oblique"/>
              </a:rPr>
              <a:t>ре зв</a:t>
            </a:r>
            <a:r>
              <a:rPr lang="ru-RU" sz="3200" b="1" i="1" dirty="0">
                <a:latin typeface="PragmaticaC-BoldOblique"/>
              </a:rPr>
              <a:t>е</a:t>
            </a:r>
            <a:r>
              <a:rPr lang="ru-RU" sz="3200" b="1" i="1" dirty="0">
                <a:latin typeface="PragmaticaC-Oblique"/>
              </a:rPr>
              <a:t>нит капель</a:t>
            </a:r>
            <a:r>
              <a:rPr lang="ru-RU" i="1" dirty="0">
                <a:latin typeface="PragmaticaC-Oblique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1144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Запиши слова буквами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319602"/>
          </a:xfrm>
        </p:spPr>
        <p:txBody>
          <a:bodyPr>
            <a:normAutofit/>
          </a:bodyPr>
          <a:lstStyle/>
          <a:p>
            <a:r>
              <a:rPr lang="ru-RU" sz="3600" b="1" dirty="0"/>
              <a:t>пал то</a:t>
            </a:r>
          </a:p>
        </p:txBody>
      </p:sp>
      <p:sp>
        <p:nvSpPr>
          <p:cNvPr id="4" name="Левая круглая скобка 3"/>
          <p:cNvSpPr/>
          <p:nvPr/>
        </p:nvSpPr>
        <p:spPr>
          <a:xfrm>
            <a:off x="683568" y="1600200"/>
            <a:ext cx="216024" cy="648072"/>
          </a:xfrm>
          <a:prstGeom prst="leftBracket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475656" y="1322063"/>
            <a:ext cx="30328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prstClr val="black"/>
                </a:solidFill>
              </a:rPr>
              <a:t>,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018" y="2496840"/>
            <a:ext cx="249958" cy="701101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907976" y="2551610"/>
            <a:ext cx="166744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prstClr val="black"/>
                </a:solidFill>
              </a:rPr>
              <a:t>п </a:t>
            </a:r>
            <a:r>
              <a:rPr lang="ru-RU" sz="3600" b="1" dirty="0" err="1">
                <a:solidFill>
                  <a:prstClr val="black"/>
                </a:solidFill>
              </a:rPr>
              <a:t>ис</a:t>
            </a:r>
            <a:r>
              <a:rPr lang="ru-RU" sz="3600" b="1" dirty="0">
                <a:solidFill>
                  <a:prstClr val="black"/>
                </a:solidFill>
              </a:rPr>
              <a:t> </a:t>
            </a:r>
            <a:r>
              <a:rPr lang="ru-RU" sz="3600" b="1" dirty="0" err="1">
                <a:solidFill>
                  <a:prstClr val="black"/>
                </a:solidFill>
              </a:rPr>
              <a:t>мо</a:t>
            </a:r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6682" y="2155251"/>
            <a:ext cx="670618" cy="96934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5177" y="2143277"/>
            <a:ext cx="670618" cy="969348"/>
          </a:xfrm>
          <a:prstGeom prst="rect">
            <a:avLst/>
          </a:prstGeom>
        </p:spPr>
      </p:pic>
      <p:sp>
        <p:nvSpPr>
          <p:cNvPr id="12" name="Правая круглая скобка 11"/>
          <p:cNvSpPr/>
          <p:nvPr/>
        </p:nvSpPr>
        <p:spPr>
          <a:xfrm>
            <a:off x="2411760" y="2551610"/>
            <a:ext cx="163660" cy="646331"/>
          </a:xfrm>
          <a:prstGeom prst="rightBracket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2160" y="1424389"/>
            <a:ext cx="249958" cy="701101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2160" y="2639925"/>
            <a:ext cx="249958" cy="701101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4758" y="1395405"/>
            <a:ext cx="188992" cy="701101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6055607" y="1550308"/>
            <a:ext cx="143020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err="1"/>
              <a:t>шл</a:t>
            </a:r>
            <a:r>
              <a:rPr lang="ru-RU" sz="3200" b="1" dirty="0"/>
              <a:t> </a:t>
            </a:r>
            <a:r>
              <a:rPr lang="ru-RU" sz="3200" b="1" dirty="0" err="1"/>
              <a:t>апа</a:t>
            </a:r>
            <a:endParaRPr lang="ru-RU" sz="3200" dirty="0"/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7459" y="1090581"/>
            <a:ext cx="670618" cy="969348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>
            <a:off x="6225334" y="2667309"/>
            <a:ext cx="165942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err="1">
                <a:solidFill>
                  <a:prstClr val="black"/>
                </a:solidFill>
              </a:rPr>
              <a:t>кл</a:t>
            </a:r>
            <a:r>
              <a:rPr lang="ru-RU" sz="3600" b="1" dirty="0">
                <a:solidFill>
                  <a:prstClr val="black"/>
                </a:solidFill>
              </a:rPr>
              <a:t> </a:t>
            </a:r>
            <a:r>
              <a:rPr lang="ru-RU" sz="3600" b="1" dirty="0" err="1">
                <a:solidFill>
                  <a:prstClr val="black"/>
                </a:solidFill>
              </a:rPr>
              <a:t>уква</a:t>
            </a:r>
            <a:endParaRPr lang="ru-RU" dirty="0"/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5292" y="2235466"/>
            <a:ext cx="670618" cy="969348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27363" y="2686454"/>
            <a:ext cx="188992" cy="701101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5315" y="4821017"/>
            <a:ext cx="2440682" cy="1738716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37050" y="1588227"/>
            <a:ext cx="188992" cy="701101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63207" y="4271922"/>
            <a:ext cx="2905051" cy="2287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08860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mypresentation.ru/documents/3a483e3e781c27f91d4c8605f1af0a6e/img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933" y="18256"/>
            <a:ext cx="9025003" cy="6768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67874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8248"/>
            <a:ext cx="8229600" cy="1368152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Раздели для переноса и запиши слова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612776"/>
          </a:xfrm>
        </p:spPr>
        <p:txBody>
          <a:bodyPr>
            <a:normAutofit/>
          </a:bodyPr>
          <a:lstStyle/>
          <a:p>
            <a:r>
              <a:rPr lang="ru-RU" b="1" dirty="0"/>
              <a:t>пальто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57200" y="1610867"/>
            <a:ext cx="27824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3200" b="1" dirty="0">
                <a:solidFill>
                  <a:prstClr val="black"/>
                </a:solidFill>
              </a:rPr>
              <a:t>паль-то</a:t>
            </a:r>
          </a:p>
        </p:txBody>
      </p:sp>
      <p:sp>
        <p:nvSpPr>
          <p:cNvPr id="5" name="Овал 4"/>
          <p:cNvSpPr/>
          <p:nvPr/>
        </p:nvSpPr>
        <p:spPr>
          <a:xfrm>
            <a:off x="295064" y="1484176"/>
            <a:ext cx="3106688" cy="960512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311108" y="1903254"/>
            <a:ext cx="17331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20000"/>
              </a:spcBef>
            </a:pPr>
            <a:r>
              <a:rPr lang="ru-RU" sz="3200" b="1" dirty="0">
                <a:solidFill>
                  <a:prstClr val="black"/>
                </a:solidFill>
              </a:rPr>
              <a:t>мальчик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217328" y="1894870"/>
            <a:ext cx="185820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20000"/>
              </a:spcBef>
            </a:pPr>
            <a:r>
              <a:rPr lang="ru-RU" sz="3200" b="1" dirty="0" err="1">
                <a:solidFill>
                  <a:prstClr val="black"/>
                </a:solidFill>
              </a:rPr>
              <a:t>маль</a:t>
            </a:r>
            <a:r>
              <a:rPr lang="ru-RU" sz="3200" b="1" dirty="0">
                <a:solidFill>
                  <a:prstClr val="black"/>
                </a:solidFill>
              </a:rPr>
              <a:t>-чик</a:t>
            </a:r>
          </a:p>
        </p:txBody>
      </p:sp>
      <p:sp>
        <p:nvSpPr>
          <p:cNvPr id="8" name="Овал 7"/>
          <p:cNvSpPr/>
          <p:nvPr/>
        </p:nvSpPr>
        <p:spPr>
          <a:xfrm>
            <a:off x="3865730" y="1729822"/>
            <a:ext cx="3204592" cy="1233359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11560" y="3747307"/>
            <a:ext cx="186942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3200" b="1" dirty="0">
                <a:solidFill>
                  <a:prstClr val="black"/>
                </a:solidFill>
              </a:rPr>
              <a:t>письмо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89856" y="3728257"/>
            <a:ext cx="208743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3200" b="1" dirty="0" err="1">
                <a:solidFill>
                  <a:prstClr val="black"/>
                </a:solidFill>
              </a:rPr>
              <a:t>пись</a:t>
            </a:r>
            <a:r>
              <a:rPr lang="ru-RU" sz="3200" b="1" dirty="0">
                <a:solidFill>
                  <a:prstClr val="black"/>
                </a:solidFill>
              </a:rPr>
              <a:t> -</a:t>
            </a:r>
            <a:r>
              <a:rPr lang="ru-RU" sz="3200" b="1" dirty="0" err="1">
                <a:solidFill>
                  <a:prstClr val="black"/>
                </a:solidFill>
              </a:rPr>
              <a:t>мо</a:t>
            </a:r>
            <a:endParaRPr lang="ru-RU" sz="3200" b="1" dirty="0">
              <a:solidFill>
                <a:prstClr val="black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295064" y="3508043"/>
            <a:ext cx="3408530" cy="996887"/>
          </a:xfrm>
          <a:prstGeom prst="ellipse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788024" y="3920155"/>
            <a:ext cx="228229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ru-RU" sz="3200" b="1" dirty="0">
                <a:solidFill>
                  <a:prstClr val="black"/>
                </a:solidFill>
              </a:rPr>
              <a:t>кисть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916698" y="3920155"/>
            <a:ext cx="16561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ru-RU" sz="3200" b="1" dirty="0">
                <a:solidFill>
                  <a:prstClr val="black"/>
                </a:solidFill>
              </a:rPr>
              <a:t>кисть</a:t>
            </a:r>
          </a:p>
        </p:txBody>
      </p:sp>
      <p:sp>
        <p:nvSpPr>
          <p:cNvPr id="15" name="Овал 14"/>
          <p:cNvSpPr/>
          <p:nvPr/>
        </p:nvSpPr>
        <p:spPr>
          <a:xfrm>
            <a:off x="4059649" y="3528465"/>
            <a:ext cx="3739048" cy="1368152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5641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9" grpId="0"/>
      <p:bldP spid="10" grpId="0"/>
      <p:bldP spid="12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704" y="332656"/>
            <a:ext cx="5542721" cy="54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45581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928670"/>
            <a:ext cx="5114932" cy="654032"/>
          </a:xfrm>
        </p:spPr>
        <p:txBody>
          <a:bodyPr>
            <a:normAutofit/>
          </a:bodyPr>
          <a:lstStyle/>
          <a:p>
            <a:r>
              <a:rPr lang="ru-RU" sz="2400" dirty="0"/>
              <a:t>Использованы ресурсы</a:t>
            </a:r>
            <a:r>
              <a:rPr lang="ru-RU" sz="2000" dirty="0"/>
              <a:t>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57186" y="1600201"/>
            <a:ext cx="8129614" cy="828668"/>
          </a:xfrm>
        </p:spPr>
        <p:txBody>
          <a:bodyPr>
            <a:normAutofit fontScale="92500" lnSpcReduction="20000"/>
          </a:bodyPr>
          <a:lstStyle/>
          <a:p>
            <a:r>
              <a:rPr lang="en-US" sz="1800" dirty="0">
                <a:hlinkClick r:id="rId2"/>
              </a:rPr>
              <a:t>http://vector.interior-variant.ru/dom-v-vektore.php</a:t>
            </a:r>
            <a:endParaRPr lang="en-US" sz="1800" dirty="0"/>
          </a:p>
          <a:p>
            <a:r>
              <a:rPr lang="en-US" sz="1800" dirty="0">
                <a:hlinkClick r:id="rId3"/>
              </a:rPr>
              <a:t>http://900igr.net/fotografii/pedagogika/Nachalnaja-shkola-Garmonija/023-Obuchenie-gramote.html</a:t>
            </a:r>
            <a:r>
              <a:rPr lang="ru-RU" sz="1900" dirty="0">
                <a:hlinkClick r:id="rId3"/>
              </a:rPr>
              <a:t>-</a:t>
            </a:r>
            <a:r>
              <a:rPr lang="ru-RU" sz="1900" dirty="0"/>
              <a:t> шаблон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76474" y="2454862"/>
            <a:ext cx="74711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4"/>
              </a:rPr>
              <a:t>http://uchni.com.ua/pars_docs/refs/24/23334/23334_html_1dc1ce39.gif</a:t>
            </a:r>
            <a:r>
              <a:rPr lang="ru-RU" dirty="0">
                <a:hlinkClick r:id="rId4"/>
              </a:rPr>
              <a:t>-</a:t>
            </a:r>
            <a:r>
              <a:rPr lang="ru-RU" dirty="0"/>
              <a:t> портфель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95538" y="3101193"/>
            <a:ext cx="67287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5"/>
              </a:rPr>
              <a:t>http://www.clipartbest.com/cliparts/jcx/jA4/jcxjA4ocE.png</a:t>
            </a:r>
            <a:r>
              <a:rPr lang="ru-RU" dirty="0"/>
              <a:t> - карандаш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95538" y="3727588"/>
            <a:ext cx="67287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6"/>
              </a:rPr>
              <a:t>http://img2.labirint.ru/books/347636/scrn_big_1.jpg</a:t>
            </a:r>
            <a:r>
              <a:rPr lang="ru-RU" dirty="0"/>
              <a:t> - пенал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795538" y="4373919"/>
            <a:ext cx="74149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7"/>
              </a:rPr>
              <a:t>http://mother-and-baby.ru/wp-content/uploads/2014/08/tetradi.jpg</a:t>
            </a:r>
            <a:r>
              <a:rPr lang="ru-RU" dirty="0"/>
              <a:t> - тетради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764704"/>
            <a:ext cx="81369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2"/>
              </a:rPr>
              <a:t>http://bigopt.com/modules/goods/images/917_alzbom.png</a:t>
            </a:r>
            <a:r>
              <a:rPr lang="ru-RU" dirty="0"/>
              <a:t> - альбом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412776"/>
            <a:ext cx="81369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3"/>
              </a:rPr>
              <a:t>http://dle3.ru/uploads/posts/2014-08/1408472602_html-pisma.png</a:t>
            </a:r>
            <a:r>
              <a:rPr lang="ru-RU" dirty="0"/>
              <a:t> - конверт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02854" y="1968515"/>
            <a:ext cx="81369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4"/>
              </a:rPr>
              <a:t>https://knigamir.com/upload/iblock/6f8/6f80beb799bd5b93ee6e074c6ecf9d75.jpg</a:t>
            </a:r>
            <a:r>
              <a:rPr lang="ru-RU" dirty="0"/>
              <a:t> - шляпа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2802994"/>
            <a:ext cx="78488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5"/>
              </a:rPr>
              <a:t>http://mypresentation.ru/documents/3a483e3e781c27f91d4c8605f1af0a6e/img7.jpg</a:t>
            </a:r>
            <a:r>
              <a:rPr lang="ru-RU" dirty="0"/>
              <a:t> - правило о переносе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37556" y="3635732"/>
            <a:ext cx="70307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6"/>
              </a:rPr>
              <a:t>http://festival.1september.ru/articles/610958/img2.jpg</a:t>
            </a:r>
            <a:r>
              <a:rPr lang="ru-RU" dirty="0"/>
              <a:t> - ромашка</a:t>
            </a:r>
          </a:p>
        </p:txBody>
      </p:sp>
    </p:spTree>
    <p:extLst>
      <p:ext uri="{BB962C8B-B14F-4D97-AF65-F5344CB8AC3E}">
        <p14:creationId xmlns:p14="http://schemas.microsoft.com/office/powerpoint/2010/main" val="21440567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548680"/>
            <a:ext cx="5328592" cy="18805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just">
              <a:lnSpc>
                <a:spcPct val="105000"/>
              </a:lnSpc>
              <a:spcAft>
                <a:spcPts val="0"/>
              </a:spcAft>
            </a:pP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Новый дом несу в руке.</a:t>
            </a:r>
            <a:endParaRPr lang="ru-RU" sz="28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05000"/>
              </a:lnSpc>
              <a:spcAft>
                <a:spcPts val="0"/>
              </a:spcAft>
            </a:pP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Двери дома на замке.</a:t>
            </a:r>
            <a:endParaRPr lang="ru-RU" sz="28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05000"/>
              </a:lnSpc>
              <a:spcAft>
                <a:spcPts val="0"/>
              </a:spcAft>
            </a:pP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А живут в доме том</a:t>
            </a:r>
            <a:endParaRPr lang="ru-RU" sz="28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</a:rPr>
              <a:t>    Книжки, ручка и альбом. </a:t>
            </a:r>
            <a:endParaRPr lang="ru-RU" sz="28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8184" y="764704"/>
            <a:ext cx="2109949" cy="187220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6" y="2924944"/>
            <a:ext cx="2302627" cy="266429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246430" y="3167390"/>
            <a:ext cx="327789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solidFill>
                  <a:prstClr val="black"/>
                </a:solidFill>
                <a:latin typeface="Times New Roman" panose="02020603050405020304" pitchFamily="18" charset="0"/>
              </a:rPr>
              <a:t>П</a:t>
            </a:r>
            <a: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о</a:t>
            </a:r>
            <a:r>
              <a:rPr lang="ru-RU" sz="4400" b="1" dirty="0">
                <a:solidFill>
                  <a:prstClr val="black"/>
                </a:solidFill>
                <a:latin typeface="Times New Roman" panose="02020603050405020304" pitchFamily="18" charset="0"/>
              </a:rPr>
              <a:t>ртфель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700429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836712"/>
            <a:ext cx="6084168" cy="11018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just">
              <a:lnSpc>
                <a:spcPct val="105000"/>
              </a:lnSpc>
              <a:spcBef>
                <a:spcPts val="300"/>
              </a:spcBef>
              <a:spcAft>
                <a:spcPts val="0"/>
              </a:spcAft>
            </a:pP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Кто альбом раскрасит наш?</a:t>
            </a:r>
            <a:endParaRPr lang="ru-RU" sz="32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</a:rPr>
              <a:t>   Ну конечно…..</a:t>
            </a:r>
            <a:endParaRPr lang="ru-RU" sz="32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688" y="2348880"/>
            <a:ext cx="2552700" cy="280035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784125" y="2986088"/>
            <a:ext cx="274895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4400" b="1" dirty="0">
                <a:solidFill>
                  <a:prstClr val="black"/>
                </a:solidFill>
                <a:latin typeface="Times New Roman" panose="02020603050405020304" pitchFamily="18" charset="0"/>
              </a:rPr>
              <a:t>к</a:t>
            </a:r>
            <a: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а</a:t>
            </a:r>
            <a:r>
              <a:rPr lang="ru-RU" sz="4400" b="1" dirty="0">
                <a:solidFill>
                  <a:prstClr val="black"/>
                </a:solidFill>
                <a:latin typeface="Times New Roman" panose="02020603050405020304" pitchFamily="18" charset="0"/>
              </a:rPr>
              <a:t>р</a:t>
            </a:r>
            <a: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а</a:t>
            </a:r>
            <a:r>
              <a:rPr lang="ru-RU" sz="4400" b="1" dirty="0">
                <a:solidFill>
                  <a:prstClr val="black"/>
                </a:solidFill>
                <a:latin typeface="Times New Roman" panose="02020603050405020304" pitchFamily="18" charset="0"/>
              </a:rPr>
              <a:t>ндаш</a:t>
            </a:r>
            <a:endParaRPr lang="ru-RU" sz="4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8324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404664"/>
            <a:ext cx="7200800" cy="21359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just">
              <a:lnSpc>
                <a:spcPct val="105000"/>
              </a:lnSpc>
              <a:spcBef>
                <a:spcPts val="300"/>
              </a:spcBef>
              <a:spcAft>
                <a:spcPts val="0"/>
              </a:spcAft>
            </a:pP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этой узенькой коробке</a:t>
            </a:r>
            <a:endParaRPr lang="ru-RU" sz="32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05000"/>
              </a:lnSpc>
              <a:spcAft>
                <a:spcPts val="0"/>
              </a:spcAft>
            </a:pP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Ты найдешь карандаши,</a:t>
            </a:r>
            <a:endParaRPr lang="ru-RU" sz="32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05000"/>
              </a:lnSpc>
              <a:spcAft>
                <a:spcPts val="0"/>
              </a:spcAft>
            </a:pP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Ручки, перья, скрепки, кнопки,</a:t>
            </a:r>
            <a:endParaRPr lang="ru-RU" sz="32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</a:rPr>
              <a:t>   Что угодно для души. </a:t>
            </a:r>
            <a:endParaRPr lang="ru-RU" sz="32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652" y="2996952"/>
            <a:ext cx="4293096" cy="354180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 flipH="1">
            <a:off x="5220072" y="3284984"/>
            <a:ext cx="330790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400" b="1" dirty="0">
                <a:solidFill>
                  <a:prstClr val="black"/>
                </a:solidFill>
                <a:latin typeface="Times New Roman" panose="02020603050405020304" pitchFamily="18" charset="0"/>
              </a:rPr>
              <a:t>п</a:t>
            </a:r>
            <a: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е</a:t>
            </a:r>
            <a:r>
              <a:rPr lang="ru-RU" sz="4400" b="1" dirty="0">
                <a:solidFill>
                  <a:prstClr val="black"/>
                </a:solidFill>
                <a:latin typeface="Times New Roman" panose="02020603050405020304" pitchFamily="18" charset="0"/>
              </a:rPr>
              <a:t>нал</a:t>
            </a:r>
            <a:endParaRPr lang="ru-RU" sz="4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3839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620688"/>
            <a:ext cx="7128792" cy="11018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just">
              <a:lnSpc>
                <a:spcPct val="105000"/>
              </a:lnSpc>
              <a:spcBef>
                <a:spcPts val="300"/>
              </a:spcBef>
              <a:spcAft>
                <a:spcPts val="0"/>
              </a:spcAft>
            </a:pP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Быть должны всегда в порядке</a:t>
            </a:r>
            <a:endParaRPr lang="ru-RU" sz="32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</a:rPr>
              <a:t>   Твои школьные… </a:t>
            </a:r>
            <a:endParaRPr lang="ru-RU" sz="32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2132856"/>
            <a:ext cx="4057650" cy="284797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940152" y="2996952"/>
            <a:ext cx="217604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4400" b="1" dirty="0">
                <a:solidFill>
                  <a:prstClr val="black"/>
                </a:solidFill>
                <a:latin typeface="Times New Roman" panose="02020603050405020304" pitchFamily="18" charset="0"/>
              </a:rPr>
              <a:t>т</a:t>
            </a:r>
            <a: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е</a:t>
            </a:r>
            <a:r>
              <a:rPr lang="ru-RU" sz="4400" b="1" dirty="0">
                <a:solidFill>
                  <a:prstClr val="black"/>
                </a:solidFill>
                <a:latin typeface="Times New Roman" panose="02020603050405020304" pitchFamily="18" charset="0"/>
              </a:rPr>
              <a:t>традь</a:t>
            </a:r>
            <a:endParaRPr lang="ru-RU" sz="4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9929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476672"/>
            <a:ext cx="5814392" cy="11018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just">
              <a:lnSpc>
                <a:spcPct val="105000"/>
              </a:lnSpc>
              <a:spcBef>
                <a:spcPts val="300"/>
              </a:spcBef>
              <a:spcAft>
                <a:spcPts val="0"/>
              </a:spcAft>
            </a:pP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Рисовать я буду в нем,</a:t>
            </a:r>
            <a:endParaRPr lang="ru-RU" sz="32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</a:rPr>
              <a:t>   Потому что он……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…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1844824"/>
            <a:ext cx="4676775" cy="3429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085802" y="2800549"/>
            <a:ext cx="201644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а</a:t>
            </a:r>
            <a:r>
              <a:rPr lang="ru-RU" sz="4400" b="1" dirty="0">
                <a:solidFill>
                  <a:prstClr val="black"/>
                </a:solidFill>
                <a:latin typeface="Times New Roman" panose="02020603050405020304" pitchFamily="18" charset="0"/>
              </a:rPr>
              <a:t>льбом</a:t>
            </a:r>
            <a:endParaRPr lang="ru-RU" sz="4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1448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6096" y="476672"/>
            <a:ext cx="3217515" cy="518860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23528" y="1556792"/>
            <a:ext cx="4896544" cy="206210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200" b="1" dirty="0"/>
              <a:t>вижу буквы а, </a:t>
            </a:r>
            <a:r>
              <a:rPr lang="ru-RU" sz="3200" b="1" dirty="0" err="1"/>
              <a:t>у,о,ы,э</a:t>
            </a:r>
            <a:r>
              <a:rPr lang="ru-RU" sz="3200" b="1" dirty="0"/>
              <a:t> </a:t>
            </a:r>
          </a:p>
          <a:p>
            <a:r>
              <a:rPr lang="ru-RU" sz="3200" b="1" dirty="0"/>
              <a:t> то читаю - твердо; </a:t>
            </a:r>
          </a:p>
          <a:p>
            <a:r>
              <a:rPr lang="ru-RU" sz="3200" b="1" dirty="0"/>
              <a:t>вижу буквы </a:t>
            </a:r>
            <a:r>
              <a:rPr lang="ru-RU" sz="3200" b="1" dirty="0" err="1"/>
              <a:t>я,ё</a:t>
            </a:r>
            <a:r>
              <a:rPr lang="ru-RU" sz="3200" b="1" dirty="0"/>
              <a:t>, </a:t>
            </a:r>
            <a:r>
              <a:rPr lang="ru-RU" sz="3200" b="1" dirty="0" err="1"/>
              <a:t>е,ю,и</a:t>
            </a:r>
            <a:r>
              <a:rPr lang="ru-RU" sz="3200" b="1" dirty="0"/>
              <a:t>,  читаю мягко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143025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91680" y="548680"/>
            <a:ext cx="5827486" cy="482453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9712" y="332656"/>
            <a:ext cx="4824536" cy="6411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117887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231</Words>
  <Application>Microsoft Office PowerPoint</Application>
  <PresentationFormat>Экран (4:3)</PresentationFormat>
  <Paragraphs>61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Arial</vt:lpstr>
      <vt:lpstr>Calibri</vt:lpstr>
      <vt:lpstr>PragmaticaC</vt:lpstr>
      <vt:lpstr>PragmaticaC-BoldOblique</vt:lpstr>
      <vt:lpstr>PragmaticaC-Oblique</vt:lpstr>
      <vt:lpstr>Times New Roman</vt:lpstr>
      <vt:lpstr>Тема Office</vt:lpstr>
      <vt:lpstr>«КАК РАБОТАЮТ БУКВЫ. ОБОЗНАЧЕНИЕ МЯГКОСТИ СОГЛАСНЫХ ЗВУКОВ»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Подчеркните буквы мягких согласных звуков двумя чёрточками; </vt:lpstr>
      <vt:lpstr>Запиши слова буквами</vt:lpstr>
      <vt:lpstr>Презентация PowerPoint</vt:lpstr>
      <vt:lpstr>Раздели для переноса и запиши слова</vt:lpstr>
      <vt:lpstr>Презентация PowerPoint</vt:lpstr>
      <vt:lpstr>Использованы ресурсы: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</dc:title>
  <dc:subject>Гармония</dc:subject>
  <dc:creator>corowina</dc:creator>
  <cp:lastModifiedBy>user</cp:lastModifiedBy>
  <cp:revision>13</cp:revision>
  <dcterms:created xsi:type="dcterms:W3CDTF">2013-08-13T05:22:57Z</dcterms:created>
  <dcterms:modified xsi:type="dcterms:W3CDTF">2016-04-10T04:16:38Z</dcterms:modified>
</cp:coreProperties>
</file>