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0" r:id="rId3"/>
    <p:sldId id="257" r:id="rId4"/>
    <p:sldId id="261" r:id="rId5"/>
    <p:sldId id="262" r:id="rId6"/>
    <p:sldId id="263" r:id="rId7"/>
    <p:sldId id="265" r:id="rId8"/>
    <p:sldId id="264" r:id="rId9"/>
    <p:sldId id="266" r:id="rId10"/>
    <p:sldId id="268" r:id="rId11"/>
    <p:sldId id="267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21981-53F5-4AA7-92B1-AF765A9F6736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EAEE9-1177-4008-B1B5-319F246A8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754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0185-44DC-4611-9CAD-088ABA662A69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35D0-A059-44B8-8E13-9FE6D249422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0185-44DC-4611-9CAD-088ABA662A69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35D0-A059-44B8-8E13-9FE6D2494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0185-44DC-4611-9CAD-088ABA662A69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35D0-A059-44B8-8E13-9FE6D2494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0185-44DC-4611-9CAD-088ABA662A69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35D0-A059-44B8-8E13-9FE6D24942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0185-44DC-4611-9CAD-088ABA662A69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35D0-A059-44B8-8E13-9FE6D2494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0185-44DC-4611-9CAD-088ABA662A69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35D0-A059-44B8-8E13-9FE6D24942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0185-44DC-4611-9CAD-088ABA662A69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35D0-A059-44B8-8E13-9FE6D249422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0185-44DC-4611-9CAD-088ABA662A69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35D0-A059-44B8-8E13-9FE6D2494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0185-44DC-4611-9CAD-088ABA662A69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35D0-A059-44B8-8E13-9FE6D2494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0185-44DC-4611-9CAD-088ABA662A69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35D0-A059-44B8-8E13-9FE6D2494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0185-44DC-4611-9CAD-088ABA662A69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35D0-A059-44B8-8E13-9FE6D249422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4C0185-44DC-4611-9CAD-088ABA662A69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64D35D0-A059-44B8-8E13-9FE6D24942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700808"/>
            <a:ext cx="7999861" cy="242334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3600" i="1" dirty="0">
                <a:solidFill>
                  <a:srgbClr val="FF0000"/>
                </a:solidFill>
                <a:latin typeface="Georgia" panose="02040502050405020303" pitchFamily="18" charset="0"/>
              </a:rPr>
              <a:t/>
            </a:r>
            <a:br>
              <a:rPr lang="ru-RU" sz="3600" i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Использование </a:t>
            </a:r>
            <a:r>
              <a:rPr lang="ru-RU" sz="3600" b="1" i="1" dirty="0" err="1" smtClean="0">
                <a:solidFill>
                  <a:srgbClr val="FF0000"/>
                </a:solidFill>
                <a:latin typeface="Georgia" panose="02040502050405020303" pitchFamily="18" charset="0"/>
              </a:rPr>
              <a:t>здоровьесберегающих</a:t>
            </a:r>
            <a:r>
              <a:rPr lang="ru-RU" sz="36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технологий в режиме дня дошкольника.</a:t>
            </a:r>
            <a:endParaRPr lang="ru-RU" sz="3600" b="1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731030" y="4941168"/>
            <a:ext cx="5412970" cy="83546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Georgia" panose="02040502050405020303" pitchFamily="18" charset="0"/>
              </a:rPr>
              <a:t>группа №6</a:t>
            </a:r>
          </a:p>
          <a:p>
            <a:pPr algn="ctr"/>
            <a:r>
              <a:rPr lang="ru-RU" sz="1800" smtClean="0">
                <a:latin typeface="Georgia" panose="02040502050405020303" pitchFamily="18" charset="0"/>
              </a:rPr>
              <a:t>Воспитатель </a:t>
            </a:r>
            <a:r>
              <a:rPr lang="ru-RU" sz="1800" dirty="0" smtClean="0">
                <a:latin typeface="Georgia" panose="02040502050405020303" pitchFamily="18" charset="0"/>
              </a:rPr>
              <a:t>Завьялова Н.А.</a:t>
            </a:r>
          </a:p>
          <a:p>
            <a:pPr algn="ctr"/>
            <a:r>
              <a:rPr lang="ru-RU" sz="1800" dirty="0" smtClean="0">
                <a:latin typeface="Georgia" panose="02040502050405020303" pitchFamily="18" charset="0"/>
              </a:rPr>
              <a:t> </a:t>
            </a:r>
            <a:endParaRPr lang="ru-RU" sz="1800" dirty="0"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3125" y="26238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Государственное бюджетное дошкольное учреждение детский сад № 69 Выборгского района г. Санкт-Петербурга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647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02" y="116632"/>
            <a:ext cx="9127097" cy="688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00CC"/>
                </a:solidFill>
                <a:latin typeface="Georgia" panose="02040502050405020303" pitchFamily="18" charset="0"/>
              </a:rPr>
              <a:t>Технологии терапевтического воздействия в </a:t>
            </a:r>
            <a:r>
              <a:rPr lang="ru-RU" sz="2400" b="1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организованных </a:t>
            </a:r>
            <a:r>
              <a:rPr lang="ru-RU" sz="2400" b="1" i="1" dirty="0">
                <a:solidFill>
                  <a:srgbClr val="0000CC"/>
                </a:solidFill>
                <a:latin typeface="Georgia" panose="02040502050405020303" pitchFamily="18" charset="0"/>
              </a:rPr>
              <a:t>формах </a:t>
            </a:r>
            <a:r>
              <a:rPr lang="ru-RU" sz="2400" b="1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обучения</a:t>
            </a:r>
          </a:p>
          <a:p>
            <a:pPr algn="ctr"/>
            <a:endParaRPr lang="ru-RU" sz="2400" b="1" i="1" dirty="0" smtClean="0">
              <a:solidFill>
                <a:srgbClr val="0000CC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Технологии </a:t>
            </a:r>
            <a:r>
              <a:rPr 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музыкального </a:t>
            </a:r>
            <a:r>
              <a:rPr 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воздействия</a:t>
            </a:r>
            <a:r>
              <a:rPr lang="ru-RU" alt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(музыкальное </a:t>
            </a:r>
            <a:r>
              <a:rPr lang="ru-RU" alt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сопровождение режимных моментов; </a:t>
            </a:r>
            <a:r>
              <a:rPr lang="ru-RU" alt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музыкальное </a:t>
            </a:r>
            <a:r>
              <a:rPr lang="ru-RU" alt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оформление фона занятий) </a:t>
            </a:r>
          </a:p>
          <a:p>
            <a:pPr>
              <a:lnSpc>
                <a:spcPct val="80000"/>
              </a:lnSpc>
              <a:defRPr/>
            </a:pP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проводится в различных формах физкультурно-оздоровительной работы. Используются для снятия напряжения, повышения эмоционального настроя и пр. </a:t>
            </a: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Спокойная классическая музыка увеличивает интеллектуальную работу мозга человека, понижает давление и активизирует иммунную систему организма</a:t>
            </a:r>
            <a:r>
              <a:rPr lang="ru-RU" alt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.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i="1" dirty="0" err="1">
                <a:solidFill>
                  <a:srgbClr val="FF0000"/>
                </a:solidFill>
                <a:latin typeface="Georgia" panose="02040502050405020303" pitchFamily="18" charset="0"/>
              </a:rPr>
              <a:t>Звукотерапия</a:t>
            </a:r>
            <a:r>
              <a:rPr lang="ru-RU" alt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:</a:t>
            </a: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К еще одному терапевтическому направлению </a:t>
            </a:r>
            <a:r>
              <a:rPr lang="ru-RU" altLang="ru-RU" i="1" dirty="0" err="1">
                <a:solidFill>
                  <a:srgbClr val="0000CC"/>
                </a:solidFill>
                <a:latin typeface="Georgia" panose="02040502050405020303" pitchFamily="18" charset="0"/>
              </a:rPr>
              <a:t>звукотерапии</a:t>
            </a: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 можно отнести лечение звуками природы. Этой методики как самостоятельной не существует, но она органично вписывается во многие направления традиционной медицины, в частности, в психотерапию</a:t>
            </a:r>
            <a:r>
              <a:rPr lang="ru-RU" alt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.</a:t>
            </a:r>
            <a:endParaRPr lang="ru-RU" altLang="ru-RU" i="1" dirty="0">
              <a:solidFill>
                <a:srgbClr val="0000CC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i="1" dirty="0" err="1">
                <a:solidFill>
                  <a:srgbClr val="FF0000"/>
                </a:solidFill>
                <a:latin typeface="Georgia" panose="02040502050405020303" pitchFamily="18" charset="0"/>
              </a:rPr>
              <a:t>Свето</a:t>
            </a:r>
            <a:r>
              <a:rPr lang="ru-RU" alt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 и </a:t>
            </a:r>
            <a:r>
              <a:rPr lang="ru-RU" altLang="ru-RU" i="1" dirty="0" err="1" smtClean="0">
                <a:solidFill>
                  <a:srgbClr val="FF0000"/>
                </a:solidFill>
                <a:latin typeface="Georgia" panose="02040502050405020303" pitchFamily="18" charset="0"/>
              </a:rPr>
              <a:t>цветотерапия</a:t>
            </a:r>
            <a:r>
              <a:rPr lang="ru-RU" alt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:(</a:t>
            </a:r>
            <a:r>
              <a:rPr lang="ru-RU" alt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обеспечение светового режима; </a:t>
            </a:r>
            <a:r>
              <a:rPr lang="ru-RU" alt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цветовое </a:t>
            </a:r>
            <a:r>
              <a:rPr lang="ru-RU" alt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и световое сопровождение среды и учебного процесса) </a:t>
            </a:r>
            <a:endParaRPr lang="ru-RU" altLang="ru-RU" i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alt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Необходимо </a:t>
            </a: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уделять особое внимание цветовой гамме интерьеров ДОУ. Правильно подобранные цвета снимают напряжение и повышают эмоциональный настрой </a:t>
            </a:r>
            <a:r>
              <a:rPr lang="ru-RU" alt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ребенка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altLang="ru-RU" i="1" dirty="0" err="1">
                <a:solidFill>
                  <a:srgbClr val="FF0000"/>
                </a:solidFill>
                <a:latin typeface="Georgia" panose="02040502050405020303" pitchFamily="18" charset="0"/>
              </a:rPr>
              <a:t>Сказкотерапия</a:t>
            </a:r>
            <a:r>
              <a:rPr lang="ru-RU" alt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 -  </a:t>
            </a: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проводятся 2-4 раза в месяц по 30 мин. со старшего возраста. Используется для психологической терапевтической и развивающей работы. Сказку может рассказывать взрослый,  это может быть групповое рассказывание, где рассказчиком является не один человек, группа детей, а остальные дети повторяют за рассказчиками необходимые движения. </a:t>
            </a:r>
          </a:p>
          <a:p>
            <a:pPr>
              <a:lnSpc>
                <a:spcPct val="80000"/>
              </a:lnSpc>
              <a:defRPr/>
            </a:pPr>
            <a:endParaRPr lang="ru-RU" altLang="ru-RU" i="1" dirty="0">
              <a:solidFill>
                <a:srgbClr val="0000CC"/>
              </a:solidFill>
              <a:latin typeface="Georgia" panose="02040502050405020303" pitchFamily="18" charset="0"/>
            </a:endParaRPr>
          </a:p>
          <a:p>
            <a:endParaRPr lang="ru-RU" sz="2400" b="1" i="1" dirty="0">
              <a:solidFill>
                <a:srgbClr val="0000CC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60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80728"/>
            <a:ext cx="9144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Коммуникативные игры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проводятся 1-2 раза в неделю по 30 мин.  Игры строятся  по определенной схеме и состоят из нескольких частей. В  них входят беседы, этюды и игры разной степени подвижности, занятия рисованием, лепкой и др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Самомассаж </a:t>
            </a:r>
            <a:endParaRPr lang="ru-RU" i="1" dirty="0">
              <a:solidFill>
                <a:srgbClr val="0000CC"/>
              </a:solidFill>
              <a:latin typeface="Georgia" panose="02040502050405020303" pitchFamily="18" charset="0"/>
            </a:endParaRPr>
          </a:p>
          <a:p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это 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массаж, выполняемый самим ребёнком. Он улучшает кровообращение, помогает нормализовать работу внутренних органов, улучшить осанку. Способствует не только физическому укреплению человека, но и оздоровлению его психики. Для детей самомассаж - это профилактика сколиозов, простудных заболеваний, вегетативных </a:t>
            </a:r>
            <a:r>
              <a:rPr lang="ru-RU" i="1" dirty="0" err="1" smtClean="0">
                <a:solidFill>
                  <a:srgbClr val="0000CC"/>
                </a:solidFill>
                <a:latin typeface="Georgia" panose="02040502050405020303" pitchFamily="18" charset="0"/>
              </a:rPr>
              <a:t>дистоний.Самомассаж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 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проводится в игровой форме ежедневно в виде пятиминутного занятия или в виде динамической паузы в О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ОД.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 Проблемно-игровые (</a:t>
            </a:r>
            <a:r>
              <a:rPr lang="ru-RU" i="1" dirty="0" err="1">
                <a:solidFill>
                  <a:srgbClr val="FF0000"/>
                </a:solidFill>
                <a:latin typeface="Georgia" panose="02040502050405020303" pitchFamily="18" charset="0"/>
              </a:rPr>
              <a:t>игротреннинги</a:t>
            </a:r>
            <a:r>
              <a:rPr 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 и </a:t>
            </a:r>
            <a:r>
              <a:rPr lang="ru-RU" i="1" dirty="0" err="1">
                <a:solidFill>
                  <a:srgbClr val="FF0000"/>
                </a:solidFill>
                <a:latin typeface="Georgia" panose="02040502050405020303" pitchFamily="18" charset="0"/>
              </a:rPr>
              <a:t>игротерапия</a:t>
            </a:r>
            <a:r>
              <a:rPr 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) </a:t>
            </a:r>
            <a:endParaRPr lang="ru-RU" i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r>
              <a:rPr 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проводятся в свободное время, можно во второй половине дня.  Время строго не фиксировано, в зависимости от задач, поставленных педагогом. Занятие может быть организовано 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незаметно  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для ребенка, посредством включения педагога в процесс игровой деятельности. 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 </a:t>
            </a:r>
            <a:endParaRPr lang="ru-RU" i="1" dirty="0">
              <a:solidFill>
                <a:srgbClr val="0000CC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Рисунок 2" descr="solnc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83655">
            <a:off x="7273822" y="-75682"/>
            <a:ext cx="1656184" cy="1323689"/>
          </a:xfrm>
          <a:prstGeom prst="rect">
            <a:avLst/>
          </a:prstGeom>
        </p:spPr>
      </p:pic>
      <p:pic>
        <p:nvPicPr>
          <p:cNvPr id="5" name="Рисунок 4" descr="solnc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984889">
            <a:off x="1185593" y="5540942"/>
            <a:ext cx="1656184" cy="132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68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00CC"/>
                </a:solidFill>
                <a:latin typeface="Georgia" panose="02040502050405020303" pitchFamily="18" charset="0"/>
              </a:rPr>
              <a:t>Взаимодействие </a:t>
            </a:r>
            <a:r>
              <a:rPr lang="ru-RU" sz="2400" b="1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 </a:t>
            </a:r>
            <a:r>
              <a:rPr lang="ru-RU" sz="2400" b="1" i="1" dirty="0">
                <a:solidFill>
                  <a:srgbClr val="0000CC"/>
                </a:solidFill>
                <a:latin typeface="Georgia" panose="02040502050405020303" pitchFamily="18" charset="0"/>
              </a:rPr>
              <a:t>с семьей по вопросам охраны и укрепления здоровья детей.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457200" y="277813"/>
            <a:ext cx="8229600" cy="702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cs typeface="Arial"/>
              </a:rPr>
              <a:t/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cs typeface="Arial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cs typeface="Arial"/>
              </a:rPr>
              <a:t/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cs typeface="Arial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cs typeface="Arial"/>
              </a:rPr>
              <a:t/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cs typeface="Arial"/>
              </a:rPr>
            </a:b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FEEC94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1400" b="0" kern="0" dirty="0">
              <a:solidFill>
                <a:srgbClr val="FEEC94"/>
              </a:solidFill>
              <a:latin typeface="Times New Roman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1" u="none" strike="noStrike" kern="0" cap="none" spc="0" normalizeH="0" baseline="0" noProof="0" dirty="0" smtClean="0">
              <a:ln>
                <a:noFill/>
              </a:ln>
              <a:solidFill>
                <a:srgbClr val="FEEC94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1400" b="0" i="1" kern="0" dirty="0">
              <a:solidFill>
                <a:srgbClr val="FEEC94"/>
              </a:solidFill>
              <a:latin typeface="Times New Roman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1" u="none" strike="noStrike" kern="0" cap="none" spc="0" normalizeH="0" baseline="0" noProof="0" dirty="0" smtClean="0">
              <a:ln>
                <a:noFill/>
              </a:ln>
              <a:solidFill>
                <a:srgbClr val="FEEC94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1800" b="0" i="1" dirty="0">
              <a:solidFill>
                <a:srgbClr val="0000CC"/>
              </a:solidFill>
              <a:latin typeface="Georgia" panose="02040502050405020303" pitchFamily="18" charset="0"/>
              <a:ea typeface="+mn-ea"/>
              <a:cs typeface="+mn-cs"/>
            </a:endParaRPr>
          </a:p>
          <a:p>
            <a:pPr lvl="0" algn="l" eaLnBrk="1" hangingPunct="1">
              <a:defRPr/>
            </a:pPr>
            <a:endParaRPr lang="ru-RU" altLang="ru-RU" sz="1800" b="0" i="1" dirty="0" smtClean="0">
              <a:solidFill>
                <a:prstClr val="black"/>
              </a:solidFill>
              <a:effectLst/>
              <a:latin typeface="Georgia" panose="02040502050405020303" pitchFamily="18" charset="0"/>
              <a:ea typeface="+mn-ea"/>
              <a:cs typeface="+mn-cs"/>
            </a:endParaRPr>
          </a:p>
          <a:p>
            <a:pPr lvl="0" algn="l" eaLnBrk="1" hangingPunct="1">
              <a:defRPr/>
            </a:pPr>
            <a:endParaRPr lang="ru-RU" altLang="ru-RU" sz="1800" b="0" i="1" dirty="0">
              <a:solidFill>
                <a:prstClr val="black"/>
              </a:solidFill>
              <a:effectLst/>
              <a:latin typeface="Georgia" panose="02040502050405020303" pitchFamily="18" charset="0"/>
              <a:ea typeface="+mn-ea"/>
              <a:cs typeface="+mn-cs"/>
            </a:endParaRPr>
          </a:p>
          <a:p>
            <a:pPr lvl="0" algn="l" eaLnBrk="1" hangingPunct="1">
              <a:defRPr/>
            </a:pPr>
            <a:endParaRPr lang="ru-RU" altLang="ru-RU" sz="1800" b="0" i="1" dirty="0" smtClean="0">
              <a:solidFill>
                <a:prstClr val="black"/>
              </a:solidFill>
              <a:effectLst/>
              <a:latin typeface="Georgia" panose="02040502050405020303" pitchFamily="18" charset="0"/>
              <a:ea typeface="+mn-ea"/>
              <a:cs typeface="+mn-cs"/>
            </a:endParaRPr>
          </a:p>
          <a:p>
            <a:pPr algn="l" eaLnBrk="1" hangingPunct="1">
              <a:defRPr/>
            </a:pPr>
            <a:r>
              <a:rPr lang="ru-RU" altLang="ru-RU" sz="1800" b="0" i="1" dirty="0">
                <a:solidFill>
                  <a:srgbClr val="0000CC"/>
                </a:solidFill>
                <a:effectLst/>
                <a:latin typeface="Georgia" panose="02040502050405020303" pitchFamily="18" charset="0"/>
                <a:ea typeface="+mn-ea"/>
                <a:cs typeface="+mn-cs"/>
              </a:rPr>
              <a:t>Взаимодействие коллектива детского сада с родителями воспитанников происходит под девизом: «</a:t>
            </a:r>
            <a:r>
              <a:rPr lang="ru-RU" altLang="ru-RU" sz="1800" b="0" i="1" dirty="0">
                <a:solidFill>
                  <a:srgbClr val="FF0000"/>
                </a:solidFill>
                <a:effectLst/>
                <a:latin typeface="Georgia" panose="02040502050405020303" pitchFamily="18" charset="0"/>
                <a:ea typeface="+mn-ea"/>
                <a:cs typeface="+mn-cs"/>
              </a:rPr>
              <a:t>К здоровой семье через детский сад</a:t>
            </a:r>
            <a:r>
              <a:rPr lang="ru-RU" altLang="ru-RU" sz="1800" b="0" i="1" dirty="0">
                <a:solidFill>
                  <a:srgbClr val="0000CC"/>
                </a:solidFill>
                <a:effectLst/>
                <a:latin typeface="Georgia" panose="02040502050405020303" pitchFamily="18" charset="0"/>
                <a:ea typeface="+mn-ea"/>
                <a:cs typeface="+mn-cs"/>
              </a:rPr>
              <a:t>», что способствует сохранению и укреплению здоровья детей, формированию здорового образа жизни в условиях семьи</a:t>
            </a:r>
          </a:p>
          <a:p>
            <a:pPr algn="l" eaLnBrk="1" hangingPunct="1">
              <a:defRPr/>
            </a:pPr>
            <a:r>
              <a:rPr lang="ru-RU" altLang="ru-RU" sz="1800" b="0" i="1" dirty="0">
                <a:solidFill>
                  <a:srgbClr val="0000CC"/>
                </a:solidFill>
                <a:effectLst/>
                <a:latin typeface="Georgia" panose="02040502050405020303" pitchFamily="18" charset="0"/>
                <a:ea typeface="+mn-ea"/>
                <a:cs typeface="+mn-cs"/>
              </a:rPr>
              <a:t>Работа с родителями является важной составляющей всего педагогического процесса</a:t>
            </a:r>
            <a:r>
              <a:rPr lang="ru-RU" altLang="ru-RU" sz="1800" b="0" i="1" dirty="0" smtClean="0">
                <a:solidFill>
                  <a:srgbClr val="0000CC"/>
                </a:solidFill>
                <a:effectLst/>
                <a:latin typeface="Georgia" panose="02040502050405020303" pitchFamily="18" charset="0"/>
                <a:ea typeface="+mn-ea"/>
                <a:cs typeface="+mn-cs"/>
              </a:rPr>
              <a:t>.</a:t>
            </a:r>
          </a:p>
          <a:p>
            <a:pPr algn="l" eaLnBrk="1" hangingPunct="1">
              <a:defRPr/>
            </a:pPr>
            <a:endParaRPr lang="ru-RU" altLang="ru-RU" sz="1800" b="0" i="1" dirty="0" smtClean="0">
              <a:solidFill>
                <a:srgbClr val="0000CC"/>
              </a:solidFill>
              <a:effectLst/>
              <a:latin typeface="Georgia" panose="02040502050405020303" pitchFamily="18" charset="0"/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ru-RU" altLang="ru-RU" sz="1800" b="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+mn-ea"/>
                <a:cs typeface="+mn-cs"/>
              </a:rPr>
              <a:t>Формы работы с родителями:</a:t>
            </a:r>
            <a:r>
              <a:rPr lang="ru-RU" altLang="ru-RU" sz="1800" b="0" i="1" dirty="0">
                <a:solidFill>
                  <a:srgbClr val="FF0000"/>
                </a:solidFill>
                <a:effectLst/>
                <a:latin typeface="Georgia" panose="02040502050405020303" pitchFamily="18" charset="0"/>
                <a:ea typeface="+mn-ea"/>
                <a:cs typeface="+mn-cs"/>
              </a:rPr>
              <a:t/>
            </a:r>
            <a:br>
              <a:rPr lang="ru-RU" altLang="ru-RU" sz="1800" b="0" i="1" dirty="0">
                <a:solidFill>
                  <a:srgbClr val="FF0000"/>
                </a:solidFill>
                <a:effectLst/>
                <a:latin typeface="Georgia" panose="02040502050405020303" pitchFamily="18" charset="0"/>
                <a:ea typeface="+mn-ea"/>
                <a:cs typeface="+mn-cs"/>
              </a:rPr>
            </a:br>
            <a:endParaRPr lang="ru-RU" altLang="ru-RU" sz="1800" b="0" i="1" dirty="0">
              <a:solidFill>
                <a:srgbClr val="FF0000"/>
              </a:solidFill>
              <a:effectLst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04" y="306896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Информационные стенды для родителей, (комплексы упражнений для профилактики нарушений опорно-двигательного аппарата, для развития общей и мелкой моторики, пальчиковые игры).</a:t>
            </a:r>
          </a:p>
          <a:p>
            <a:endParaRPr lang="ru-RU" i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Приобщение родителей  к участию в физкультурно-массовых мероприятиях ДОУ (соревнования, спортивные праздники, дни открытых дверей, Дни и Недели здоровья, и др.).</a:t>
            </a:r>
          </a:p>
          <a:p>
            <a:endParaRPr lang="ru-RU" i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Консультации, беседы с родителями </a:t>
            </a:r>
            <a:r>
              <a:rPr 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по вопросам </a:t>
            </a:r>
            <a:r>
              <a:rPr lang="ru-RU" i="1" dirty="0" err="1" smtClean="0">
                <a:solidFill>
                  <a:srgbClr val="FF0000"/>
                </a:solidFill>
                <a:latin typeface="Georgia" panose="02040502050405020303" pitchFamily="18" charset="0"/>
              </a:rPr>
              <a:t>здоровьесбережения</a:t>
            </a:r>
            <a:r>
              <a:rPr 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.</a:t>
            </a:r>
            <a:endParaRPr lang="ru-RU" i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r>
              <a:rPr 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9" name="Рисунок 8" descr="0_6969a_7200c619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171391">
            <a:off x="7467770" y="1527008"/>
            <a:ext cx="1436321" cy="187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37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82" y="764704"/>
            <a:ext cx="90080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00CC"/>
                </a:solidFill>
                <a:latin typeface="Georgia" panose="02040502050405020303" pitchFamily="18" charset="0"/>
              </a:rPr>
              <a:t>Мы стремимся к полной реализации, в жизни каждого ребенка, трех моментов</a:t>
            </a:r>
            <a:r>
              <a:rPr lang="ru-RU" sz="2400" b="1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:</a:t>
            </a:r>
          </a:p>
          <a:p>
            <a:pPr algn="ctr"/>
            <a:endParaRPr lang="ru-RU" sz="2400" b="1" i="1" dirty="0">
              <a:solidFill>
                <a:srgbClr val="0000CC"/>
              </a:solidFill>
              <a:latin typeface="Georgia" panose="020405020504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Д</a:t>
            </a:r>
            <a:r>
              <a:rPr lang="ru-RU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остаточной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индивидуальной умственной нагрузки</a:t>
            </a:r>
            <a:b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endParaRPr lang="ru-RU" b="1" i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Обеспечение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условий для преобладания положительных эмоциональных </a:t>
            </a:r>
            <a:r>
              <a:rPr lang="ru-RU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впечатлений</a:t>
            </a:r>
          </a:p>
          <a:p>
            <a:endParaRPr lang="ru-RU" b="1" i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п</a:t>
            </a:r>
            <a:r>
              <a:rPr lang="ru-RU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олное удовлетворение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потребности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в движении.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3627026"/>
            <a:ext cx="3243263" cy="28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123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907704" y="0"/>
            <a:ext cx="7500958" cy="600076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2400" i="1" dirty="0" smtClean="0">
                <a:solidFill>
                  <a:srgbClr val="0000CC"/>
                </a:solidFill>
                <a:effectLst/>
                <a:latin typeface="Georgia" panose="02040502050405020303" pitchFamily="18" charset="0"/>
              </a:rPr>
              <a:t>Забота о здоровье - </a:t>
            </a:r>
            <a:r>
              <a:rPr lang="ru-RU" sz="2400" b="0" i="1" dirty="0" smtClean="0">
                <a:solidFill>
                  <a:schemeClr val="tx1"/>
                </a:solidFill>
                <a:effectLst/>
                <a:latin typeface="Georgia" panose="02040502050405020303" pitchFamily="18" charset="0"/>
              </a:rPr>
              <a:t/>
            </a:r>
            <a:br>
              <a:rPr lang="ru-RU" sz="2400" b="0" i="1" dirty="0" smtClean="0">
                <a:solidFill>
                  <a:schemeClr val="tx1"/>
                </a:solidFill>
                <a:effectLst/>
                <a:latin typeface="Georgia" panose="02040502050405020303" pitchFamily="18" charset="0"/>
              </a:rPr>
            </a:br>
            <a:r>
              <a:rPr lang="ru-RU" sz="2400" b="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силы.</a:t>
            </a:r>
            <a:r>
              <a:rPr lang="ru-RU" sz="2400" b="0" i="1" dirty="0" smtClean="0">
                <a:solidFill>
                  <a:schemeClr val="tx1"/>
                </a:solidFill>
                <a:effectLst/>
                <a:latin typeface="Georgia" panose="02040502050405020303" pitchFamily="18" charset="0"/>
              </a:rPr>
              <a:t/>
            </a:r>
            <a:br>
              <a:rPr lang="ru-RU" sz="2400" b="0" i="1" dirty="0" smtClean="0">
                <a:solidFill>
                  <a:schemeClr val="tx1"/>
                </a:solidFill>
                <a:effectLst/>
                <a:latin typeface="Georgia" panose="02040502050405020303" pitchFamily="18" charset="0"/>
              </a:rPr>
            </a:br>
            <a:r>
              <a:rPr lang="ru-RU" sz="2400" b="0" i="1" dirty="0" smtClean="0">
                <a:solidFill>
                  <a:schemeClr val="tx1"/>
                </a:solidFill>
                <a:effectLst/>
                <a:latin typeface="Georgia" panose="02040502050405020303" pitchFamily="18" charset="0"/>
              </a:rPr>
              <a:t>                                               </a:t>
            </a:r>
            <a:r>
              <a:rPr lang="ru-RU" sz="2400" b="0" i="1" dirty="0">
                <a:solidFill>
                  <a:srgbClr val="0000CC"/>
                </a:solidFill>
                <a:effectLst/>
                <a:latin typeface="Georgia" panose="02040502050405020303" pitchFamily="18" charset="0"/>
              </a:rPr>
              <a:t>(</a:t>
            </a:r>
            <a:r>
              <a:rPr lang="ru-RU" sz="2400" b="0" i="1" dirty="0" smtClean="0">
                <a:solidFill>
                  <a:srgbClr val="0000CC"/>
                </a:solidFill>
                <a:effectLst/>
                <a:latin typeface="Georgia" panose="02040502050405020303" pitchFamily="18" charset="0"/>
              </a:rPr>
              <a:t>В. А. Сухомлинский)</a:t>
            </a:r>
            <a:r>
              <a:rPr lang="ru-RU" sz="2400" b="1" i="1" dirty="0" smtClean="0">
                <a:solidFill>
                  <a:srgbClr val="CC00CC"/>
                </a:solidFill>
                <a:latin typeface="Georgia" panose="02040502050405020303" pitchFamily="18" charset="0"/>
              </a:rPr>
              <a:t/>
            </a:r>
            <a:br>
              <a:rPr lang="ru-RU" sz="2400" b="1" i="1" dirty="0" smtClean="0">
                <a:solidFill>
                  <a:srgbClr val="CC00CC"/>
                </a:solidFill>
                <a:latin typeface="Georgia" panose="02040502050405020303" pitchFamily="18" charset="0"/>
              </a:rPr>
            </a:br>
            <a:endParaRPr lang="ru-RU" sz="2400" b="1" i="1" dirty="0" smtClean="0">
              <a:solidFill>
                <a:srgbClr val="CC00CC"/>
              </a:solidFill>
              <a:latin typeface="Georgia" panose="02040502050405020303" pitchFamily="18" charset="0"/>
            </a:endParaRPr>
          </a:p>
        </p:txBody>
      </p:sp>
      <p:pic>
        <p:nvPicPr>
          <p:cNvPr id="9" name="Рисунок 8" descr="1186330404_6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84584" y="-171400"/>
            <a:ext cx="3127882" cy="390985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222" y="3429000"/>
            <a:ext cx="65580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00CC"/>
                </a:solidFill>
                <a:latin typeface="Georgia" panose="02040502050405020303" pitchFamily="18" charset="0"/>
                <a:ea typeface="+mj-ea"/>
                <a:cs typeface="+mj-cs"/>
              </a:rPr>
              <a:t>Здоровье-</a:t>
            </a:r>
            <a:r>
              <a:rPr lang="ru-RU" i="1" dirty="0">
                <a:latin typeface="Georgia" panose="02040502050405020303" pitchFamily="18" charset="0"/>
              </a:rPr>
              <a:t/>
            </a:r>
            <a:br>
              <a:rPr lang="ru-RU" i="1" dirty="0">
                <a:latin typeface="Georgia" panose="02040502050405020303" pitchFamily="18" charset="0"/>
              </a:rPr>
            </a:br>
            <a:r>
              <a:rPr lang="ru-RU" i="1" dirty="0">
                <a:latin typeface="Georgia" panose="02040502050405020303" pitchFamily="18" charset="0"/>
              </a:rPr>
              <a:t> </a:t>
            </a:r>
            <a:r>
              <a:rPr lang="ru-RU" sz="2400" i="1" dirty="0">
                <a:solidFill>
                  <a:srgbClr val="FF0000"/>
                </a:solidFill>
                <a:latin typeface="Georgia" panose="02040502050405020303" pitchFamily="18" charset="0"/>
                <a:ea typeface="+mj-ea"/>
                <a:cs typeface="+mj-cs"/>
              </a:rPr>
              <a:t>это состояние полного физического, психического и социального благополучия, а не просто отсутствие болезней или физических </a:t>
            </a:r>
            <a:r>
              <a:rPr lang="ru-RU" sz="2400" i="1" dirty="0" smtClean="0">
                <a:solidFill>
                  <a:srgbClr val="FF0000"/>
                </a:solidFill>
                <a:latin typeface="Georgia" panose="02040502050405020303" pitchFamily="18" charset="0"/>
                <a:ea typeface="+mj-ea"/>
                <a:cs typeface="+mj-cs"/>
              </a:rPr>
              <a:t>дефектов.         </a:t>
            </a:r>
          </a:p>
          <a:p>
            <a:r>
              <a:rPr lang="ru-RU" sz="2400" i="1" dirty="0" smtClean="0">
                <a:solidFill>
                  <a:srgbClr val="0000CC"/>
                </a:solidFill>
                <a:latin typeface="Georgia" panose="02040502050405020303" pitchFamily="18" charset="0"/>
                <a:ea typeface="+mj-ea"/>
                <a:cs typeface="+mj-cs"/>
              </a:rPr>
              <a:t>(Всемирная </a:t>
            </a:r>
            <a:r>
              <a:rPr lang="ru-RU" sz="2400" i="1" dirty="0">
                <a:solidFill>
                  <a:srgbClr val="0000CC"/>
                </a:solidFill>
                <a:latin typeface="Georgia" panose="02040502050405020303" pitchFamily="18" charset="0"/>
                <a:ea typeface="+mj-ea"/>
                <a:cs typeface="+mj-cs"/>
              </a:rPr>
              <a:t>организация </a:t>
            </a:r>
            <a:r>
              <a:rPr lang="ru-RU" sz="2400" i="1" dirty="0" smtClean="0">
                <a:solidFill>
                  <a:srgbClr val="0000CC"/>
                </a:solidFill>
                <a:latin typeface="Georgia" panose="02040502050405020303" pitchFamily="18" charset="0"/>
                <a:ea typeface="+mj-ea"/>
                <a:cs typeface="+mj-cs"/>
              </a:rPr>
              <a:t>здравоохранения).</a:t>
            </a:r>
            <a:endParaRPr lang="ru-RU" sz="2400" i="1" dirty="0">
              <a:solidFill>
                <a:srgbClr val="0000CC"/>
              </a:solidFill>
              <a:latin typeface="Georgia" panose="02040502050405020303" pitchFamily="18" charset="0"/>
              <a:ea typeface="+mj-ea"/>
              <a:cs typeface="+mj-cs"/>
            </a:endParaRPr>
          </a:p>
        </p:txBody>
      </p:sp>
      <p:pic>
        <p:nvPicPr>
          <p:cNvPr id="5" name="Рисунок 4" descr="9331798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2492896"/>
            <a:ext cx="2592288" cy="3776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229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90364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altLang="ru-RU" sz="2400" b="1" i="1" dirty="0" err="1">
                <a:solidFill>
                  <a:srgbClr val="0000CC"/>
                </a:solidFill>
                <a:latin typeface="Georgia" panose="02040502050405020303" pitchFamily="18" charset="0"/>
                <a:ea typeface="+mj-ea"/>
                <a:cs typeface="+mj-cs"/>
              </a:rPr>
              <a:t>Здоровьесберегающая</a:t>
            </a:r>
            <a:r>
              <a:rPr lang="ru-RU" altLang="ru-RU" sz="2400" b="1" i="1" dirty="0">
                <a:solidFill>
                  <a:srgbClr val="0000CC"/>
                </a:solidFill>
                <a:latin typeface="Georgia" panose="02040502050405020303" pitchFamily="18" charset="0"/>
                <a:ea typeface="+mj-ea"/>
                <a:cs typeface="+mj-cs"/>
              </a:rPr>
              <a:t> технология </a:t>
            </a:r>
            <a:r>
              <a:rPr lang="ru-RU" altLang="ru-RU" sz="2400" dirty="0">
                <a:latin typeface="Georgia" panose="02040502050405020303" pitchFamily="18" charset="0"/>
              </a:rPr>
              <a:t>- </a:t>
            </a:r>
            <a:r>
              <a:rPr lang="ru-RU" altLang="ru-RU" sz="2400" i="1" dirty="0">
                <a:solidFill>
                  <a:srgbClr val="FF0000"/>
                </a:solidFill>
                <a:latin typeface="Georgia" panose="02040502050405020303" pitchFamily="18" charset="0"/>
                <a:ea typeface="+mj-ea"/>
                <a:cs typeface="+mj-cs"/>
              </a:rPr>
              <a:t>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400" i="1" dirty="0">
                <a:solidFill>
                  <a:srgbClr val="FF0000"/>
                </a:solidFill>
                <a:latin typeface="Georgia" panose="02040502050405020303" pitchFamily="18" charset="0"/>
                <a:ea typeface="+mj-ea"/>
                <a:cs typeface="+mj-cs"/>
              </a:rPr>
              <a:t> В концепции дошкольного образования предусмотрено не только сохранение, но и активное формирование здорового образа жизни и здоровья воспитанников</a:t>
            </a:r>
            <a:r>
              <a:rPr lang="ru-RU" altLang="ru-RU" sz="2400" i="1" dirty="0" smtClean="0">
                <a:solidFill>
                  <a:srgbClr val="FF0000"/>
                </a:solidFill>
                <a:latin typeface="Georgia" panose="02040502050405020303" pitchFamily="18" charset="0"/>
                <a:ea typeface="+mj-ea"/>
                <a:cs typeface="+mj-cs"/>
              </a:rPr>
              <a:t>.</a:t>
            </a:r>
          </a:p>
          <a:p>
            <a:pPr>
              <a:lnSpc>
                <a:spcPct val="80000"/>
              </a:lnSpc>
              <a:defRPr/>
            </a:pPr>
            <a:endParaRPr lang="ru-RU" altLang="ru-RU" sz="2400" i="1" dirty="0" smtClean="0">
              <a:solidFill>
                <a:srgbClr val="FF0000"/>
              </a:solidFill>
              <a:latin typeface="Georgia" panose="02040502050405020303" pitchFamily="18" charset="0"/>
              <a:ea typeface="+mj-ea"/>
              <a:cs typeface="+mj-cs"/>
            </a:endParaRPr>
          </a:p>
          <a:p>
            <a:pPr>
              <a:lnSpc>
                <a:spcPct val="80000"/>
              </a:lnSpc>
              <a:defRPr/>
            </a:pPr>
            <a:endParaRPr lang="ru-RU" altLang="ru-RU" sz="2400" i="1" dirty="0">
              <a:solidFill>
                <a:srgbClr val="FF0000"/>
              </a:solidFill>
              <a:latin typeface="Georgia" panose="02040502050405020303" pitchFamily="18" charset="0"/>
              <a:ea typeface="+mj-ea"/>
              <a:cs typeface="+mj-cs"/>
            </a:endParaRPr>
          </a:p>
          <a:p>
            <a:pPr>
              <a:lnSpc>
                <a:spcPct val="80000"/>
              </a:lnSpc>
              <a:defRPr/>
            </a:pPr>
            <a:endParaRPr lang="ru-RU" altLang="ru-RU" sz="2400" i="1" dirty="0" smtClean="0">
              <a:solidFill>
                <a:srgbClr val="FF0000"/>
              </a:solidFill>
              <a:latin typeface="Georgia" panose="02040502050405020303" pitchFamily="18" charset="0"/>
              <a:ea typeface="+mj-ea"/>
              <a:cs typeface="+mj-cs"/>
            </a:endParaRPr>
          </a:p>
          <a:p>
            <a:pPr>
              <a:lnSpc>
                <a:spcPct val="80000"/>
              </a:lnSpc>
              <a:defRPr/>
            </a:pPr>
            <a:endParaRPr lang="ru-RU" altLang="ru-RU" sz="2400" i="1" dirty="0">
              <a:solidFill>
                <a:srgbClr val="FF0000"/>
              </a:solidFill>
              <a:latin typeface="Georgia" panose="02040502050405020303" pitchFamily="18" charset="0"/>
              <a:ea typeface="+mj-ea"/>
              <a:cs typeface="+mj-cs"/>
            </a:endParaRPr>
          </a:p>
          <a:p>
            <a:pPr>
              <a:lnSpc>
                <a:spcPct val="80000"/>
              </a:lnSpc>
              <a:defRPr/>
            </a:pPr>
            <a:endParaRPr lang="ru-RU" altLang="ru-RU" sz="2400" i="1" dirty="0" smtClean="0">
              <a:solidFill>
                <a:srgbClr val="FF0000"/>
              </a:solidFill>
              <a:latin typeface="Georgia" panose="02040502050405020303" pitchFamily="18" charset="0"/>
              <a:ea typeface="+mj-ea"/>
              <a:cs typeface="+mj-cs"/>
            </a:endParaRPr>
          </a:p>
          <a:p>
            <a:pPr>
              <a:lnSpc>
                <a:spcPct val="80000"/>
              </a:lnSpc>
              <a:defRPr/>
            </a:pPr>
            <a:endParaRPr lang="ru-RU" altLang="ru-RU" sz="2400" i="1" dirty="0">
              <a:solidFill>
                <a:srgbClr val="FF0000"/>
              </a:solidFill>
              <a:latin typeface="Georgia" panose="02040502050405020303" pitchFamily="18" charset="0"/>
              <a:ea typeface="+mj-ea"/>
              <a:cs typeface="+mj-cs"/>
            </a:endParaRPr>
          </a:p>
          <a:p>
            <a:pPr>
              <a:lnSpc>
                <a:spcPct val="80000"/>
              </a:lnSpc>
              <a:defRPr/>
            </a:pPr>
            <a:endParaRPr lang="ru-RU" altLang="ru-RU" sz="2400" i="1" dirty="0" smtClean="0">
              <a:solidFill>
                <a:srgbClr val="FF0000"/>
              </a:solidFill>
              <a:latin typeface="Georgia" panose="02040502050405020303" pitchFamily="18" charset="0"/>
              <a:ea typeface="+mj-ea"/>
              <a:cs typeface="+mj-cs"/>
            </a:endParaRPr>
          </a:p>
          <a:p>
            <a:pPr>
              <a:lnSpc>
                <a:spcPct val="80000"/>
              </a:lnSpc>
              <a:defRPr/>
            </a:pPr>
            <a:endParaRPr lang="ru-RU" altLang="ru-RU" sz="2400" i="1" dirty="0">
              <a:solidFill>
                <a:srgbClr val="FF0000"/>
              </a:solidFill>
              <a:latin typeface="Georgia" panose="02040502050405020303" pitchFamily="18" charset="0"/>
              <a:ea typeface="+mj-ea"/>
              <a:cs typeface="+mj-cs"/>
            </a:endParaRPr>
          </a:p>
          <a:p>
            <a:pPr>
              <a:lnSpc>
                <a:spcPct val="80000"/>
              </a:lnSpc>
              <a:defRPr/>
            </a:pPr>
            <a:r>
              <a:rPr lang="ru-RU" sz="2400" i="1" dirty="0" err="1">
                <a:solidFill>
                  <a:srgbClr val="0000CC"/>
                </a:solidFill>
                <a:latin typeface="Georgia" panose="02040502050405020303" pitchFamily="18" charset="0"/>
              </a:rPr>
              <a:t>Здоровьесберегающие</a:t>
            </a:r>
            <a:r>
              <a:rPr lang="ru-RU" sz="2400" i="1" dirty="0">
                <a:solidFill>
                  <a:srgbClr val="0000CC"/>
                </a:solidFill>
                <a:latin typeface="Georgia" panose="02040502050405020303" pitchFamily="18" charset="0"/>
              </a:rPr>
              <a:t> технологии </a:t>
            </a:r>
            <a:r>
              <a:rPr lang="ru-RU" sz="2400" i="1" dirty="0">
                <a:solidFill>
                  <a:srgbClr val="FF0000"/>
                </a:solidFill>
                <a:latin typeface="Georgia" panose="02040502050405020303" pitchFamily="18" charset="0"/>
              </a:rPr>
              <a:t>- предполагают совокупность педагогических, психологических и медицинских воздействий, направленных на защиту и обеспечение здоровья</a:t>
            </a:r>
            <a:r>
              <a:rPr lang="ru-RU" sz="2400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, формирование  </a:t>
            </a:r>
            <a:r>
              <a:rPr lang="ru-RU" sz="2400" i="1" dirty="0">
                <a:solidFill>
                  <a:srgbClr val="FF0000"/>
                </a:solidFill>
                <a:latin typeface="Georgia" panose="02040502050405020303" pitchFamily="18" charset="0"/>
              </a:rPr>
              <a:t>ценного </a:t>
            </a:r>
            <a:r>
              <a:rPr lang="ru-RU" sz="2400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отношения к </a:t>
            </a:r>
            <a:r>
              <a:rPr lang="ru-RU" sz="2400" i="1" dirty="0">
                <a:solidFill>
                  <a:srgbClr val="FF0000"/>
                </a:solidFill>
                <a:latin typeface="Georgia" panose="02040502050405020303" pitchFamily="18" charset="0"/>
              </a:rPr>
              <a:t>своему здоровью</a:t>
            </a:r>
            <a:endParaRPr lang="ru-RU" altLang="ru-RU" sz="2400" i="1" dirty="0">
              <a:solidFill>
                <a:srgbClr val="FF0000"/>
              </a:solidFill>
              <a:latin typeface="Georgia" panose="02040502050405020303" pitchFamily="18" charset="0"/>
              <a:ea typeface="+mj-ea"/>
              <a:cs typeface="+mj-cs"/>
            </a:endParaRPr>
          </a:p>
        </p:txBody>
      </p:sp>
      <p:pic>
        <p:nvPicPr>
          <p:cNvPr id="3" name="Рисунок 2" descr="x_5a8cb72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276872"/>
            <a:ext cx="3456384" cy="2304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5783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90"/>
            <a:ext cx="6912768" cy="5101291"/>
          </a:xfrm>
        </p:spPr>
        <p:txBody>
          <a:bodyPr anchor="t">
            <a:normAutofit/>
          </a:bodyPr>
          <a:lstStyle/>
          <a:p>
            <a:pPr marL="0" indent="0" algn="l">
              <a:buNone/>
            </a:pPr>
            <a:r>
              <a:rPr lang="ru-RU" sz="2400" i="1" dirty="0" smtClean="0">
                <a:solidFill>
                  <a:srgbClr val="0000CC"/>
                </a:solidFill>
                <a:effectLst/>
                <a:latin typeface="Georgia" panose="02040502050405020303" pitchFamily="18" charset="0"/>
              </a:rPr>
              <a:t>Задачи </a:t>
            </a:r>
            <a:r>
              <a:rPr lang="ru-RU" sz="2400" i="1" dirty="0" err="1" smtClean="0">
                <a:solidFill>
                  <a:srgbClr val="0000CC"/>
                </a:solidFill>
                <a:effectLst/>
                <a:latin typeface="Georgia" panose="02040502050405020303" pitchFamily="18" charset="0"/>
              </a:rPr>
              <a:t>здоровьесбережения</a:t>
            </a:r>
            <a:r>
              <a:rPr lang="ru-RU" sz="2400" i="1" dirty="0" smtClean="0">
                <a:solidFill>
                  <a:srgbClr val="0000CC"/>
                </a:solidFill>
                <a:effectLst/>
                <a:latin typeface="Georgia" panose="02040502050405020303" pitchFamily="18" charset="0"/>
              </a:rPr>
              <a:t> :</a:t>
            </a:r>
            <a:br>
              <a:rPr lang="ru-RU" sz="2400" i="1" dirty="0" smtClean="0">
                <a:solidFill>
                  <a:srgbClr val="0000CC"/>
                </a:solidFill>
                <a:effectLst/>
                <a:latin typeface="Georgia" panose="02040502050405020303" pitchFamily="18" charset="0"/>
              </a:rPr>
            </a:br>
            <a:r>
              <a:rPr lang="ru-RU" sz="2400" i="1" dirty="0" smtClean="0">
                <a:solidFill>
                  <a:srgbClr val="0000CC"/>
                </a:solidFill>
                <a:effectLst/>
                <a:latin typeface="Georgia" panose="02040502050405020303" pitchFamily="18" charset="0"/>
              </a:rPr>
              <a:t>  - </a:t>
            </a:r>
            <a:r>
              <a:rPr lang="ru-RU" sz="2400" b="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создание </a:t>
            </a:r>
            <a:r>
              <a:rPr lang="ru-RU" sz="2400" b="0" i="1" dirty="0" err="1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здоровьесберегающей</a:t>
            </a:r>
            <a:r>
              <a:rPr lang="ru-RU" sz="2400" b="0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 среды</a:t>
            </a:r>
            <a:br>
              <a:rPr lang="ru-RU" sz="2400" b="0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</a:br>
            <a:r>
              <a:rPr lang="ru-RU" sz="2400" b="0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ru-RU" sz="2400" b="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ru-RU" sz="2400" b="0" i="1" dirty="0" smtClean="0">
                <a:solidFill>
                  <a:srgbClr val="0000CC"/>
                </a:solidFill>
                <a:effectLst/>
                <a:latin typeface="Georgia" panose="02040502050405020303" pitchFamily="18" charset="0"/>
              </a:rPr>
              <a:t>-</a:t>
            </a:r>
            <a:r>
              <a:rPr lang="ru-RU" sz="2400" b="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 сохранение </a:t>
            </a:r>
            <a:r>
              <a:rPr lang="ru-RU" sz="2400" b="0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здоровья детей  </a:t>
            </a:r>
            <a:br>
              <a:rPr lang="ru-RU" sz="2400" b="0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</a:br>
            <a:r>
              <a:rPr lang="ru-RU" sz="2400" b="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  </a:t>
            </a:r>
            <a:r>
              <a:rPr lang="ru-RU" sz="2400" b="0" i="1" dirty="0" smtClean="0">
                <a:solidFill>
                  <a:srgbClr val="0000CC"/>
                </a:solidFill>
                <a:effectLst/>
                <a:latin typeface="Georgia" panose="02040502050405020303" pitchFamily="18" charset="0"/>
              </a:rPr>
              <a:t>-</a:t>
            </a:r>
            <a:r>
              <a:rPr lang="ru-RU" sz="2400" b="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 повышение </a:t>
            </a:r>
            <a:r>
              <a:rPr lang="ru-RU" sz="2400" b="0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двигательной активности </a:t>
            </a:r>
            <a:br>
              <a:rPr lang="ru-RU" sz="2400" b="0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</a:br>
            <a:r>
              <a:rPr lang="ru-RU" sz="2400" b="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  </a:t>
            </a:r>
            <a:r>
              <a:rPr lang="ru-RU" sz="2400" b="0" i="1" dirty="0" smtClean="0">
                <a:solidFill>
                  <a:srgbClr val="0000CC"/>
                </a:solidFill>
                <a:effectLst/>
                <a:latin typeface="Georgia" panose="02040502050405020303" pitchFamily="18" charset="0"/>
              </a:rPr>
              <a:t>-</a:t>
            </a:r>
            <a:r>
              <a:rPr lang="ru-RU" sz="2400" b="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 создание </a:t>
            </a:r>
            <a:r>
              <a:rPr lang="ru-RU" sz="2400" b="0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положительного эмоционального </a:t>
            </a:r>
            <a:r>
              <a:rPr lang="ru-RU" sz="2400" b="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 настроя </a:t>
            </a:r>
            <a:r>
              <a:rPr lang="ru-RU" sz="2400" b="0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/>
            </a:r>
            <a:br>
              <a:rPr lang="ru-RU" sz="2400" b="0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</a:br>
            <a:r>
              <a:rPr lang="ru-RU" sz="2400" b="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  </a:t>
            </a:r>
            <a:r>
              <a:rPr lang="ru-RU" sz="2400" b="0" i="1" dirty="0" smtClean="0">
                <a:solidFill>
                  <a:srgbClr val="0000CC"/>
                </a:solidFill>
                <a:effectLst/>
                <a:latin typeface="Georgia" panose="02040502050405020303" pitchFamily="18" charset="0"/>
              </a:rPr>
              <a:t>-</a:t>
            </a:r>
            <a:r>
              <a:rPr lang="ru-RU" sz="2400" b="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 снятие </a:t>
            </a:r>
            <a:r>
              <a:rPr lang="ru-RU" sz="2400" b="0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психоэмоционального напряжения</a:t>
            </a:r>
            <a:r>
              <a:rPr lang="ru-RU" sz="2400" b="0" i="1" dirty="0">
                <a:solidFill>
                  <a:schemeClr val="tx1"/>
                </a:solidFill>
                <a:effectLst/>
                <a:latin typeface="Georgia" panose="02040502050405020303" pitchFamily="18" charset="0"/>
              </a:rPr>
              <a:t>.</a:t>
            </a:r>
          </a:p>
        </p:txBody>
      </p:sp>
      <p:pic>
        <p:nvPicPr>
          <p:cNvPr id="7" name="Рисунок 6" descr="0_6bef2_bba292ae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2441" y="-99392"/>
            <a:ext cx="5184576" cy="567493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47256" y="3356992"/>
            <a:ext cx="66967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i="1" dirty="0">
                <a:solidFill>
                  <a:srgbClr val="FF0000"/>
                </a:solidFill>
                <a:latin typeface="Georgia" panose="02040502050405020303" pitchFamily="18" charset="0"/>
                <a:ea typeface="+mj-ea"/>
                <a:cs typeface="+mj-cs"/>
              </a:rPr>
              <a:t>В работе с детьми  </a:t>
            </a:r>
            <a:r>
              <a:rPr lang="ru-RU" altLang="ru-RU" sz="2400" i="1" dirty="0" smtClean="0">
                <a:solidFill>
                  <a:srgbClr val="FF0000"/>
                </a:solidFill>
                <a:latin typeface="Georgia" panose="02040502050405020303" pitchFamily="18" charset="0"/>
                <a:ea typeface="+mj-ea"/>
                <a:cs typeface="+mj-cs"/>
              </a:rPr>
              <a:t>мы используем </a:t>
            </a:r>
            <a:r>
              <a:rPr lang="ru-RU" altLang="ru-RU" sz="2400" i="1" dirty="0" err="1" smtClean="0">
                <a:solidFill>
                  <a:srgbClr val="FF0000"/>
                </a:solidFill>
                <a:latin typeface="Georgia" panose="02040502050405020303" pitchFamily="18" charset="0"/>
                <a:ea typeface="+mj-ea"/>
                <a:cs typeface="+mj-cs"/>
              </a:rPr>
              <a:t>здоровьесберегающие</a:t>
            </a:r>
            <a:r>
              <a:rPr lang="ru-RU" altLang="ru-RU" sz="2400" i="1" dirty="0" smtClean="0">
                <a:solidFill>
                  <a:srgbClr val="FF0000"/>
                </a:solidFill>
                <a:latin typeface="Georgia" panose="02040502050405020303" pitchFamily="18" charset="0"/>
                <a:ea typeface="+mj-ea"/>
                <a:cs typeface="+mj-cs"/>
              </a:rPr>
              <a:t> </a:t>
            </a:r>
            <a:r>
              <a:rPr lang="ru-RU" altLang="ru-RU" sz="2400" i="1" dirty="0">
                <a:solidFill>
                  <a:srgbClr val="FF0000"/>
                </a:solidFill>
                <a:latin typeface="Georgia" panose="02040502050405020303" pitchFamily="18" charset="0"/>
                <a:ea typeface="+mj-ea"/>
                <a:cs typeface="+mj-cs"/>
              </a:rPr>
              <a:t>технологии, которые помогают в создании благоприятных условий для полноценного проживания ребенком дошкольного детства, формирования основы базовой культуры личности, лучшему усвоению знаний детей и  способствуют  их гармоничному и всестороннему </a:t>
            </a:r>
            <a:r>
              <a:rPr lang="ru-RU" altLang="ru-RU" sz="2400" i="1" dirty="0" smtClean="0">
                <a:solidFill>
                  <a:srgbClr val="FF0000"/>
                </a:solidFill>
                <a:latin typeface="Georgia" panose="02040502050405020303" pitchFamily="18" charset="0"/>
                <a:ea typeface="+mj-ea"/>
                <a:cs typeface="+mj-cs"/>
              </a:rPr>
              <a:t>развитию.</a:t>
            </a:r>
            <a:endParaRPr lang="ru-RU" sz="2400" i="1" dirty="0">
              <a:solidFill>
                <a:srgbClr val="FF0000"/>
              </a:solidFill>
              <a:latin typeface="Georgia" panose="02040502050405020303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9492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682094"/>
            <a:ext cx="8856984" cy="6269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altLang="ru-RU" sz="2400" b="1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Все </a:t>
            </a:r>
            <a:r>
              <a:rPr lang="ru-RU" altLang="ru-RU" sz="2400" b="1" i="1" dirty="0" err="1">
                <a:solidFill>
                  <a:srgbClr val="0000CC"/>
                </a:solidFill>
                <a:latin typeface="Georgia" panose="02040502050405020303" pitchFamily="18" charset="0"/>
              </a:rPr>
              <a:t>здоровьесберегающие</a:t>
            </a:r>
            <a:r>
              <a:rPr lang="ru-RU" altLang="ru-RU" sz="2400" b="1" i="1" dirty="0">
                <a:solidFill>
                  <a:srgbClr val="0000CC"/>
                </a:solidFill>
                <a:latin typeface="Georgia" panose="02040502050405020303" pitchFamily="18" charset="0"/>
              </a:rPr>
              <a:t> технологии можно разделить на 3 группы</a:t>
            </a:r>
            <a:r>
              <a:rPr lang="ru-RU" altLang="ru-RU" sz="2400" b="1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:</a:t>
            </a:r>
          </a:p>
          <a:p>
            <a:pPr>
              <a:lnSpc>
                <a:spcPct val="90000"/>
              </a:lnSpc>
              <a:defRPr/>
            </a:pPr>
            <a:endParaRPr lang="ru-RU" altLang="ru-RU" b="1" dirty="0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ru-RU" altLang="ru-RU" b="1" dirty="0" smtClean="0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ru-RU" altLang="ru-RU" b="1" dirty="0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ru-RU" altLang="ru-RU" b="1" i="1" dirty="0" smtClean="0"/>
          </a:p>
          <a:p>
            <a:pPr>
              <a:lnSpc>
                <a:spcPct val="90000"/>
              </a:lnSpc>
              <a:defRPr/>
            </a:pPr>
            <a:endParaRPr lang="ru-RU" altLang="ru-RU" b="1" dirty="0"/>
          </a:p>
          <a:p>
            <a:pPr>
              <a:lnSpc>
                <a:spcPct val="90000"/>
              </a:lnSpc>
              <a:defRPr/>
            </a:pPr>
            <a:endParaRPr lang="ru-RU" altLang="ru-RU" b="1" dirty="0" smtClean="0"/>
          </a:p>
          <a:p>
            <a:pPr>
              <a:lnSpc>
                <a:spcPct val="90000"/>
              </a:lnSpc>
              <a:defRPr/>
            </a:pPr>
            <a:endParaRPr lang="ru-RU" altLang="ru-RU" b="1" dirty="0"/>
          </a:p>
          <a:p>
            <a:pPr>
              <a:lnSpc>
                <a:spcPct val="90000"/>
              </a:lnSpc>
              <a:defRPr/>
            </a:pPr>
            <a:endParaRPr lang="ru-RU" altLang="ru-RU" b="1" dirty="0" smtClean="0"/>
          </a:p>
          <a:p>
            <a:pPr>
              <a:lnSpc>
                <a:spcPct val="90000"/>
              </a:lnSpc>
              <a:defRPr/>
            </a:pPr>
            <a:endParaRPr lang="ru-RU" altLang="ru-RU" b="1" dirty="0"/>
          </a:p>
          <a:p>
            <a:pPr>
              <a:lnSpc>
                <a:spcPct val="90000"/>
              </a:lnSpc>
              <a:defRPr/>
            </a:pPr>
            <a:endParaRPr lang="ru-RU" altLang="ru-RU" sz="2800" dirty="0"/>
          </a:p>
          <a:p>
            <a:pPr>
              <a:lnSpc>
                <a:spcPct val="90000"/>
              </a:lnSpc>
              <a:defRPr/>
            </a:pPr>
            <a:endParaRPr lang="ru-RU" altLang="ru-RU" b="1" dirty="0" smtClean="0"/>
          </a:p>
          <a:p>
            <a:pPr>
              <a:lnSpc>
                <a:spcPct val="90000"/>
              </a:lnSpc>
              <a:defRPr/>
            </a:pPr>
            <a:endParaRPr lang="ru-RU" altLang="ru-RU" b="1" dirty="0"/>
          </a:p>
          <a:p>
            <a:pPr>
              <a:lnSpc>
                <a:spcPct val="90000"/>
              </a:lnSpc>
              <a:defRPr/>
            </a:pPr>
            <a:endParaRPr lang="ru-RU" altLang="ru-RU" b="1" dirty="0" smtClean="0"/>
          </a:p>
          <a:p>
            <a:pPr>
              <a:lnSpc>
                <a:spcPct val="90000"/>
              </a:lnSpc>
              <a:defRPr/>
            </a:pPr>
            <a:endParaRPr lang="ru-RU" altLang="ru-RU" b="1" dirty="0"/>
          </a:p>
          <a:p>
            <a:pPr>
              <a:lnSpc>
                <a:spcPct val="90000"/>
              </a:lnSpc>
              <a:defRPr/>
            </a:pPr>
            <a:endParaRPr lang="ru-RU" altLang="ru-RU" b="1" dirty="0" smtClean="0"/>
          </a:p>
          <a:p>
            <a:pPr>
              <a:lnSpc>
                <a:spcPct val="90000"/>
              </a:lnSpc>
              <a:defRPr/>
            </a:pPr>
            <a:endParaRPr lang="ru-RU" altLang="ru-RU" b="1" dirty="0" smtClean="0"/>
          </a:p>
          <a:p>
            <a:pPr>
              <a:lnSpc>
                <a:spcPct val="90000"/>
              </a:lnSpc>
              <a:defRPr/>
            </a:pPr>
            <a:endParaRPr lang="ru-RU" altLang="ru-RU" b="1" dirty="0"/>
          </a:p>
          <a:p>
            <a:pPr>
              <a:lnSpc>
                <a:spcPct val="90000"/>
              </a:lnSpc>
              <a:defRPr/>
            </a:pPr>
            <a:endParaRPr lang="ru-RU" altLang="ru-RU" b="1" dirty="0" smtClean="0"/>
          </a:p>
          <a:p>
            <a:pPr>
              <a:lnSpc>
                <a:spcPct val="90000"/>
              </a:lnSpc>
              <a:defRPr/>
            </a:pPr>
            <a:endParaRPr lang="ru-RU" altLang="ru-RU" b="1" dirty="0" smtClean="0"/>
          </a:p>
          <a:p>
            <a:pPr>
              <a:lnSpc>
                <a:spcPct val="90000"/>
              </a:lnSpc>
              <a:defRPr/>
            </a:pPr>
            <a:endParaRPr lang="ru-RU" altLang="ru-RU" b="1" dirty="0"/>
          </a:p>
          <a:p>
            <a:pPr>
              <a:lnSpc>
                <a:spcPct val="90000"/>
              </a:lnSpc>
              <a:defRPr/>
            </a:pPr>
            <a:r>
              <a:rPr lang="ru-RU" altLang="ru-RU" sz="2800" dirty="0" smtClean="0"/>
              <a:t> </a:t>
            </a:r>
            <a:endParaRPr lang="ru-RU" altLang="ru-RU" sz="28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1043608" y="1340767"/>
            <a:ext cx="484632" cy="7300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461962" y="221988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685818" y="375358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698" y="2031144"/>
            <a:ext cx="4153384" cy="151216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Технологии сохранения </a:t>
            </a:r>
            <a:r>
              <a:rPr lang="ru-RU" altLang="ru-RU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и </a:t>
            </a:r>
            <a:r>
              <a:rPr lang="ru-RU" altLang="ru-RU" sz="2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стимулирования здоровья</a:t>
            </a:r>
            <a:r>
              <a:rPr lang="ru-RU" altLang="ru-RU" sz="20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endParaRPr lang="ru-RU" sz="20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288996" y="3444799"/>
            <a:ext cx="3716480" cy="156247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Технологии обучения здоровому образу жизни</a:t>
            </a:r>
            <a:r>
              <a:rPr lang="ru-RU" altLang="ru-RU" sz="2000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endParaRPr lang="ru-RU" sz="20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819772" y="4869160"/>
            <a:ext cx="4216724" cy="1800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Технологии терапевтического воздействия в организованных формах обучения </a:t>
            </a:r>
            <a:endParaRPr lang="ru-RU" sz="20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4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66843"/>
            <a:ext cx="835292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altLang="ru-RU" sz="2000" i="1" dirty="0">
                <a:solidFill>
                  <a:srgbClr val="FF0000"/>
                </a:solidFill>
                <a:latin typeface="Georgia" panose="02040502050405020303" pitchFamily="18" charset="0"/>
              </a:rPr>
              <a:t>Динамические </a:t>
            </a:r>
            <a:r>
              <a:rPr lang="ru-RU" altLang="ru-RU" sz="2000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паузы, физкультминутки</a:t>
            </a:r>
          </a:p>
          <a:p>
            <a:pPr>
              <a:defRPr/>
            </a:pP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проводятся 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во время О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ОД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, 2-5 мин., по мере утомляемости 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  детей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. Во время их проведения включаются элементы гимнастики 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 для 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глаз, дыхательной, пальчиковой гимнастики и 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др.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altLang="ru-RU" sz="20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altLang="ru-RU" sz="2000" i="1" dirty="0">
                <a:solidFill>
                  <a:srgbClr val="FF0000"/>
                </a:solidFill>
                <a:latin typeface="Georgia" panose="02040502050405020303" pitchFamily="18" charset="0"/>
              </a:rPr>
              <a:t>Подвижные и спортивные игры </a:t>
            </a:r>
            <a:endParaRPr lang="ru-RU" altLang="ru-RU" sz="2000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>
              <a:defRPr/>
            </a:pPr>
            <a:r>
              <a:rPr lang="ru-RU" alt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проводятся </a:t>
            </a: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ежедневно </a:t>
            </a:r>
            <a:r>
              <a:rPr lang="ru-RU" alt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как часть </a:t>
            </a: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О</a:t>
            </a:r>
            <a:r>
              <a:rPr lang="ru-RU" alt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ОД </a:t>
            </a: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по физической культуре, на прогулке, в групповой комнате - малой, со средней степенью подвижности. Игры подбираются в соответствии с возрастом ребёнка, местом и временем её проведения. 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altLang="ru-RU" sz="2000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Контроль осанки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altLang="ru-RU" sz="2000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Релаксация</a:t>
            </a:r>
          </a:p>
          <a:p>
            <a:pPr>
              <a:defRPr/>
            </a:pPr>
            <a:r>
              <a:rPr lang="ru-RU" altLang="ru-RU" sz="1600" i="1" dirty="0">
                <a:solidFill>
                  <a:srgbClr val="0000CC"/>
                </a:solidFill>
                <a:latin typeface="Georgia" panose="02040502050405020303" pitchFamily="18" charset="0"/>
              </a:rPr>
              <a:t>Для психического здоровья детей необходима сбалансированность положительных и отрицательных эмоций, обеспечивающая поддержание душевного равновесия и жизнеутверждающего поведения. Задача состоит не в том, чтобы подавлять или искоренять эмоции, а в том, чтобы научить детей ощущать свои эмоции, управлять своим поведением, слышать своё тело. С этой целью </a:t>
            </a:r>
            <a:r>
              <a:rPr lang="ru-RU" altLang="ru-RU" sz="1600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мы в </a:t>
            </a:r>
            <a:r>
              <a:rPr lang="ru-RU" altLang="ru-RU" sz="1600" i="1" dirty="0">
                <a:solidFill>
                  <a:srgbClr val="0000CC"/>
                </a:solidFill>
                <a:latin typeface="Georgia" panose="02040502050405020303" pitchFamily="18" charset="0"/>
              </a:rPr>
              <a:t>своей </a:t>
            </a:r>
            <a:r>
              <a:rPr lang="ru-RU" altLang="ru-RU" sz="1600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работе используем </a:t>
            </a:r>
            <a:r>
              <a:rPr lang="ru-RU" altLang="ru-RU" sz="1600" i="1" dirty="0">
                <a:solidFill>
                  <a:srgbClr val="0000CC"/>
                </a:solidFill>
                <a:latin typeface="Georgia" panose="02040502050405020303" pitchFamily="18" charset="0"/>
              </a:rPr>
              <a:t>специально подобранные упражнения на расслабление определенных частей тела и всего организма. Проводятся в любом подходящем помещении. Используется для работы спокойная классическая музыка (Чайковский, Рахманинов, Моцарт),  </a:t>
            </a:r>
            <a:r>
              <a:rPr lang="ru-RU" altLang="ru-RU" sz="1600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звуки природы 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0000CC"/>
                </a:solidFill>
                <a:latin typeface="Georgia" panose="02040502050405020303" pitchFamily="18" charset="0"/>
              </a:rPr>
              <a:t>Технологии сохранения и стимулирования здоровья </a:t>
            </a:r>
            <a:endParaRPr lang="ru-RU" sz="2400" b="1" i="1" dirty="0">
              <a:solidFill>
                <a:srgbClr val="0000CC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38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3"/>
            <a:ext cx="903649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ru-RU" alt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Пальчиковая гимнастика</a:t>
            </a:r>
          </a:p>
          <a:p>
            <a:pPr>
              <a:defRPr/>
            </a:pP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проводится 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 индивидуально, либо с подгруппой детей ежедневно. Рекомендована всем детям, особенно детям с речевыми проблемами. Систематические  упражнения пальцев являются мощным средством повышения работоспособности головного мозга. Тренирует мелкую моторику,  стимулирует речь, пространственное мышление, кровообращение, воображение. 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Проводится в любой удобный отрезок времени.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                        </a:t>
            </a:r>
            <a:r>
              <a:rPr lang="ru-RU" dirty="0">
                <a:latin typeface="Georgia" panose="02040502050405020303" pitchFamily="18" charset="0"/>
              </a:rPr>
              <a:t>           </a:t>
            </a:r>
            <a:r>
              <a:rPr lang="ru-RU" dirty="0"/>
              <a:t>                                                                                      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Д</a:t>
            </a:r>
            <a:r>
              <a:rPr lang="ru-RU" alt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ыхательная гимнастика</a:t>
            </a:r>
            <a:endParaRPr lang="ru-RU" altLang="ru-RU" i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>
              <a:defRPr/>
            </a:pPr>
            <a:r>
              <a:rPr lang="ru-RU" alt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проводится в различных формах </a:t>
            </a:r>
            <a:r>
              <a:rPr lang="ru-RU" altLang="ru-RU" i="1" dirty="0" err="1">
                <a:solidFill>
                  <a:srgbClr val="0000CC"/>
                </a:solidFill>
                <a:latin typeface="Georgia" panose="02040502050405020303" pitchFamily="18" charset="0"/>
              </a:rPr>
              <a:t>физкультурно</a:t>
            </a: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 - оздоровительной работы. У детей активизируется кислородный обмен во всех тканях организма, что способствует нормализации и оптимизации его работы в целом. </a:t>
            </a:r>
            <a:endParaRPr lang="ru-RU" altLang="ru-RU" i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ru-RU" alt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Мимическая гимнастика</a:t>
            </a:r>
          </a:p>
          <a:p>
            <a:pPr>
              <a:defRPr/>
            </a:pP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Эмоции в жизни человека имеет огромное значение и чем меньше эмоция представлена и переработана на психологическом уровне в виде осознанных чувств гнева, печали и т. д., тем сильнее звучит её телесный компонент в виде сердцебиений, потоотделения, мышечных зажимов, ведущим к болевым ощущениям. Эмоциональный разряд, формирующийся в глубинах мозга, </a:t>
            </a:r>
            <a:b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</a:b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требует </a:t>
            </a:r>
            <a:r>
              <a:rPr lang="ru-RU" alt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выхода, а мимическая гимнастика  </a:t>
            </a: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и является этим выходом. </a:t>
            </a: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ru-RU" alt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alt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А</a:t>
            </a:r>
            <a:r>
              <a:rPr lang="ru-RU" alt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ртикуляционная гимнастика</a:t>
            </a:r>
            <a:endParaRPr lang="ru-RU" altLang="ru-RU" i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является совокупностью специально подобранных упражнений, которые способствуют мышечному укреплению артикуляционного аппарата </a:t>
            </a:r>
            <a:r>
              <a:rPr lang="ru-RU" alt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ребёнка</a:t>
            </a:r>
            <a:endParaRPr lang="ru-RU" altLang="ru-RU" i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>
              <a:defRPr/>
            </a:pPr>
            <a:endParaRPr lang="ru-RU" altLang="ru-RU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81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1440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ru-RU" altLang="ru-RU" sz="2000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Гимнастика </a:t>
            </a:r>
            <a:r>
              <a:rPr lang="ru-RU" altLang="ru-RU" sz="2000" i="1" dirty="0">
                <a:solidFill>
                  <a:srgbClr val="FF0000"/>
                </a:solidFill>
                <a:latin typeface="Georgia" panose="02040502050405020303" pitchFamily="18" charset="0"/>
              </a:rPr>
              <a:t>для </a:t>
            </a:r>
            <a:r>
              <a:rPr lang="ru-RU" altLang="ru-RU" sz="2000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глаз</a:t>
            </a:r>
          </a:p>
          <a:p>
            <a:pPr>
              <a:defRPr/>
            </a:pP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проводится ежедневно по 3-5 мин. в любое свободное время в зависимости от интенсивности зрительной нагрузки, способствует снятию статического напряжения мышц глаз, кровообращения. Во время её проведения используется наглядный материал, показ </a:t>
            </a:r>
            <a:r>
              <a:rPr lang="ru-RU" alt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педагога.</a:t>
            </a: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ru-RU" sz="2000" i="1" dirty="0">
                <a:solidFill>
                  <a:srgbClr val="FF0000"/>
                </a:solidFill>
                <a:latin typeface="Georgia" panose="02040502050405020303" pitchFamily="18" charset="0"/>
              </a:rPr>
              <a:t>Гимнастика бодрящая</a:t>
            </a:r>
            <a:r>
              <a:rPr lang="ru-RU" dirty="0"/>
              <a:t> 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проводится 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ежедневно после дневного сна, 5-10 мин. Форма проведения различна: упражнения на 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кроватях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, 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ходьба по тропе здоровья и т.д. </a:t>
            </a:r>
            <a:endParaRPr lang="ru-RU" i="1" dirty="0">
              <a:solidFill>
                <a:srgbClr val="0000CC"/>
              </a:solidFill>
              <a:latin typeface="Georgia" panose="02040502050405020303" pitchFamily="18" charset="0"/>
            </a:endParaRPr>
          </a:p>
          <a:p>
            <a:pPr>
              <a:defRPr/>
            </a:pP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                                                                                                                                             </a:t>
            </a:r>
            <a:r>
              <a:rPr lang="ru-RU" dirty="0"/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</a:p>
          <a:p>
            <a:pPr>
              <a:defRPr/>
            </a:pPr>
            <a:endParaRPr lang="ru-RU" altLang="ru-RU" i="1" dirty="0">
              <a:solidFill>
                <a:srgbClr val="0000CC"/>
              </a:solidFill>
              <a:latin typeface="Georgia" panose="02040502050405020303" pitchFamily="18" charset="0"/>
            </a:endParaRPr>
          </a:p>
          <a:p>
            <a:pPr>
              <a:defRPr/>
            </a:pPr>
            <a:r>
              <a:rPr lang="ru-RU" alt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852936"/>
            <a:ext cx="91440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altLang="ru-RU" sz="2000" i="1" dirty="0">
                <a:solidFill>
                  <a:srgbClr val="FF0000"/>
                </a:solidFill>
                <a:latin typeface="Georgia" panose="02040502050405020303" pitchFamily="18" charset="0"/>
              </a:rPr>
              <a:t>Закаливающие </a:t>
            </a:r>
            <a:r>
              <a:rPr lang="ru-RU" altLang="ru-RU" sz="2000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процедуры</a:t>
            </a:r>
          </a:p>
          <a:p>
            <a:pPr>
              <a:defRPr/>
            </a:pPr>
            <a:r>
              <a:rPr lang="ru-RU" alt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 - воздушные ванны</a:t>
            </a: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/>
            </a:r>
            <a:b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</a:b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 - полоскание горла водой комнатной температуры</a:t>
            </a:r>
            <a:b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</a:b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- мытье рук до локтя прохладной </a:t>
            </a:r>
            <a:r>
              <a:rPr lang="ru-RU" alt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водой</a:t>
            </a:r>
          </a:p>
          <a:p>
            <a:pPr>
              <a:defRPr/>
            </a:pPr>
            <a:endParaRPr lang="ru-RU" altLang="ru-RU" i="1" dirty="0">
              <a:solidFill>
                <a:srgbClr val="0000CC"/>
              </a:solidFill>
              <a:latin typeface="Georgia" panose="02040502050405020303" pitchFamily="18" charset="0"/>
            </a:endParaRPr>
          </a:p>
          <a:p>
            <a:pPr>
              <a:defRPr/>
            </a:pPr>
            <a:endParaRPr lang="ru-RU" altLang="ru-RU" i="1" dirty="0" smtClean="0">
              <a:solidFill>
                <a:srgbClr val="0000CC"/>
              </a:solidFill>
              <a:latin typeface="Georgia" panose="02040502050405020303" pitchFamily="18" charset="0"/>
            </a:endParaRPr>
          </a:p>
          <a:p>
            <a:pPr>
              <a:defRPr/>
            </a:pPr>
            <a:endParaRPr lang="ru-RU" altLang="ru-RU" i="1" dirty="0" smtClean="0">
              <a:solidFill>
                <a:srgbClr val="0000CC"/>
              </a:solidFill>
              <a:latin typeface="Georgia" panose="02040502050405020303" pitchFamily="18" charset="0"/>
            </a:endParaRPr>
          </a:p>
          <a:p>
            <a:pPr>
              <a:defRPr/>
            </a:pPr>
            <a:endParaRPr lang="ru-RU" altLang="ru-RU" i="1" dirty="0">
              <a:solidFill>
                <a:srgbClr val="0000CC"/>
              </a:solidFill>
              <a:latin typeface="Georgia" panose="02040502050405020303" pitchFamily="18" charset="0"/>
            </a:endParaRPr>
          </a:p>
          <a:p>
            <a:pPr algn="ctr">
              <a:defRPr/>
            </a:pP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Все составные </a:t>
            </a:r>
            <a:r>
              <a:rPr lang="ru-RU" altLang="ru-RU" i="1" dirty="0" err="1">
                <a:solidFill>
                  <a:srgbClr val="0000CC"/>
                </a:solidFill>
                <a:latin typeface="Georgia" panose="02040502050405020303" pitchFamily="18" charset="0"/>
              </a:rPr>
              <a:t>здоровьесберегающего</a:t>
            </a:r>
            <a:r>
              <a:rPr lang="ru-RU" alt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 аспекта органично включены в режимы дня </a:t>
            </a:r>
            <a:endParaRPr lang="ru-RU" altLang="ru-RU" dirty="0">
              <a:solidFill>
                <a:srgbClr val="0000CC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Рисунок 3" descr="solnc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285569">
            <a:off x="5652120" y="2282101"/>
            <a:ext cx="2952328" cy="2959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25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9058"/>
            <a:ext cx="9036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CC"/>
                </a:solidFill>
                <a:latin typeface="Georgia" panose="02040502050405020303" pitchFamily="18" charset="0"/>
              </a:rPr>
              <a:t>Технологии обучения здоровому образу жизни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866329"/>
            <a:ext cx="91440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Утренняя гимнастика</a:t>
            </a:r>
            <a:r>
              <a:rPr 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.</a:t>
            </a:r>
          </a:p>
          <a:p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Одним из важнейших компонентов укрепления и оздоровления детского организма, а также организации двигательного режима ребёнка, направленного на поднятие эмоционального и мышечного тонуса детей, является утренняя гимнастика. Проводится 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ежедневно в 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течение 10–12 минут  перед завтраком под музыку. Музыка, сопровождающая движения, создаёт бодрое настроение, оказывает положительное влияние на нервную систему ребёнка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ООД </a:t>
            </a:r>
            <a:r>
              <a:rPr 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по физической </a:t>
            </a:r>
            <a:r>
              <a:rPr 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культуре</a:t>
            </a:r>
          </a:p>
          <a:p>
            <a:r>
              <a:rPr lang="ru-RU" sz="2000" i="1" dirty="0">
                <a:latin typeface="Georgia" panose="02040502050405020303" pitchFamily="18" charset="0"/>
              </a:rPr>
              <a:t> 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проводятся 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2 раза в неделю в спортивном зале и 1 раз на воздухе. 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Регулярные 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занятия физкультурой укрепляют организм и способствуют повышению иммунитета.      </a:t>
            </a:r>
            <a:endParaRPr lang="ru-RU" i="1" dirty="0" smtClean="0">
              <a:solidFill>
                <a:srgbClr val="0000CC"/>
              </a:solidFill>
              <a:latin typeface="Georgia" panose="020405020504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  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ООД из серии «Здоровье» </a:t>
            </a:r>
          </a:p>
          <a:p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 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проводятся в игровой форме 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4 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раза в месяц. Детям даются представления об индивидуальности человеческого организма, знакомят со строением некоторых частей тела и основных органов чувств; условиями их охраны и гигиены. Детей подводят к пониманию того, какие факторы влияют на укрепление здоровья человека</a:t>
            </a:r>
            <a:r>
              <a:rPr lang="ru-RU" i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.</a:t>
            </a:r>
            <a:r>
              <a:rPr lang="ru-RU" i="1" dirty="0">
                <a:solidFill>
                  <a:srgbClr val="0000CC"/>
                </a:solidFill>
                <a:latin typeface="Georgia" panose="02040502050405020303" pitchFamily="18" charset="0"/>
              </a:rPr>
              <a:t>                                                                  </a:t>
            </a:r>
            <a:r>
              <a:rPr lang="ru-RU" dirty="0"/>
              <a:t>       </a:t>
            </a:r>
          </a:p>
        </p:txBody>
      </p:sp>
      <p:pic>
        <p:nvPicPr>
          <p:cNvPr id="6" name="Рисунок 5" descr="0_6969a_7200c619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370338">
            <a:off x="2959007" y="5319918"/>
            <a:ext cx="1382171" cy="179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55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891</Words>
  <Application>Microsoft Office PowerPoint</Application>
  <PresentationFormat>Экран (4:3)</PresentationFormat>
  <Paragraphs>124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  Использование здоровьесберегающих технологий в режиме дня дошкольника.</vt:lpstr>
      <vt:lpstr>Забота о здоровье - 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силы.                                                (В. А. Сухомлинский) </vt:lpstr>
      <vt:lpstr>Презентация PowerPoint</vt:lpstr>
      <vt:lpstr>Задачи здоровьесбережения :   - создание здоровьесберегающей среды   - сохранение здоровья детей     - повышение двигательной активности    - создание положительного эмоционального  настроя    - снятие психоэмоционального напряжения.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здоровьесберегающих технологий в режиме дня</dc:title>
  <dc:creator>Наталья</dc:creator>
  <cp:lastModifiedBy>Наталья</cp:lastModifiedBy>
  <cp:revision>26</cp:revision>
  <dcterms:created xsi:type="dcterms:W3CDTF">2016-02-22T18:32:34Z</dcterms:created>
  <dcterms:modified xsi:type="dcterms:W3CDTF">2016-04-11T07:43:04Z</dcterms:modified>
</cp:coreProperties>
</file>