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2"/>
  </p:sldMasterIdLst>
  <p:notesMasterIdLst>
    <p:notesMasterId r:id="rId18"/>
  </p:notesMasterIdLst>
  <p:sldIdLst>
    <p:sldId id="256" r:id="rId3"/>
    <p:sldId id="258" r:id="rId4"/>
    <p:sldId id="310" r:id="rId5"/>
    <p:sldId id="260" r:id="rId6"/>
    <p:sldId id="305" r:id="rId7"/>
    <p:sldId id="312" r:id="rId8"/>
    <p:sldId id="313" r:id="rId9"/>
    <p:sldId id="314" r:id="rId10"/>
    <p:sldId id="315" r:id="rId11"/>
    <p:sldId id="318" r:id="rId12"/>
    <p:sldId id="319" r:id="rId13"/>
    <p:sldId id="346" r:id="rId14"/>
    <p:sldId id="323" r:id="rId15"/>
    <p:sldId id="324" r:id="rId16"/>
    <p:sldId id="32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Леночк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59" autoAdjust="0"/>
    <p:restoredTop sz="86364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A0FB4-2117-43E6-9847-B45B7D08FB75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DA310-F9C5-4E1E-8500-577F6F9406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4954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DA310-F9C5-4E1E-8500-577F6F94063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2881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DA310-F9C5-4E1E-8500-577F6F94063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1080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DA310-F9C5-4E1E-8500-577F6F94063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476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352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1026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8316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2164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6871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152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8546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552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579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4505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245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rgbClr val="FF0000">
                <a:alpha val="88000"/>
              </a:srgbClr>
            </a:gs>
            <a:gs pos="58000">
              <a:srgbClr val="FFFF00"/>
            </a:gs>
            <a:gs pos="71000">
              <a:srgbClr val="92D050"/>
            </a:gs>
            <a:gs pos="84000">
              <a:srgbClr val="00B050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50117-D701-4CFF-9DA1-A426169CA7C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2E9D2-5690-416C-BE3A-1138FDD0C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6297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stem_leaf.png"/>
          <p:cNvPicPr/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29000" contrast="44000"/>
          </a:blip>
          <a:srcRect b="3495"/>
          <a:stretch>
            <a:fillRect/>
          </a:stretch>
        </p:blipFill>
        <p:spPr>
          <a:xfrm flipH="1">
            <a:off x="9144000" y="1916832"/>
            <a:ext cx="45719" cy="3240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50575" cy="571708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Государственное дошкольное образовательное учреждение</a:t>
            </a:r>
            <a:br>
              <a:rPr lang="ru-RU" sz="1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Детский сад №20 город Ухта</a:t>
            </a:r>
            <a:endParaRPr lang="ru-RU" sz="1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077072"/>
            <a:ext cx="4248472" cy="119675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Авторы проекта воспитатели: </a:t>
            </a:r>
          </a:p>
          <a:p>
            <a:r>
              <a:rPr lang="ru-RU" sz="2000" b="1" i="1" dirty="0" err="1" smtClean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Сергун</a:t>
            </a:r>
            <a:r>
              <a:rPr lang="ru-RU" sz="20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 Мария Михайловна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Татаурова Надежда Ивановна</a:t>
            </a:r>
          </a:p>
          <a:p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7016" y="1700808"/>
            <a:ext cx="8856984" cy="181588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Педагогический проект</a:t>
            </a:r>
          </a:p>
          <a:p>
            <a:pPr algn="ctr"/>
            <a:r>
              <a:rPr lang="ru-RU" sz="7200" b="1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7200" b="1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ea typeface="Meiryo UI" panose="020B0604030504040204" pitchFamily="34" charset="-128"/>
                <a:cs typeface="Arial" panose="020B0604020202020204" pitchFamily="34" charset="0"/>
              </a:rPr>
              <a:t>Гори, гори ясно</a:t>
            </a:r>
            <a:r>
              <a:rPr lang="ru-RU" sz="7200" b="1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>
        <p:sndAc>
          <p:stSnd>
            <p:snd r:embed="rId5" name="chimes.wav"/>
          </p:stSnd>
        </p:sndAc>
      </p:transition>
    </mc:Choice>
    <mc:Fallback>
      <p:transition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2370520" y="2430693"/>
            <a:ext cx="4114930" cy="2499270"/>
          </a:xfrm>
          <a:prstGeom prst="ellipse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69850" h="69850" prst="divot"/>
            </a:sp3d>
          </a:bodyPr>
          <a:lstStyle/>
          <a:p>
            <a:pPr algn="ctr"/>
            <a:r>
              <a:rPr lang="ru-RU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/>
                </a:solidFill>
                <a:latin typeface="Monotype Corsiva" pitchFamily="66" charset="0"/>
              </a:rPr>
              <a:t>Виды  детской деятельности</a:t>
            </a:r>
            <a:endParaRPr lang="ru-RU" sz="40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2" name="Ромб 1"/>
          <p:cNvSpPr/>
          <p:nvPr/>
        </p:nvSpPr>
        <p:spPr>
          <a:xfrm>
            <a:off x="1981860" y="100426"/>
            <a:ext cx="4896544" cy="1904629"/>
          </a:xfrm>
          <a:prstGeom prst="diamond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Социально-коммуникативное развитие</a:t>
            </a:r>
          </a:p>
        </p:txBody>
      </p:sp>
      <p:sp>
        <p:nvSpPr>
          <p:cNvPr id="3" name="Ромб 2"/>
          <p:cNvSpPr/>
          <p:nvPr/>
        </p:nvSpPr>
        <p:spPr>
          <a:xfrm>
            <a:off x="5220072" y="1313448"/>
            <a:ext cx="3705756" cy="2044896"/>
          </a:xfrm>
          <a:prstGeom prst="diamond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i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Физическое развитие</a:t>
            </a:r>
          </a:p>
        </p:txBody>
      </p:sp>
      <p:sp>
        <p:nvSpPr>
          <p:cNvPr id="4" name="Ромб 3"/>
          <p:cNvSpPr/>
          <p:nvPr/>
        </p:nvSpPr>
        <p:spPr>
          <a:xfrm>
            <a:off x="4499992" y="4221089"/>
            <a:ext cx="4588209" cy="2503320"/>
          </a:xfrm>
          <a:prstGeom prst="diamond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400" b="1" i="1" dirty="0" smtClean="0">
                <a:ln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Художественно-эстетическое </a:t>
            </a:r>
            <a:r>
              <a:rPr lang="ru-RU" sz="2400" b="1" i="1" dirty="0">
                <a:ln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</a:t>
            </a:r>
          </a:p>
        </p:txBody>
      </p:sp>
      <p:sp>
        <p:nvSpPr>
          <p:cNvPr id="6" name="Ромб 5"/>
          <p:cNvSpPr/>
          <p:nvPr/>
        </p:nvSpPr>
        <p:spPr>
          <a:xfrm>
            <a:off x="1083043" y="4593611"/>
            <a:ext cx="45719" cy="45719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>
            <a:off x="-1" y="1313448"/>
            <a:ext cx="3710052" cy="2044896"/>
          </a:xfrm>
          <a:prstGeom prst="diamond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Речевое развитие</a:t>
            </a:r>
          </a:p>
        </p:txBody>
      </p:sp>
      <p:sp>
        <p:nvSpPr>
          <p:cNvPr id="15" name="Ромб 14"/>
          <p:cNvSpPr/>
          <p:nvPr/>
        </p:nvSpPr>
        <p:spPr>
          <a:xfrm>
            <a:off x="35625" y="4221089"/>
            <a:ext cx="4392360" cy="2503320"/>
          </a:xfrm>
          <a:prstGeom prst="diamond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Познавательное </a:t>
            </a:r>
          </a:p>
          <a:p>
            <a:pPr algn="ctr"/>
            <a:r>
              <a:rPr lang="ru-RU" sz="24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развитие</a:t>
            </a:r>
            <a:endParaRPr lang="ru-RU" sz="24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647" y="357166"/>
            <a:ext cx="8966353" cy="973888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i="1" dirty="0" smtClean="0">
                <a:ln/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Физическое развитие</a:t>
            </a:r>
            <a:endParaRPr lang="ru-RU" sz="5400" b="1" dirty="0">
              <a:ln/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2844" y="1357298"/>
            <a:ext cx="8786842" cy="4869160"/>
          </a:xfrm>
          <a:noFill/>
          <a:ln>
            <a:noFill/>
          </a:ln>
          <a:effectLst/>
        </p:spPr>
        <p:txBody>
          <a:bodyPr>
            <a:noAutofit/>
            <a:sp3d/>
          </a:bodyPr>
          <a:lstStyle/>
          <a:p>
            <a:pPr>
              <a:spcAft>
                <a:spcPts val="0"/>
              </a:spcAft>
              <a:buNone/>
              <a:tabLst>
                <a:tab pos="1344930" algn="l"/>
              </a:tabLs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n w="0"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Физкультурное </a:t>
            </a:r>
            <a:r>
              <a:rPr lang="ru-RU" sz="2800" dirty="0">
                <a:ln w="0"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занятие </a:t>
            </a:r>
            <a:r>
              <a:rPr lang="ru-RU" sz="2800" dirty="0" smtClean="0">
                <a:ln w="0"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«Танец огня».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800" dirty="0" smtClean="0">
                <a:ln w="0"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Познавательно-спортивное развлечение «Огонь друг, огонь враг».</a:t>
            </a:r>
            <a:endParaRPr lang="ru-RU" sz="2800" dirty="0">
              <a:ln w="0"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800" dirty="0" smtClean="0">
                <a:ln w="0"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Подвижные игры:«Кто быстрее», «Пожарные на учении», «Гори, гори ясно», «Эстафета парами», «Горелки», «Лучший пожарный», «Быстро возьми, быстро положи». </a:t>
            </a:r>
            <a:endParaRPr lang="ru-RU" sz="2800" dirty="0">
              <a:ln w="0"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800" dirty="0" smtClean="0">
                <a:ln w="0"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Создание </a:t>
            </a:r>
            <a:r>
              <a:rPr lang="ru-RU" sz="2800" dirty="0">
                <a:ln w="0"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игровых, обучающих ситуаций по теме « Пожар</a:t>
            </a:r>
            <a:r>
              <a:rPr lang="ru-RU" sz="2800" dirty="0" smtClean="0">
                <a:ln w="0"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», «Тропой огня». </a:t>
            </a:r>
            <a:endParaRPr lang="ru-RU" sz="2800" dirty="0">
              <a:ln w="0"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714488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800" b="1" i="1" dirty="0" smtClean="0">
                <a:ln/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Социально-коммуникативное развитие</a:t>
            </a:r>
            <a:endParaRPr lang="ru-RU" sz="4800" b="1" dirty="0">
              <a:ln/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785709"/>
            <a:ext cx="9166369" cy="507229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Театрализованная деятельность: драматизация сказки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«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Кошкин дом».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Сюжетно-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ролевые игры: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«Служба спасения», «Поликлиника», «Пожарная часть», «Пожарная станция», «Пожарная безопасность дома», « Мы- пожарные», </a:t>
            </a:r>
          </a:p>
          <a:p>
            <a:pPr>
              <a:spcAft>
                <a:spcPts val="0"/>
              </a:spcAft>
              <a:buNone/>
              <a:tabLst>
                <a:tab pos="1344930" algn="l"/>
              </a:tabLst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«Пожарные тушат дом».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Строительные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игры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«Пожарная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часть».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Дидактические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игры: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«Лото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осторожностей»,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«Чрезвычайные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ситуации»,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«Что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необходимо пожарному»,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«Хорошо-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плохо»,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«Предметы-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источники пожара»,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Горит- не горит», « Угадай профессию», « Разложи по порядку», « Собери картинку»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Создание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игровых, обучающих ситуаций по теме « Пожар».</a:t>
            </a:r>
          </a:p>
        </p:txBody>
      </p:sp>
    </p:spTree>
    <p:extLst>
      <p:ext uri="{BB962C8B-B14F-4D97-AF65-F5344CB8AC3E}">
        <p14:creationId xmlns="" xmlns:p14="http://schemas.microsoft.com/office/powerpoint/2010/main" val="227281811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08"/>
            <a:ext cx="8071830" cy="1280890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FF00"/>
                  </a:solidFill>
                </a:ln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Художественно-эстетическое развитие</a:t>
            </a:r>
            <a:endParaRPr lang="ru-RU" sz="5400" b="1" dirty="0">
              <a:ln>
                <a:solidFill>
                  <a:srgbClr val="FFFF00"/>
                </a:solidFill>
              </a:ln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428736"/>
            <a:ext cx="8858280" cy="528641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Конструирование « Пожарный автомобиль»,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«Кошкин дом».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Занятие «Чудесный уголек»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Лепка « Дождик, дождик, кап, кап, кап, потуши ты нам   пожар!».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Аппликация « Пожарная машина»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Аппликация «Пожарные машины спешат на помощь»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Рисование « Кошкин дом»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Макет «Пожар в лесу» (Лепка коллективная работа).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Плакат «Пожар в лесу» (рисование,  коллективная работа).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Участие в республиканском конкурсе « Безопасность глазами детей».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04448" cy="1368152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i="1" dirty="0" err="1" smtClean="0">
                <a:ln/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Познавательноельное</a:t>
            </a:r>
            <a:r>
              <a:rPr lang="ru-RU" sz="5400" b="1" i="1" dirty="0" smtClean="0">
                <a:ln/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развитие</a:t>
            </a:r>
            <a:endParaRPr lang="ru-RU" sz="5400" b="1" i="1" dirty="0">
              <a:ln/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1" descr="C:\Users\1\Desktop\огонь 3\фото огонь\fire_0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51178" y="4005064"/>
            <a:ext cx="3392822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1430" y="1484784"/>
            <a:ext cx="9042570" cy="601618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Экскурсия по детскому саду( знакомство с уголком противопожарной безопасности).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Экскурсия на прачечную ( знакомство с работой утюга).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Занятие « Свойства огня».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Занятие «Тили-тили-тили бом, загорелся Кошкин дом»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Занятие» «Спички не тронь, в спичках огонь».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Тематическое развлечение «Минутки безопасности с обезьянкой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Чи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Ча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Занятие « Не шути с огнем».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Просмотр мультфильмов «Позвони, позвони»,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«Автомобили специального назначения»,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«Сложная машина».</a:t>
            </a:r>
          </a:p>
          <a:p>
            <a:pPr>
              <a:buFont typeface="Wingdings" pitchFamily="2" charset="2"/>
              <a:buChar char="Ø"/>
            </a:pPr>
            <a:endParaRPr lang="ru-RU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11131" cy="906412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i="1" dirty="0">
                <a:ln/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Речевое развитие</a:t>
            </a:r>
            <a:endParaRPr lang="ru-RU" sz="5400" b="1" i="1" dirty="0">
              <a:ln/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36"/>
            <a:ext cx="9144000" cy="5572164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Рассматривание плакатов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иллюстраций по теме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«Пожар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Занятие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 Огонь- наш друг. Огонь- наш враг».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Занятие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 Осторожно, огонь».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Сказки: «Про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огонек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», «Как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люди добывали огонь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», </a:t>
            </a:r>
          </a:p>
          <a:p>
            <a:pPr>
              <a:spcAft>
                <a:spcPts val="0"/>
              </a:spcAft>
              <a:buNone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«Как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люди нашли огонь».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Стихи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пословицы, поговорки, загадки про огонь.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Беседа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 Пожарный- профессия героическая.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Беседа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 Спички- не игрушка, огонь- не забава».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Чтение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художественной литературы: С. Михалков « Дядя Степа», Л. Толстой « Пожарные собаки», С. Маршак « Пожар».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Игра-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занятие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«Чего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нельзя делать в отсутствие взрослых».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Составление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рассказа на тему « Почему это случилось».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000924" cy="108012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angle"/>
            </a:sp3d>
          </a:bodyPr>
          <a:lstStyle/>
          <a:p>
            <a:pPr algn="ctr"/>
            <a:r>
              <a:rPr lang="ru-RU" sz="5400" b="1" i="1" dirty="0" smtClean="0">
                <a:ln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Актуальность</a:t>
            </a:r>
            <a:endParaRPr lang="ru-RU" sz="5400" b="1" i="1" dirty="0">
              <a:ln/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86874" cy="5214974"/>
          </a:xfrm>
        </p:spPr>
        <p:txBody>
          <a:bodyPr>
            <a:normAutofit fontScale="25000" lnSpcReduction="20000"/>
          </a:bodyPr>
          <a:lstStyle/>
          <a:p>
            <a:pPr>
              <a:spcAft>
                <a:spcPts val="0"/>
              </a:spcAft>
              <a:buNone/>
              <a:tabLst>
                <a:tab pos="1344930" algn="l"/>
              </a:tabLst>
            </a:pPr>
            <a:r>
              <a:rPr lang="ru-RU" sz="8000" dirty="0" smtClean="0">
                <a:latin typeface="Monotype Corsiva" pitchFamily="66" charset="0"/>
                <a:ea typeface="Times New Roman" panose="02020603050405020304" pitchFamily="18" charset="0"/>
              </a:rPr>
              <a:t>  </a:t>
            </a:r>
            <a:r>
              <a:rPr lang="ru-RU" sz="96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Очень </a:t>
            </a:r>
            <a:r>
              <a:rPr lang="ru-RU" sz="9600" dirty="0"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много пожаров возникает по вине детских шалостей со спичками и другими пожароопасными предметами и поэтому большая часть пострадавших при пожаре- это дети- дошкольники. Объясняется это тем, что родители мало времени уделяют обучению навыкам безопасного поведения детей в быту, в ДОУ также уделяется недостаточное внимание ознакомлению дошкольников с правилами пожарной безопасности. Актуальность проекта вызвана еще и тем, что формирование у детей навыков осознанного безопасного поведения в быту и правила поведения при пожарной опасности реализуется через активную деятельность всех участников проекта. Взрослые, чтобы не сучилось беды, должны предупредить ребенка о возможных последствиях; рассказать и показать, как созидательную , так и разрушительную сторону одного и того же явления, в данном случае огня; научить ребенка мерам предосторожности, а также правилам поведения при возникшем пожаре, которые помогут сохранить ему жизнь.</a:t>
            </a:r>
            <a:endParaRPr lang="ru-RU" sz="9600" dirty="0">
              <a:effectLst/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88640"/>
            <a:ext cx="576064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Цель проекта</a:t>
            </a:r>
            <a:endParaRPr lang="ru-RU" sz="5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166843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1214422"/>
            <a:ext cx="80724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/>
              <a:t>Формирование у детей дошкольного возраста знаний о пожарной безопасности, навыков осознанного , безопасного поведения</a:t>
            </a:r>
            <a:r>
              <a:rPr lang="ru-RU" sz="3200" dirty="0" smtClean="0"/>
              <a:t>.</a:t>
            </a:r>
          </a:p>
          <a:p>
            <a:endParaRPr lang="ru-RU" sz="32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/>
              <a:t>Создание условий для усвоения и закрепления знаний детей и их родителей о правилах пожарной безопасности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2385"/>
            <a:ext cx="2872666" cy="93610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endParaRPr lang="ru-RU" sz="54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463314" cy="5296151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Обобщить, закрепить и расширить знания детей о правилах пожарной безопасности, формировать привычки их соблюдения.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Познакомить детей с правилами поведения при пожаре и со средствами пожаротушения.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Познакомить  с историей возникновения огня: дать детям понятие, что огонь бывает другом, а бывает врагом.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Уточнить знания детей о профессии пожарного, воспитывать к ним чувство благодарности.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Воспитывать в детях уверенность в своих силах, проводить работу по преодолению страха перед огнем.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Активизировать работу с родителями детей среднего возраста по изучению и закреплению правил пожарной безопасности с помощью разнообразных методов и приемов.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907355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5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Ожидаемые результаты</a:t>
            </a:r>
            <a:r>
              <a:rPr lang="ru-RU" sz="4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ru-RU" sz="4400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26508" y="1556792"/>
            <a:ext cx="8676456" cy="437196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Повышение у детей уровня знаний о пожарной безопасности</a:t>
            </a:r>
            <a:r>
              <a:rPr lang="ru-RU" sz="3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indent="0">
              <a:spcAft>
                <a:spcPts val="0"/>
              </a:spcAft>
              <a:buNone/>
              <a:tabLst>
                <a:tab pos="1344930" algn="l"/>
              </a:tabLst>
            </a:pPr>
            <a:endParaRPr lang="ru-RU" sz="3200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Профилактика панического страха перед огнем</a:t>
            </a:r>
            <a:r>
              <a:rPr lang="ru-RU" sz="3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indent="0">
              <a:spcAft>
                <a:spcPts val="0"/>
              </a:spcAft>
              <a:buNone/>
              <a:tabLst>
                <a:tab pos="1344930" algn="l"/>
              </a:tabLst>
            </a:pPr>
            <a:endParaRPr lang="ru-RU" sz="3200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Осознанное выполнение правил противопожарной безопасности</a:t>
            </a:r>
            <a:r>
              <a:rPr lang="ru-RU" sz="32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indent="0">
              <a:spcAft>
                <a:spcPts val="0"/>
              </a:spcAft>
              <a:buNone/>
              <a:tabLst>
                <a:tab pos="1344930" algn="l"/>
              </a:tabLst>
            </a:pPr>
            <a:endParaRPr lang="ru-RU" sz="3200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Изменение отношения родителей к данной теме.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3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31224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7848872" cy="761556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5400" b="1" i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Задачи на будущее</a:t>
            </a:r>
            <a:endParaRPr lang="ru-RU" sz="54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283140"/>
            <a:ext cx="857404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Систематическое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проведение различных видов деятельности с целью закрепления правил пожарной безопасности</a:t>
            </a: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0"/>
              </a:spcAft>
              <a:tabLst>
                <a:tab pos="1344930" algn="l"/>
              </a:tabLst>
            </a:pPr>
            <a:endParaRPr lang="ru-RU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Расширять понятие </a:t>
            </a:r>
            <a:endParaRPr lang="ru-RU" sz="32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«безопасность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 </a:t>
            </a:r>
            <a:endParaRPr lang="ru-RU" sz="32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окружающем мире.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31224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90307" cy="1607040"/>
          </a:xfrm>
          <a:scene3d>
            <a:camera prst="orthographicFront"/>
            <a:lightRig rig="soft" dir="t">
              <a:rot lat="0" lon="0" rev="15600000"/>
            </a:lightRig>
          </a:scene3d>
          <a:sp3d>
            <a:bevelT/>
          </a:sp3d>
        </p:spPr>
        <p:txBody>
          <a:bodyPr>
            <a:noAutofit/>
            <a:sp3d extrusionH="57150">
              <a:bevelT w="38100" h="38100"/>
            </a:sp3d>
          </a:bodyPr>
          <a:lstStyle/>
          <a:p>
            <a:pPr algn="ctr"/>
            <a:r>
              <a:rPr lang="ru-RU" sz="5400" i="1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План  </a:t>
            </a:r>
            <a:br>
              <a:rPr lang="ru-RU" sz="5400" i="1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i="1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реализации  проекта</a:t>
            </a:r>
            <a:endParaRPr lang="ru-RU" sz="5400" i="1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9756" y="1726934"/>
            <a:ext cx="8850024" cy="472966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этап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Непосредственно реализация проекта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Итоговый этап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Презентационный этап </a:t>
            </a:r>
            <a:endParaRPr lang="ru-RU" sz="3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31224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43966" cy="157163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этап</a:t>
            </a:r>
            <a:endParaRPr lang="ru-RU" sz="54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5008" y="1785926"/>
            <a:ext cx="8928992" cy="4422881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Взаимодействие с детьми и их родителями.</a:t>
            </a:r>
            <a:endParaRPr lang="ru-RU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Выбор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темы проекта.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Постановка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целей, задач.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Подбор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художественной литературы.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Определение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методов.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1344930" algn="l"/>
              </a:tabLst>
            </a:pP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Картотека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подвижных игр, дидактических, </a:t>
            </a: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стихи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загадки, пословицы,  поговорки, </a:t>
            </a:r>
            <a:endParaRPr lang="ru-RU" sz="32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spcAft>
                <a:spcPts val="0"/>
              </a:spcAft>
              <a:buNone/>
              <a:tabLst>
                <a:tab pos="1344930" algn="l"/>
              </a:tabLst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сказки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 </a:t>
            </a: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огонь.</a:t>
            </a:r>
            <a:endParaRPr lang="ru-RU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31224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4692" y="116632"/>
            <a:ext cx="7715304" cy="85010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i="1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Основной  этап</a:t>
            </a:r>
            <a:endParaRPr lang="ru-RU" sz="5400" b="1" i="1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12776"/>
            <a:ext cx="8661648" cy="439248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процессе </a:t>
            </a: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познавательного-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речевого развития, продуктивной и игровой деятельности, в режимных моментах закрепить и расширить знания детей о правилах пожарной безопасности, формировать привычку их </a:t>
            </a: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соблюдения.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Работа с родителями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224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BE135B8-1A27-4040-9F12-32549F8E10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3938</TotalTime>
  <Words>949</Words>
  <Application>Microsoft Office PowerPoint</Application>
  <PresentationFormat>Экран (4:3)</PresentationFormat>
  <Paragraphs>110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Государственное дошкольное образовательное учреждение  Детский сад №20 город Ухта</vt:lpstr>
      <vt:lpstr>Актуальность</vt:lpstr>
      <vt:lpstr>Слайд 3</vt:lpstr>
      <vt:lpstr>Задачи</vt:lpstr>
      <vt:lpstr> Ожидаемые результаты </vt:lpstr>
      <vt:lpstr>Задачи на будущее</vt:lpstr>
      <vt:lpstr>План   реализации  проекта</vt:lpstr>
      <vt:lpstr>Подготовительный этап</vt:lpstr>
      <vt:lpstr>Основной  этап</vt:lpstr>
      <vt:lpstr>Слайд 10</vt:lpstr>
      <vt:lpstr>Физическое развитие</vt:lpstr>
      <vt:lpstr>Социально-коммуникативное развитие</vt:lpstr>
      <vt:lpstr>Художественно-эстетическое развитие</vt:lpstr>
      <vt:lpstr>Познавательноельное развитие</vt:lpstr>
      <vt:lpstr>Речевое развитие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 «Насекомые»</dc:title>
  <dc:creator>Ленчик</dc:creator>
  <cp:lastModifiedBy>1</cp:lastModifiedBy>
  <cp:revision>415</cp:revision>
  <dcterms:created xsi:type="dcterms:W3CDTF">2012-07-10T16:27:45Z</dcterms:created>
  <dcterms:modified xsi:type="dcterms:W3CDTF">2016-04-07T17:02:02Z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TC300101909990</vt:lpwstr>
  </property>
</Properties>
</file>