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2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CF7345-9A59-4BF5-B438-F256AF809926}" type="datetimeFigureOut">
              <a:rPr lang="ru-RU" smtClean="0"/>
              <a:t>07.02.2016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31D783-056D-4AC7-82B0-ABB372DC94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15794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CAFB93E-3CA1-4413-B617-E8FD94303336}" type="slidenum">
              <a:rPr lang="ru-RU" altLang="ru-RU"/>
              <a:pPr/>
              <a:t>14</a:t>
            </a:fld>
            <a:endParaRPr lang="ru-RU" altLang="ru-RU"/>
          </a:p>
        </p:txBody>
      </p:sp>
      <p:sp>
        <p:nvSpPr>
          <p:cNvPr id="2150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65A96-B213-4C62-BB4E-D76D4BAF4D98}" type="datetimeFigureOut">
              <a:rPr lang="ru-RU" smtClean="0"/>
              <a:t>07.02.2016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327D5-CBFB-4928-8412-640AE359A8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91072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65A96-B213-4C62-BB4E-D76D4BAF4D98}" type="datetimeFigureOut">
              <a:rPr lang="ru-RU" smtClean="0"/>
              <a:t>07.02.2016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327D5-CBFB-4928-8412-640AE359A8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85006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65A96-B213-4C62-BB4E-D76D4BAF4D98}" type="datetimeFigureOut">
              <a:rPr lang="ru-RU" smtClean="0"/>
              <a:t>07.02.2016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327D5-CBFB-4928-8412-640AE359A8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5546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8E1F63E-D362-42B2-A246-A318CBB3A7C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40051379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65A96-B213-4C62-BB4E-D76D4BAF4D98}" type="datetimeFigureOut">
              <a:rPr lang="ru-RU" smtClean="0"/>
              <a:t>07.02.2016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327D5-CBFB-4928-8412-640AE359A8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88134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65A96-B213-4C62-BB4E-D76D4BAF4D98}" type="datetimeFigureOut">
              <a:rPr lang="ru-RU" smtClean="0"/>
              <a:t>07.02.2016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327D5-CBFB-4928-8412-640AE359A8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15173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65A96-B213-4C62-BB4E-D76D4BAF4D98}" type="datetimeFigureOut">
              <a:rPr lang="ru-RU" smtClean="0"/>
              <a:t>07.02.2016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327D5-CBFB-4928-8412-640AE359A8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53579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65A96-B213-4C62-BB4E-D76D4BAF4D98}" type="datetimeFigureOut">
              <a:rPr lang="ru-RU" smtClean="0"/>
              <a:t>07.02.2016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327D5-CBFB-4928-8412-640AE359A8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87742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65A96-B213-4C62-BB4E-D76D4BAF4D98}" type="datetimeFigureOut">
              <a:rPr lang="ru-RU" smtClean="0"/>
              <a:t>07.02.2016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327D5-CBFB-4928-8412-640AE359A8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86457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65A96-B213-4C62-BB4E-D76D4BAF4D98}" type="datetimeFigureOut">
              <a:rPr lang="ru-RU" smtClean="0"/>
              <a:t>07.02.2016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327D5-CBFB-4928-8412-640AE359A8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72295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65A96-B213-4C62-BB4E-D76D4BAF4D98}" type="datetimeFigureOut">
              <a:rPr lang="ru-RU" smtClean="0"/>
              <a:t>07.02.2016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327D5-CBFB-4928-8412-640AE359A8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80481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65A96-B213-4C62-BB4E-D76D4BAF4D98}" type="datetimeFigureOut">
              <a:rPr lang="ru-RU" smtClean="0"/>
              <a:t>07.02.2016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327D5-CBFB-4928-8412-640AE359A8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83397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965A96-B213-4C62-BB4E-D76D4BAF4D98}" type="datetimeFigureOut">
              <a:rPr lang="ru-RU" smtClean="0"/>
              <a:t>07.02.2016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2327D5-CBFB-4928-8412-640AE359A8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59172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2.gi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457200" y="228600"/>
            <a:ext cx="8229600" cy="1447800"/>
          </a:xfrm>
        </p:spPr>
        <p:txBody>
          <a:bodyPr/>
          <a:lstStyle/>
          <a:p>
            <a:r>
              <a:rPr lang="ru-RU" altLang="ru-RU" sz="4400" b="1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Назовите самое маленькое число, самое большое</a:t>
            </a:r>
          </a:p>
        </p:txBody>
      </p:sp>
      <p:sp>
        <p:nvSpPr>
          <p:cNvPr id="48131" name="Rectangle 3"/>
          <p:cNvSpPr>
            <a:spLocks noChangeArrowheads="1"/>
          </p:cNvSpPr>
          <p:nvPr/>
        </p:nvSpPr>
        <p:spPr bwMode="auto">
          <a:xfrm>
            <a:off x="309563" y="1828800"/>
            <a:ext cx="8583612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ru-RU" altLang="ru-RU" sz="8000" b="1">
                <a:solidFill>
                  <a:srgbClr val="0307B9"/>
                </a:solidFill>
                <a:latin typeface="Comic Sans MS" pitchFamily="66" charset="0"/>
              </a:rPr>
              <a:t>2, 1, 4, 3, 7, 6</a:t>
            </a:r>
          </a:p>
        </p:txBody>
      </p:sp>
      <p:sp>
        <p:nvSpPr>
          <p:cNvPr id="48132" name="Rectangle 4"/>
          <p:cNvSpPr>
            <a:spLocks noChangeArrowheads="1"/>
          </p:cNvSpPr>
          <p:nvPr/>
        </p:nvSpPr>
        <p:spPr bwMode="auto">
          <a:xfrm>
            <a:off x="381000" y="3505200"/>
            <a:ext cx="8458200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altLang="ru-RU" sz="4400" b="1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Расположите их в порядке увеличения</a:t>
            </a:r>
          </a:p>
        </p:txBody>
      </p:sp>
      <p:sp>
        <p:nvSpPr>
          <p:cNvPr id="48133" name="Rectangle 5"/>
          <p:cNvSpPr>
            <a:spLocks noChangeArrowheads="1"/>
          </p:cNvSpPr>
          <p:nvPr/>
        </p:nvSpPr>
        <p:spPr bwMode="auto">
          <a:xfrm>
            <a:off x="2411413" y="5105400"/>
            <a:ext cx="6351587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ru-RU" altLang="ru-RU" sz="6600">
                <a:solidFill>
                  <a:srgbClr val="0307B9"/>
                </a:solidFill>
                <a:latin typeface="Comic Sans MS" pitchFamily="66" charset="0"/>
              </a:rPr>
              <a:t>  1, 2, 3, 4, 6, 7</a:t>
            </a:r>
          </a:p>
        </p:txBody>
      </p:sp>
      <p:pic>
        <p:nvPicPr>
          <p:cNvPr id="48135" name="Picture 7" descr="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4221163"/>
            <a:ext cx="1546225" cy="2355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34945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8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8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8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8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8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8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178" name="Group 2"/>
          <p:cNvGrpSpPr>
            <a:grpSpLocks/>
          </p:cNvGrpSpPr>
          <p:nvPr/>
        </p:nvGrpSpPr>
        <p:grpSpPr bwMode="auto">
          <a:xfrm>
            <a:off x="1042988" y="1844675"/>
            <a:ext cx="2879725" cy="4465638"/>
            <a:chOff x="340" y="1207"/>
            <a:chExt cx="1814" cy="2813"/>
          </a:xfrm>
        </p:grpSpPr>
        <p:sp>
          <p:nvSpPr>
            <p:cNvPr id="50179" name="AutoShape 3"/>
            <p:cNvSpPr>
              <a:spLocks noChangeArrowheads="1"/>
            </p:cNvSpPr>
            <p:nvPr/>
          </p:nvSpPr>
          <p:spPr bwMode="auto">
            <a:xfrm>
              <a:off x="385" y="1933"/>
              <a:ext cx="576" cy="384"/>
            </a:xfrm>
            <a:prstGeom prst="flowChartProcess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180" name="AutoShape 4"/>
            <p:cNvSpPr>
              <a:spLocks noChangeArrowheads="1"/>
            </p:cNvSpPr>
            <p:nvPr/>
          </p:nvSpPr>
          <p:spPr bwMode="auto">
            <a:xfrm>
              <a:off x="385" y="1752"/>
              <a:ext cx="1724" cy="2268"/>
            </a:xfrm>
            <a:prstGeom prst="flowChartProcess">
              <a:avLst/>
            </a:prstGeom>
            <a:solidFill>
              <a:srgbClr val="FFFF99"/>
            </a:solidFill>
            <a:ln w="19050">
              <a:solidFill>
                <a:srgbClr val="33996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181" name="Line 5"/>
            <p:cNvSpPr>
              <a:spLocks noChangeShapeType="1"/>
            </p:cNvSpPr>
            <p:nvPr/>
          </p:nvSpPr>
          <p:spPr bwMode="auto">
            <a:xfrm>
              <a:off x="385" y="2478"/>
              <a:ext cx="17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0182" name="Line 6"/>
            <p:cNvSpPr>
              <a:spLocks noChangeShapeType="1"/>
            </p:cNvSpPr>
            <p:nvPr/>
          </p:nvSpPr>
          <p:spPr bwMode="auto">
            <a:xfrm>
              <a:off x="431" y="3249"/>
              <a:ext cx="167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0183" name="Line 7"/>
            <p:cNvSpPr>
              <a:spLocks noChangeShapeType="1"/>
            </p:cNvSpPr>
            <p:nvPr/>
          </p:nvSpPr>
          <p:spPr bwMode="auto">
            <a:xfrm flipV="1">
              <a:off x="703" y="1752"/>
              <a:ext cx="0" cy="4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0184" name="Line 8"/>
            <p:cNvSpPr>
              <a:spLocks noChangeShapeType="1"/>
            </p:cNvSpPr>
            <p:nvPr/>
          </p:nvSpPr>
          <p:spPr bwMode="auto">
            <a:xfrm>
              <a:off x="1247" y="1797"/>
              <a:ext cx="0" cy="217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0185" name="AutoShape 9"/>
            <p:cNvSpPr>
              <a:spLocks noChangeArrowheads="1"/>
            </p:cNvSpPr>
            <p:nvPr/>
          </p:nvSpPr>
          <p:spPr bwMode="auto">
            <a:xfrm>
              <a:off x="340" y="1207"/>
              <a:ext cx="1814" cy="545"/>
            </a:xfrm>
            <a:prstGeom prst="flowChartExtract">
              <a:avLst/>
            </a:prstGeom>
            <a:solidFill>
              <a:srgbClr val="CCFFFF"/>
            </a:solidFill>
            <a:ln w="28575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 altLang="ru-RU">
                <a:solidFill>
                  <a:schemeClr val="bg1"/>
                </a:solidFill>
              </a:endParaRPr>
            </a:p>
          </p:txBody>
        </p:sp>
        <p:sp>
          <p:nvSpPr>
            <p:cNvPr id="50186" name="Rectangle 10"/>
            <p:cNvSpPr>
              <a:spLocks noChangeArrowheads="1"/>
            </p:cNvSpPr>
            <p:nvPr/>
          </p:nvSpPr>
          <p:spPr bwMode="auto">
            <a:xfrm>
              <a:off x="1020" y="1344"/>
              <a:ext cx="408" cy="3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spcBef>
                  <a:spcPct val="20000"/>
                </a:spcBef>
              </a:pPr>
              <a:r>
                <a:rPr lang="ru-RU" altLang="ru-RU" sz="3200" b="1">
                  <a:solidFill>
                    <a:srgbClr val="FF0066"/>
                  </a:solidFill>
                </a:rPr>
                <a:t> 7</a:t>
              </a:r>
            </a:p>
          </p:txBody>
        </p:sp>
      </p:grpSp>
      <p:sp>
        <p:nvSpPr>
          <p:cNvPr id="50188" name="Rectangle 12"/>
          <p:cNvSpPr>
            <a:spLocks noChangeArrowheads="1"/>
          </p:cNvSpPr>
          <p:nvPr/>
        </p:nvSpPr>
        <p:spPr bwMode="auto">
          <a:xfrm>
            <a:off x="5940425" y="5013325"/>
            <a:ext cx="647700" cy="57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altLang="ru-RU" sz="3200" b="1">
                <a:solidFill>
                  <a:srgbClr val="FF0066"/>
                </a:solidFill>
              </a:rPr>
              <a:t> </a:t>
            </a:r>
          </a:p>
        </p:txBody>
      </p:sp>
      <p:sp>
        <p:nvSpPr>
          <p:cNvPr id="50189" name="Rectangle 13"/>
          <p:cNvSpPr>
            <a:spLocks noChangeArrowheads="1"/>
          </p:cNvSpPr>
          <p:nvPr/>
        </p:nvSpPr>
        <p:spPr bwMode="auto">
          <a:xfrm>
            <a:off x="2843213" y="5373688"/>
            <a:ext cx="647700" cy="57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altLang="ru-RU" sz="3200" b="1">
                <a:solidFill>
                  <a:srgbClr val="FF0066"/>
                </a:solidFill>
              </a:rPr>
              <a:t> 6</a:t>
            </a:r>
          </a:p>
        </p:txBody>
      </p:sp>
      <p:sp>
        <p:nvSpPr>
          <p:cNvPr id="50190" name="Rectangle 14"/>
          <p:cNvSpPr>
            <a:spLocks noChangeArrowheads="1"/>
          </p:cNvSpPr>
          <p:nvPr/>
        </p:nvSpPr>
        <p:spPr bwMode="auto">
          <a:xfrm>
            <a:off x="1476375" y="4221163"/>
            <a:ext cx="647700" cy="57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altLang="ru-RU" sz="3200" b="1">
                <a:solidFill>
                  <a:srgbClr val="FF0066"/>
                </a:solidFill>
              </a:rPr>
              <a:t> 2</a:t>
            </a:r>
          </a:p>
        </p:txBody>
      </p:sp>
      <p:sp>
        <p:nvSpPr>
          <p:cNvPr id="50191" name="Rectangle 15"/>
          <p:cNvSpPr>
            <a:spLocks noChangeArrowheads="1"/>
          </p:cNvSpPr>
          <p:nvPr/>
        </p:nvSpPr>
        <p:spPr bwMode="auto">
          <a:xfrm>
            <a:off x="1476375" y="5373688"/>
            <a:ext cx="792163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altLang="ru-RU" sz="3200" b="1">
                <a:solidFill>
                  <a:srgbClr val="FF0066"/>
                </a:solidFill>
              </a:rPr>
              <a:t> 1</a:t>
            </a:r>
          </a:p>
        </p:txBody>
      </p:sp>
      <p:sp>
        <p:nvSpPr>
          <p:cNvPr id="50192" name="Rectangle 16"/>
          <p:cNvSpPr>
            <a:spLocks noChangeArrowheads="1"/>
          </p:cNvSpPr>
          <p:nvPr/>
        </p:nvSpPr>
        <p:spPr bwMode="auto">
          <a:xfrm>
            <a:off x="2700338" y="2997200"/>
            <a:ext cx="647700" cy="57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altLang="ru-RU" sz="3200" b="1">
                <a:solidFill>
                  <a:srgbClr val="FF0066"/>
                </a:solidFill>
              </a:rPr>
              <a:t> 4</a:t>
            </a:r>
          </a:p>
        </p:txBody>
      </p:sp>
      <p:sp>
        <p:nvSpPr>
          <p:cNvPr id="50193" name="Rectangle 17"/>
          <p:cNvSpPr>
            <a:spLocks noChangeArrowheads="1"/>
          </p:cNvSpPr>
          <p:nvPr/>
        </p:nvSpPr>
        <p:spPr bwMode="auto">
          <a:xfrm>
            <a:off x="2771775" y="4221163"/>
            <a:ext cx="719138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altLang="ru-RU" sz="3200" b="1">
                <a:solidFill>
                  <a:srgbClr val="FF0066"/>
                </a:solidFill>
              </a:rPr>
              <a:t>5</a:t>
            </a:r>
          </a:p>
        </p:txBody>
      </p:sp>
      <p:grpSp>
        <p:nvGrpSpPr>
          <p:cNvPr id="50196" name="Group 20"/>
          <p:cNvGrpSpPr>
            <a:grpSpLocks/>
          </p:cNvGrpSpPr>
          <p:nvPr/>
        </p:nvGrpSpPr>
        <p:grpSpPr bwMode="auto">
          <a:xfrm>
            <a:off x="250825" y="0"/>
            <a:ext cx="8893175" cy="4724400"/>
            <a:chOff x="158" y="0"/>
            <a:chExt cx="5602" cy="2976"/>
          </a:xfrm>
        </p:grpSpPr>
        <p:pic>
          <p:nvPicPr>
            <p:cNvPr id="50187" name="Picture 11" descr="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61" y="0"/>
              <a:ext cx="2699" cy="29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0194" name="WordArt 18"/>
            <p:cNvSpPr>
              <a:spLocks noChangeArrowheads="1" noChangeShapeType="1" noTextEdit="1"/>
            </p:cNvSpPr>
            <p:nvPr/>
          </p:nvSpPr>
          <p:spPr bwMode="auto">
            <a:xfrm>
              <a:off x="158" y="0"/>
              <a:ext cx="3221" cy="935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19050">
                    <a:solidFill>
                      <a:srgbClr val="99CCFF"/>
                    </a:solidFill>
                    <a:round/>
                    <a:headEnd/>
                    <a:tailEnd/>
                  </a:ln>
                  <a:solidFill>
                    <a:srgbClr val="0066CC"/>
                  </a:solidFill>
                  <a:effectLst>
                    <a:outerShdw dist="35921" dir="2700000" algn="ctr" rotWithShape="0">
                      <a:srgbClr val="990000"/>
                    </a:outerShdw>
                  </a:effectLst>
                  <a:latin typeface="Impact"/>
                </a:rPr>
                <a:t>"Заселяем домики."</a:t>
              </a:r>
            </a:p>
          </p:txBody>
        </p:sp>
      </p:grpSp>
      <p:sp>
        <p:nvSpPr>
          <p:cNvPr id="50195" name="Rectangle 19"/>
          <p:cNvSpPr>
            <a:spLocks noChangeArrowheads="1"/>
          </p:cNvSpPr>
          <p:nvPr/>
        </p:nvSpPr>
        <p:spPr bwMode="auto">
          <a:xfrm>
            <a:off x="1403350" y="2997200"/>
            <a:ext cx="647700" cy="57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altLang="ru-RU" sz="3200" b="1">
                <a:solidFill>
                  <a:srgbClr val="FF0066"/>
                </a:solidFill>
              </a:rPr>
              <a:t> 3</a:t>
            </a:r>
          </a:p>
        </p:txBody>
      </p:sp>
    </p:spTree>
    <p:extLst>
      <p:ext uri="{BB962C8B-B14F-4D97-AF65-F5344CB8AC3E}">
        <p14:creationId xmlns:p14="http://schemas.microsoft.com/office/powerpoint/2010/main" val="7602865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0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0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0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91" grpId="0"/>
      <p:bldP spid="50193" grpId="0"/>
      <p:bldP spid="5019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0825" y="115888"/>
            <a:ext cx="8893175" cy="1727200"/>
          </a:xfrm>
        </p:spPr>
        <p:txBody>
          <a:bodyPr/>
          <a:lstStyle/>
          <a:p>
            <a:pPr algn="l"/>
            <a:r>
              <a:rPr lang="ru-RU" altLang="ru-RU" sz="2800" b="1">
                <a:solidFill>
                  <a:srgbClr val="800000"/>
                </a:solidFill>
                <a:latin typeface="Comic Sans MS" pitchFamily="66" charset="0"/>
              </a:rPr>
              <a:t>     Зайчиха дала зайчатам 6 морковок: </a:t>
            </a:r>
            <a:br>
              <a:rPr lang="ru-RU" altLang="ru-RU" sz="2800" b="1">
                <a:solidFill>
                  <a:srgbClr val="800000"/>
                </a:solidFill>
                <a:latin typeface="Comic Sans MS" pitchFamily="66" charset="0"/>
              </a:rPr>
            </a:br>
            <a:r>
              <a:rPr lang="ru-RU" altLang="ru-RU" sz="2800" b="1">
                <a:solidFill>
                  <a:srgbClr val="800000"/>
                </a:solidFill>
                <a:latin typeface="Comic Sans MS" pitchFamily="66" charset="0"/>
              </a:rPr>
              <a:t>старшему </a:t>
            </a:r>
            <a:r>
              <a:rPr lang="ru-RU" altLang="ru-RU" sz="3200" b="1">
                <a:solidFill>
                  <a:srgbClr val="800000"/>
                </a:solidFill>
                <a:latin typeface="Comic Sans MS" pitchFamily="66" charset="0"/>
              </a:rPr>
              <a:t>4</a:t>
            </a:r>
            <a:r>
              <a:rPr lang="ru-RU" altLang="ru-RU" sz="2800" b="1">
                <a:solidFill>
                  <a:srgbClr val="800000"/>
                </a:solidFill>
                <a:latin typeface="Comic Sans MS" pitchFamily="66" charset="0"/>
              </a:rPr>
              <a:t>, а остальные - младшему.</a:t>
            </a:r>
            <a:br>
              <a:rPr lang="ru-RU" altLang="ru-RU" sz="2800" b="1">
                <a:solidFill>
                  <a:srgbClr val="800000"/>
                </a:solidFill>
                <a:latin typeface="Comic Sans MS" pitchFamily="66" charset="0"/>
              </a:rPr>
            </a:br>
            <a:r>
              <a:rPr lang="ru-RU" altLang="ru-RU" sz="2800" b="1">
                <a:solidFill>
                  <a:srgbClr val="800000"/>
                </a:solidFill>
                <a:latin typeface="Comic Sans MS" pitchFamily="66" charset="0"/>
              </a:rPr>
              <a:t>Сколько морковок получил младший зайчонок?</a:t>
            </a:r>
          </a:p>
        </p:txBody>
      </p:sp>
      <p:pic>
        <p:nvPicPr>
          <p:cNvPr id="10243" name="Picture 3" descr="rabbit23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3500438"/>
            <a:ext cx="1368425" cy="1655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rabbit24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2565400"/>
            <a:ext cx="1673225" cy="2592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5" name="Picture 5" descr="18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280518">
            <a:off x="900113" y="1844675"/>
            <a:ext cx="1323975" cy="141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18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1700213"/>
            <a:ext cx="1323975" cy="1628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7" name="Picture 7" descr="18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773238"/>
            <a:ext cx="1323975" cy="1628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8" name="Picture 8" descr="18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1700213"/>
            <a:ext cx="1323975" cy="1628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9" name="Picture 9" descr="18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00" y="1700213"/>
            <a:ext cx="1323975" cy="1628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0" name="Picture 10" descr="18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1773238"/>
            <a:ext cx="1323975" cy="1628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51" name="Text Box 11"/>
          <p:cNvSpPr txBox="1">
            <a:spLocks noChangeArrowheads="1"/>
          </p:cNvSpPr>
          <p:nvPr/>
        </p:nvSpPr>
        <p:spPr bwMode="auto">
          <a:xfrm>
            <a:off x="4284663" y="5589588"/>
            <a:ext cx="4160837" cy="823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4800" b="1">
                <a:solidFill>
                  <a:srgbClr val="FFFF00"/>
                </a:solidFill>
                <a:latin typeface="Comic Sans MS" pitchFamily="66" charset="0"/>
              </a:rPr>
              <a:t>6 – 4 = 2(м.)</a:t>
            </a:r>
          </a:p>
        </p:txBody>
      </p:sp>
    </p:spTree>
    <p:extLst>
      <p:ext uri="{BB962C8B-B14F-4D97-AF65-F5344CB8AC3E}">
        <p14:creationId xmlns:p14="http://schemas.microsoft.com/office/powerpoint/2010/main" val="38196009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642 0.12255 L -0.12743 0.48971 " pathEditMode="relative" ptsTypes="AA">
                                      <p:cBhvr>
                                        <p:cTn id="6" dur="2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097 0.11214 L -0.17483 0.42682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01" y="15723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1.27168E-6 L -0.15747 0.25179 " pathEditMode="relative" ptsTypes="AA">
                                      <p:cBhvr>
                                        <p:cTn id="10" dur="20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57 0.12254 L -0.16684 0.38474 " pathEditMode="relative" ptsTypes="AA">
                                      <p:cBhvr>
                                        <p:cTn id="12" dur="2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86" name="Picture 22" descr="Ель Сосн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9962" b="43898"/>
          <a:stretch>
            <a:fillRect/>
          </a:stretch>
        </p:blipFill>
        <p:spPr bwMode="auto">
          <a:xfrm>
            <a:off x="290513" y="1773238"/>
            <a:ext cx="2120900" cy="4752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85" name="Picture 21" descr="Ель Сосн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048" t="37538" b="4140"/>
          <a:stretch>
            <a:fillRect/>
          </a:stretch>
        </p:blipFill>
        <p:spPr bwMode="auto">
          <a:xfrm>
            <a:off x="6443663" y="1773238"/>
            <a:ext cx="2127250" cy="4249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266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250825" y="274638"/>
            <a:ext cx="8642350" cy="1858962"/>
          </a:xfrm>
        </p:spPr>
        <p:txBody>
          <a:bodyPr/>
          <a:lstStyle/>
          <a:p>
            <a:pPr algn="l"/>
            <a:r>
              <a:rPr lang="ru-RU" altLang="ru-RU" sz="3600" b="1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 Под  елью Катя нашла 3 гриба,</a:t>
            </a:r>
            <a:r>
              <a:rPr lang="en-US" altLang="ru-RU" sz="3600" b="1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</a:t>
            </a:r>
            <a:r>
              <a:rPr lang="ru-RU" altLang="ru-RU" sz="3600" b="1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а под сосной 7.</a:t>
            </a:r>
            <a:br>
              <a:rPr lang="ru-RU" altLang="ru-RU" sz="3600" b="1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</a:br>
            <a:r>
              <a:rPr lang="ru-RU" altLang="ru-RU" sz="3600" b="1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Сколько грибов нашла Катя?</a:t>
            </a:r>
          </a:p>
        </p:txBody>
      </p:sp>
      <p:pic>
        <p:nvPicPr>
          <p:cNvPr id="11267" name="Picture 3" descr="7"/>
          <p:cNvPicPr>
            <a:picLocks noChangeAspect="1" noChangeArrowheads="1" noCrop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4437063"/>
            <a:ext cx="790575" cy="9048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1268" name="Picture 4" descr="7"/>
          <p:cNvPicPr>
            <a:picLocks noChangeAspect="1" noChangeArrowheads="1" noCrop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812088" y="4365625"/>
            <a:ext cx="790575" cy="9048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1269" name="Picture 5" descr="7"/>
          <p:cNvPicPr>
            <a:picLocks noChangeAspect="1" noChangeArrowheads="1" noCrop="1"/>
          </p:cNvPicPr>
          <p:nvPr>
            <p:ph sz="quarter" idx="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9750" y="5661025"/>
            <a:ext cx="790575" cy="9048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1270" name="Picture 6" descr="7"/>
          <p:cNvPicPr>
            <a:picLocks noChangeAspect="1" noChangeArrowheads="1" noCrop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16688" y="5661025"/>
            <a:ext cx="790575" cy="9048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1271" name="Picture 7" descr="7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4508500"/>
            <a:ext cx="790575" cy="904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2" name="Picture 8" descr="7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3357563"/>
            <a:ext cx="790575" cy="904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3" name="Picture 9" descr="7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4221163"/>
            <a:ext cx="790575" cy="904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4" name="Picture 10" descr="7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4365625"/>
            <a:ext cx="790575" cy="904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5" name="Picture 11" descr="7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188" y="5445125"/>
            <a:ext cx="790575" cy="904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7" name="Picture 13" descr="7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525" y="5013325"/>
            <a:ext cx="790575" cy="904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82" name="Picture 18" descr="21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75" y="2060575"/>
            <a:ext cx="1584325" cy="2735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283" name="Text Box 19"/>
          <p:cNvSpPr txBox="1">
            <a:spLocks noChangeArrowheads="1"/>
          </p:cNvSpPr>
          <p:nvPr/>
        </p:nvSpPr>
        <p:spPr bwMode="auto">
          <a:xfrm>
            <a:off x="2124075" y="5805488"/>
            <a:ext cx="4473575" cy="823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4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7 + 3 = 10(г.)</a:t>
            </a:r>
          </a:p>
        </p:txBody>
      </p:sp>
    </p:spTree>
    <p:extLst>
      <p:ext uri="{BB962C8B-B14F-4D97-AF65-F5344CB8AC3E}">
        <p14:creationId xmlns:p14="http://schemas.microsoft.com/office/powerpoint/2010/main" val="364059483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11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4" dur="2000"/>
                                        <p:tgtEl>
                                          <p:spTgt spid="11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500"/>
                                        <p:tgtEl>
                                          <p:spTgt spid="11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8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50875" y="260350"/>
            <a:ext cx="8385175" cy="1431925"/>
          </a:xfrm>
        </p:spPr>
        <p:txBody>
          <a:bodyPr>
            <a:normAutofit fontScale="90000"/>
          </a:bodyPr>
          <a:lstStyle/>
          <a:p>
            <a:r>
              <a:rPr lang="ru-RU" altLang="ru-RU" b="1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Какие знаки и числа пропущены?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2852738"/>
            <a:ext cx="8280400" cy="3600450"/>
          </a:xfrm>
        </p:spPr>
        <p:txBody>
          <a:bodyPr/>
          <a:lstStyle/>
          <a:p>
            <a:pPr>
              <a:buFontTx/>
              <a:buNone/>
            </a:pPr>
            <a:r>
              <a:rPr lang="ru-RU" altLang="ru-RU" sz="6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2</a:t>
            </a:r>
            <a:r>
              <a:rPr lang="en-US" altLang="ru-RU" sz="6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ea typeface="Batang" pitchFamily="18" charset="-127"/>
              </a:rPr>
              <a:t>☼☼</a:t>
            </a:r>
            <a:r>
              <a:rPr lang="ru-RU" altLang="ru-RU" sz="6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=5    10☼☼=7</a:t>
            </a:r>
          </a:p>
          <a:p>
            <a:pPr>
              <a:buFontTx/>
              <a:buNone/>
            </a:pPr>
            <a:r>
              <a:rPr lang="ru-RU" altLang="ru-RU" sz="6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9☼☼=6    7☼☼=3</a:t>
            </a:r>
          </a:p>
          <a:p>
            <a:pPr>
              <a:buFontTx/>
              <a:buNone/>
            </a:pPr>
            <a:r>
              <a:rPr lang="ru-RU" altLang="ru-RU" sz="6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6☼☼=8    8☼☼=5</a:t>
            </a:r>
            <a:r>
              <a:rPr lang="ru-RU" altLang="ru-RU">
                <a:latin typeface="Verdana" pitchFamily="34" charset="0"/>
              </a:rPr>
              <a:t> </a:t>
            </a:r>
            <a:endParaRPr lang="en-US" altLang="ru-RU">
              <a:latin typeface="Verdana" pitchFamily="34" charset="0"/>
            </a:endParaRPr>
          </a:p>
        </p:txBody>
      </p:sp>
      <p:pic>
        <p:nvPicPr>
          <p:cNvPr id="16390" name="Picture 6" descr="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0"/>
            <a:ext cx="2441575" cy="278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70547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735013" y="274638"/>
            <a:ext cx="8229600" cy="1143000"/>
          </a:xfrm>
        </p:spPr>
        <p:txBody>
          <a:bodyPr/>
          <a:lstStyle/>
          <a:p>
            <a:r>
              <a:rPr lang="ru-RU" altLang="ru-RU" sz="5400" b="1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Проверь себя!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2852738"/>
            <a:ext cx="7993063" cy="3816350"/>
          </a:xfrm>
        </p:spPr>
        <p:txBody>
          <a:bodyPr/>
          <a:lstStyle/>
          <a:p>
            <a:pPr>
              <a:buFontTx/>
              <a:buNone/>
            </a:pPr>
            <a:r>
              <a:rPr lang="ru-RU" altLang="ru-RU" sz="6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2+3=5      10-3=7</a:t>
            </a:r>
          </a:p>
          <a:p>
            <a:pPr>
              <a:buFontTx/>
              <a:buNone/>
            </a:pPr>
            <a:r>
              <a:rPr lang="ru-RU" altLang="ru-RU" sz="6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9-3=6      7-4=3</a:t>
            </a:r>
          </a:p>
          <a:p>
            <a:pPr>
              <a:buFontTx/>
              <a:buNone/>
            </a:pPr>
            <a:r>
              <a:rPr lang="ru-RU" altLang="ru-RU" sz="6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6+2=8      8-3=5</a:t>
            </a:r>
          </a:p>
        </p:txBody>
      </p:sp>
      <p:pic>
        <p:nvPicPr>
          <p:cNvPr id="17415" name="Picture 7" descr="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0"/>
            <a:ext cx="2441575" cy="278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08647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7950" y="115888"/>
            <a:ext cx="9144000" cy="1008062"/>
          </a:xfrm>
        </p:spPr>
        <p:txBody>
          <a:bodyPr/>
          <a:lstStyle/>
          <a:p>
            <a:pPr algn="l"/>
            <a:r>
              <a:rPr lang="ru-RU" altLang="ru-RU" sz="4000" b="1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Какое число называют при счете</a:t>
            </a:r>
            <a:r>
              <a:rPr lang="ru-RU" altLang="ru-RU" sz="5400"/>
              <a:t> 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9750" y="2997200"/>
            <a:ext cx="8604250" cy="1439863"/>
          </a:xfrm>
        </p:spPr>
        <p:txBody>
          <a:bodyPr/>
          <a:lstStyle/>
          <a:p>
            <a:r>
              <a:rPr lang="ru-RU" altLang="ru-RU" sz="540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после числа             ?</a:t>
            </a:r>
            <a:r>
              <a:rPr lang="ru-RU" altLang="ru-RU" sz="540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</p:txBody>
      </p:sp>
      <p:grpSp>
        <p:nvGrpSpPr>
          <p:cNvPr id="41996" name="Group 12"/>
          <p:cNvGrpSpPr>
            <a:grpSpLocks/>
          </p:cNvGrpSpPr>
          <p:nvPr/>
        </p:nvGrpSpPr>
        <p:grpSpPr bwMode="auto">
          <a:xfrm>
            <a:off x="179388" y="1557338"/>
            <a:ext cx="8604250" cy="1222375"/>
            <a:chOff x="113" y="981"/>
            <a:chExt cx="5420" cy="770"/>
          </a:xfrm>
        </p:grpSpPr>
        <p:sp>
          <p:nvSpPr>
            <p:cNvPr id="41988" name="WordArt 4"/>
            <p:cNvSpPr>
              <a:spLocks noChangeArrowheads="1" noChangeShapeType="1" noTextEdit="1"/>
            </p:cNvSpPr>
            <p:nvPr/>
          </p:nvSpPr>
          <p:spPr bwMode="auto">
            <a:xfrm>
              <a:off x="3969" y="1026"/>
              <a:ext cx="635" cy="725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4400" kern="10">
                  <a:ln w="19050">
                    <a:solidFill>
                      <a:srgbClr val="99CCFF"/>
                    </a:solidFill>
                    <a:round/>
                    <a:headEnd/>
                    <a:tailEnd/>
                  </a:ln>
                  <a:solidFill>
                    <a:srgbClr val="0066CC"/>
                  </a:solidFill>
                  <a:effectLst>
                    <a:outerShdw dist="35921" dir="2700000" algn="ctr" rotWithShape="0">
                      <a:srgbClr val="990000"/>
                    </a:outerShdw>
                  </a:effectLst>
                  <a:latin typeface="Arial"/>
                  <a:cs typeface="Arial"/>
                </a:rPr>
                <a:t>6</a:t>
              </a:r>
            </a:p>
          </p:txBody>
        </p:sp>
        <p:sp>
          <p:nvSpPr>
            <p:cNvPr id="41989" name="Rectangle 5"/>
            <p:cNvSpPr>
              <a:spLocks noChangeArrowheads="1"/>
            </p:cNvSpPr>
            <p:nvPr/>
          </p:nvSpPr>
          <p:spPr bwMode="auto">
            <a:xfrm>
              <a:off x="113" y="981"/>
              <a:ext cx="5420" cy="6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 algn="ctr">
                <a:spcBef>
                  <a:spcPct val="20000"/>
                </a:spcBef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algn="ctr">
                <a:spcBef>
                  <a:spcPct val="20000"/>
                </a:spcBef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algn="ctr">
                <a:spcBef>
                  <a:spcPct val="20000"/>
                </a:spcBef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algn="ctr">
                <a:spcBef>
                  <a:spcPct val="20000"/>
                </a:spcBef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algn="ctr">
                <a:spcBef>
                  <a:spcPct val="20000"/>
                </a:spcBef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algn="ctr" fontAlgn="base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algn="ctr" fontAlgn="base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algn="ctr" fontAlgn="base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algn="ctr" fontAlgn="base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ru-RU" altLang="ru-RU" sz="540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   перед числом         ?</a:t>
              </a:r>
              <a:r>
                <a:rPr lang="ru-RU" altLang="ru-RU" sz="540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 </a:t>
              </a:r>
            </a:p>
          </p:txBody>
        </p:sp>
      </p:grpSp>
      <p:sp>
        <p:nvSpPr>
          <p:cNvPr id="41990" name="WordArt 6"/>
          <p:cNvSpPr>
            <a:spLocks noChangeArrowheads="1" noChangeShapeType="1" noTextEdit="1"/>
          </p:cNvSpPr>
          <p:nvPr/>
        </p:nvSpPr>
        <p:spPr bwMode="auto">
          <a:xfrm>
            <a:off x="6227763" y="3141663"/>
            <a:ext cx="1008062" cy="12874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80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Arial"/>
                <a:cs typeface="Arial"/>
              </a:rPr>
              <a:t>8</a:t>
            </a:r>
          </a:p>
        </p:txBody>
      </p:sp>
      <p:sp>
        <p:nvSpPr>
          <p:cNvPr id="41992" name="WordArt 8"/>
          <p:cNvSpPr>
            <a:spLocks noChangeArrowheads="1" noChangeShapeType="1" noTextEdit="1"/>
          </p:cNvSpPr>
          <p:nvPr/>
        </p:nvSpPr>
        <p:spPr bwMode="auto">
          <a:xfrm>
            <a:off x="6443663" y="4652963"/>
            <a:ext cx="1225550" cy="15843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Arial"/>
                <a:cs typeface="Arial"/>
              </a:rPr>
              <a:t>9</a:t>
            </a:r>
          </a:p>
        </p:txBody>
      </p:sp>
      <p:sp>
        <p:nvSpPr>
          <p:cNvPr id="41994" name="WordArt 10"/>
          <p:cNvSpPr>
            <a:spLocks noChangeArrowheads="1" noChangeShapeType="1" noTextEdit="1"/>
          </p:cNvSpPr>
          <p:nvPr/>
        </p:nvSpPr>
        <p:spPr bwMode="auto">
          <a:xfrm>
            <a:off x="2771775" y="4652963"/>
            <a:ext cx="1225550" cy="15843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Arial"/>
                <a:cs typeface="Arial"/>
              </a:rPr>
              <a:t>5</a:t>
            </a:r>
          </a:p>
        </p:txBody>
      </p:sp>
      <p:pic>
        <p:nvPicPr>
          <p:cNvPr id="41995" name="Picture 11" descr="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4149725"/>
            <a:ext cx="1377950" cy="2393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66165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19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19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1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41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9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19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19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90" grpId="0" animBg="1"/>
      <p:bldP spid="41992" grpId="0" animBg="1"/>
      <p:bldP spid="4199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27088" y="333375"/>
            <a:ext cx="6372225" cy="1484313"/>
          </a:xfrm>
        </p:spPr>
        <p:txBody>
          <a:bodyPr/>
          <a:lstStyle/>
          <a:p>
            <a:r>
              <a:rPr lang="ru-RU" altLang="ru-RU" sz="4800" b="1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Сравните числа: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5300663"/>
            <a:ext cx="9144000" cy="1296987"/>
          </a:xfrm>
        </p:spPr>
        <p:txBody>
          <a:bodyPr/>
          <a:lstStyle/>
          <a:p>
            <a:r>
              <a:rPr lang="ru-RU" altLang="ru-RU" sz="3600" b="1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Назовите другие пары чисел, чтобы первое было меньше второго.</a:t>
            </a:r>
          </a:p>
        </p:txBody>
      </p:sp>
      <p:sp>
        <p:nvSpPr>
          <p:cNvPr id="39940" name="WordArt 4"/>
          <p:cNvSpPr>
            <a:spLocks noChangeArrowheads="1" noChangeShapeType="1" noTextEdit="1"/>
          </p:cNvSpPr>
          <p:nvPr/>
        </p:nvSpPr>
        <p:spPr bwMode="auto">
          <a:xfrm>
            <a:off x="1547813" y="2420938"/>
            <a:ext cx="676275" cy="13620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9600" kern="10">
                <a:ln w="19050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Arial"/>
                <a:cs typeface="Arial"/>
              </a:rPr>
              <a:t>6</a:t>
            </a:r>
          </a:p>
        </p:txBody>
      </p:sp>
      <p:sp>
        <p:nvSpPr>
          <p:cNvPr id="39941" name="WordArt 5"/>
          <p:cNvSpPr>
            <a:spLocks noChangeArrowheads="1" noChangeShapeType="1" noTextEdit="1"/>
          </p:cNvSpPr>
          <p:nvPr/>
        </p:nvSpPr>
        <p:spPr bwMode="auto">
          <a:xfrm>
            <a:off x="4140200" y="2852738"/>
            <a:ext cx="571500" cy="558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8000" kern="10">
                <a:ln w="19050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Arial"/>
                <a:cs typeface="Arial"/>
              </a:rPr>
              <a:t>и</a:t>
            </a:r>
          </a:p>
        </p:txBody>
      </p:sp>
      <p:sp>
        <p:nvSpPr>
          <p:cNvPr id="39942" name="WordArt 6"/>
          <p:cNvSpPr>
            <a:spLocks noChangeArrowheads="1" noChangeShapeType="1" noTextEdit="1"/>
          </p:cNvSpPr>
          <p:nvPr/>
        </p:nvSpPr>
        <p:spPr bwMode="auto">
          <a:xfrm>
            <a:off x="6704013" y="2349500"/>
            <a:ext cx="676275" cy="13620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9600" kern="10">
                <a:ln w="19050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Arial"/>
                <a:cs typeface="Arial"/>
              </a:rPr>
              <a:t>7</a:t>
            </a:r>
          </a:p>
        </p:txBody>
      </p:sp>
      <p:sp>
        <p:nvSpPr>
          <p:cNvPr id="39943" name="WordArt 7"/>
          <p:cNvSpPr>
            <a:spLocks noChangeArrowheads="1" noChangeShapeType="1" noTextEdit="1"/>
          </p:cNvSpPr>
          <p:nvPr/>
        </p:nvSpPr>
        <p:spPr bwMode="auto">
          <a:xfrm>
            <a:off x="3995738" y="2492375"/>
            <a:ext cx="714375" cy="13620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9600" kern="10">
                <a:ln w="19050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Arial"/>
                <a:cs typeface="Arial"/>
              </a:rPr>
              <a:t>&lt;</a:t>
            </a:r>
          </a:p>
        </p:txBody>
      </p:sp>
      <p:pic>
        <p:nvPicPr>
          <p:cNvPr id="39944" name="Picture 8" descr="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288" y="0"/>
            <a:ext cx="1536700" cy="2355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40197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9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9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99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99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99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2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99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0" grpId="0" animBg="1"/>
      <p:bldP spid="39941" grpId="0" animBg="1"/>
      <p:bldP spid="39941" grpId="1" animBg="1"/>
      <p:bldP spid="39942" grpId="0" animBg="1"/>
      <p:bldP spid="3994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620713"/>
            <a:ext cx="9144000" cy="1655762"/>
          </a:xfrm>
        </p:spPr>
        <p:txBody>
          <a:bodyPr/>
          <a:lstStyle/>
          <a:p>
            <a:r>
              <a:rPr lang="ru-RU" altLang="ru-RU" sz="5400" b="1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Как получить число</a:t>
            </a:r>
            <a:r>
              <a:rPr lang="ru-RU" altLang="ru-RU" sz="540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</a:t>
            </a:r>
            <a:r>
              <a:rPr lang="ru-RU" altLang="ru-RU" sz="5400" b="1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,</a:t>
            </a:r>
            <a:r>
              <a:rPr lang="ru-RU" altLang="ru-RU" sz="4000"/>
              <a:t> 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5288" y="2636838"/>
            <a:ext cx="8748712" cy="1752600"/>
          </a:xfrm>
        </p:spPr>
        <p:txBody>
          <a:bodyPr/>
          <a:lstStyle/>
          <a:p>
            <a:r>
              <a:rPr lang="ru-RU" altLang="ru-RU" sz="5400" b="1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если есть число</a:t>
            </a:r>
            <a:r>
              <a:rPr lang="ru-RU" altLang="ru-RU" sz="540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</a:t>
            </a:r>
            <a:r>
              <a:rPr lang="ru-RU" altLang="ru-RU" sz="5400" b="1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?</a:t>
            </a:r>
            <a:r>
              <a:rPr lang="ru-RU" altLang="ru-RU" sz="7200"/>
              <a:t> </a:t>
            </a:r>
          </a:p>
        </p:txBody>
      </p:sp>
      <p:sp>
        <p:nvSpPr>
          <p:cNvPr id="40964" name="WordArt 4"/>
          <p:cNvSpPr>
            <a:spLocks noChangeArrowheads="1" noChangeShapeType="1" noTextEdit="1"/>
          </p:cNvSpPr>
          <p:nvPr/>
        </p:nvSpPr>
        <p:spPr bwMode="auto">
          <a:xfrm>
            <a:off x="7308850" y="620713"/>
            <a:ext cx="1152525" cy="13350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60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Arial"/>
                <a:cs typeface="Arial"/>
              </a:rPr>
              <a:t>7</a:t>
            </a:r>
          </a:p>
        </p:txBody>
      </p:sp>
      <p:sp>
        <p:nvSpPr>
          <p:cNvPr id="40965" name="WordArt 5"/>
          <p:cNvSpPr>
            <a:spLocks noChangeArrowheads="1" noChangeShapeType="1" noTextEdit="1"/>
          </p:cNvSpPr>
          <p:nvPr/>
        </p:nvSpPr>
        <p:spPr bwMode="auto">
          <a:xfrm>
            <a:off x="6804025" y="2349500"/>
            <a:ext cx="1223963" cy="13684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80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Arial"/>
                <a:cs typeface="Arial"/>
              </a:rPr>
              <a:t>8</a:t>
            </a:r>
          </a:p>
        </p:txBody>
      </p:sp>
      <p:sp>
        <p:nvSpPr>
          <p:cNvPr id="40966" name="WordArt 6"/>
          <p:cNvSpPr>
            <a:spLocks noChangeArrowheads="1" noChangeShapeType="1" noTextEdit="1"/>
          </p:cNvSpPr>
          <p:nvPr/>
        </p:nvSpPr>
        <p:spPr bwMode="auto">
          <a:xfrm>
            <a:off x="1908175" y="4652963"/>
            <a:ext cx="5832475" cy="15128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54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Arial"/>
                <a:cs typeface="Arial"/>
              </a:rPr>
              <a:t>8-1=7</a:t>
            </a:r>
          </a:p>
        </p:txBody>
      </p:sp>
      <p:sp>
        <p:nvSpPr>
          <p:cNvPr id="40967" name="WordArt 7"/>
          <p:cNvSpPr>
            <a:spLocks noChangeArrowheads="1" noChangeShapeType="1" noTextEdit="1"/>
          </p:cNvSpPr>
          <p:nvPr/>
        </p:nvSpPr>
        <p:spPr bwMode="auto">
          <a:xfrm>
            <a:off x="7164388" y="549275"/>
            <a:ext cx="1222375" cy="1358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80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Arial"/>
                <a:cs typeface="Arial"/>
              </a:rPr>
              <a:t>5</a:t>
            </a:r>
          </a:p>
        </p:txBody>
      </p:sp>
      <p:sp>
        <p:nvSpPr>
          <p:cNvPr id="40968" name="WordArt 8"/>
          <p:cNvSpPr>
            <a:spLocks noChangeArrowheads="1" noChangeShapeType="1" noTextEdit="1"/>
          </p:cNvSpPr>
          <p:nvPr/>
        </p:nvSpPr>
        <p:spPr bwMode="auto">
          <a:xfrm>
            <a:off x="6732588" y="2349500"/>
            <a:ext cx="1219200" cy="14414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80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Arial"/>
                <a:cs typeface="Arial"/>
              </a:rPr>
              <a:t>4</a:t>
            </a:r>
          </a:p>
        </p:txBody>
      </p:sp>
      <p:sp>
        <p:nvSpPr>
          <p:cNvPr id="40969" name="WordArt 9"/>
          <p:cNvSpPr>
            <a:spLocks noChangeArrowheads="1" noChangeShapeType="1" noTextEdit="1"/>
          </p:cNvSpPr>
          <p:nvPr/>
        </p:nvSpPr>
        <p:spPr bwMode="auto">
          <a:xfrm>
            <a:off x="1692275" y="4652963"/>
            <a:ext cx="6192838" cy="15843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80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Arial"/>
                <a:cs typeface="Arial"/>
              </a:rPr>
              <a:t>4+1=5</a:t>
            </a:r>
          </a:p>
        </p:txBody>
      </p:sp>
    </p:spTree>
    <p:extLst>
      <p:ext uri="{BB962C8B-B14F-4D97-AF65-F5344CB8AC3E}">
        <p14:creationId xmlns:p14="http://schemas.microsoft.com/office/powerpoint/2010/main" val="31699923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09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09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09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3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3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09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09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09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09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09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09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09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09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09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4" grpId="0" animBg="1"/>
      <p:bldP spid="40964" grpId="1" animBg="1"/>
      <p:bldP spid="40965" grpId="0" animBg="1"/>
      <p:bldP spid="40965" grpId="1" animBg="1"/>
      <p:bldP spid="40966" grpId="0" animBg="1"/>
      <p:bldP spid="40966" grpId="1" animBg="1"/>
      <p:bldP spid="40967" grpId="0" animBg="1"/>
      <p:bldP spid="40968" grpId="0" animBg="1"/>
      <p:bldP spid="4096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-26988"/>
            <a:ext cx="8675687" cy="3082926"/>
          </a:xfrm>
        </p:spPr>
        <p:txBody>
          <a:bodyPr/>
          <a:lstStyle/>
          <a:p>
            <a:pPr algn="l"/>
            <a:r>
              <a:rPr lang="ru-RU" altLang="ru-RU" sz="4000" b="1">
                <a:solidFill>
                  <a:srgbClr val="800000"/>
                </a:solidFill>
                <a:latin typeface="Comic Sans MS" pitchFamily="66" charset="0"/>
              </a:rPr>
              <a:t>Прочитайте, используя слова: </a:t>
            </a:r>
            <a:br>
              <a:rPr lang="ru-RU" altLang="ru-RU" sz="4000" b="1">
                <a:solidFill>
                  <a:srgbClr val="800000"/>
                </a:solidFill>
                <a:latin typeface="Comic Sans MS" pitchFamily="66" charset="0"/>
              </a:rPr>
            </a:br>
            <a:r>
              <a:rPr lang="ru-RU" altLang="ru-RU" sz="4000" b="1">
                <a:solidFill>
                  <a:srgbClr val="800000"/>
                </a:solidFill>
                <a:latin typeface="Comic Sans MS" pitchFamily="66" charset="0"/>
              </a:rPr>
              <a:t>       </a:t>
            </a:r>
            <a:r>
              <a:rPr lang="ru-RU" altLang="ru-RU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слагаемое, сумма,   </a:t>
            </a:r>
            <a:br>
              <a:rPr lang="ru-RU" altLang="ru-RU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</a:br>
            <a:r>
              <a:rPr lang="ru-RU" altLang="ru-RU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 уменьшаемое, вычитаемое, </a:t>
            </a:r>
            <a:br>
              <a:rPr lang="ru-RU" altLang="ru-RU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</a:br>
            <a:r>
              <a:rPr lang="ru-RU" altLang="ru-RU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          разность</a:t>
            </a:r>
          </a:p>
        </p:txBody>
      </p:sp>
      <p:sp>
        <p:nvSpPr>
          <p:cNvPr id="31748" name="Rectangle 4"/>
          <p:cNvSpPr>
            <a:spLocks noChangeArrowheads="1"/>
          </p:cNvSpPr>
          <p:nvPr>
            <p:ph type="body" idx="1"/>
          </p:nvPr>
        </p:nvSpPr>
        <p:spPr>
          <a:xfrm>
            <a:off x="323850" y="3357563"/>
            <a:ext cx="3240088" cy="1223962"/>
          </a:xfrm>
          <a:noFill/>
          <a:ln/>
        </p:spPr>
        <p:txBody>
          <a:bodyPr/>
          <a:lstStyle/>
          <a:p>
            <a:pPr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ru-RU" altLang="ru-RU" sz="8000" b="1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2+4=</a:t>
            </a:r>
            <a:endParaRPr lang="ru-RU" altLang="ru-RU" sz="8000"/>
          </a:p>
        </p:txBody>
      </p:sp>
      <p:sp>
        <p:nvSpPr>
          <p:cNvPr id="31750" name="Text Box 6"/>
          <p:cNvSpPr txBox="1">
            <a:spLocks noChangeArrowheads="1"/>
          </p:cNvSpPr>
          <p:nvPr/>
        </p:nvSpPr>
        <p:spPr bwMode="auto">
          <a:xfrm>
            <a:off x="323850" y="4965700"/>
            <a:ext cx="274955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8000" b="1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7–2=</a:t>
            </a:r>
            <a:r>
              <a:rPr lang="ru-RU" altLang="ru-RU"/>
              <a:t>    </a:t>
            </a:r>
          </a:p>
        </p:txBody>
      </p:sp>
      <p:sp>
        <p:nvSpPr>
          <p:cNvPr id="31752" name="Text Box 8"/>
          <p:cNvSpPr txBox="1">
            <a:spLocks noChangeArrowheads="1"/>
          </p:cNvSpPr>
          <p:nvPr/>
        </p:nvSpPr>
        <p:spPr bwMode="auto">
          <a:xfrm>
            <a:off x="5219700" y="3213100"/>
            <a:ext cx="2879725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8000"/>
              <a:t> </a:t>
            </a:r>
            <a:r>
              <a:rPr lang="ru-RU" altLang="ru-RU" sz="8000" b="1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6–5=</a:t>
            </a:r>
          </a:p>
        </p:txBody>
      </p:sp>
      <p:sp>
        <p:nvSpPr>
          <p:cNvPr id="31753" name="Text Box 9"/>
          <p:cNvSpPr txBox="1">
            <a:spLocks noChangeArrowheads="1"/>
          </p:cNvSpPr>
          <p:nvPr/>
        </p:nvSpPr>
        <p:spPr bwMode="auto">
          <a:xfrm>
            <a:off x="5505450" y="4987925"/>
            <a:ext cx="26670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8000" b="1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4+3=</a:t>
            </a:r>
          </a:p>
        </p:txBody>
      </p:sp>
      <p:sp>
        <p:nvSpPr>
          <p:cNvPr id="31754" name="Text Box 10"/>
          <p:cNvSpPr txBox="1">
            <a:spLocks noChangeArrowheads="1"/>
          </p:cNvSpPr>
          <p:nvPr/>
        </p:nvSpPr>
        <p:spPr bwMode="auto">
          <a:xfrm>
            <a:off x="3059113" y="3213100"/>
            <a:ext cx="804862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8000" b="1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6</a:t>
            </a:r>
          </a:p>
        </p:txBody>
      </p:sp>
      <p:sp>
        <p:nvSpPr>
          <p:cNvPr id="31755" name="Text Box 11"/>
          <p:cNvSpPr txBox="1">
            <a:spLocks noChangeArrowheads="1"/>
          </p:cNvSpPr>
          <p:nvPr/>
        </p:nvSpPr>
        <p:spPr bwMode="auto">
          <a:xfrm>
            <a:off x="8101013" y="3213100"/>
            <a:ext cx="804862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8000" b="1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1</a:t>
            </a:r>
          </a:p>
        </p:txBody>
      </p:sp>
      <p:sp>
        <p:nvSpPr>
          <p:cNvPr id="31756" name="Text Box 12"/>
          <p:cNvSpPr txBox="1">
            <a:spLocks noChangeArrowheads="1"/>
          </p:cNvSpPr>
          <p:nvPr/>
        </p:nvSpPr>
        <p:spPr bwMode="auto">
          <a:xfrm>
            <a:off x="3059113" y="4941888"/>
            <a:ext cx="804862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8000" b="1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5</a:t>
            </a:r>
          </a:p>
        </p:txBody>
      </p:sp>
      <p:sp>
        <p:nvSpPr>
          <p:cNvPr id="31757" name="Text Box 13"/>
          <p:cNvSpPr txBox="1">
            <a:spLocks noChangeArrowheads="1"/>
          </p:cNvSpPr>
          <p:nvPr/>
        </p:nvSpPr>
        <p:spPr bwMode="auto">
          <a:xfrm>
            <a:off x="8101013" y="4926013"/>
            <a:ext cx="804862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8000" b="1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779787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1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17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17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1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17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17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1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17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17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17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4" grpId="0"/>
      <p:bldP spid="31755" grpId="0"/>
      <p:bldP spid="31756" grpId="0"/>
      <p:bldP spid="3175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Line 2"/>
          <p:cNvSpPr>
            <a:spLocks noChangeShapeType="1"/>
          </p:cNvSpPr>
          <p:nvPr/>
        </p:nvSpPr>
        <p:spPr bwMode="auto">
          <a:xfrm>
            <a:off x="395288" y="476250"/>
            <a:ext cx="8353425" cy="5976938"/>
          </a:xfrm>
          <a:prstGeom prst="line">
            <a:avLst/>
          </a:prstGeom>
          <a:noFill/>
          <a:ln w="127000">
            <a:solidFill>
              <a:srgbClr val="8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54276" name="Picture 4" descr="1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88913"/>
            <a:ext cx="1311275" cy="1384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89746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868 -0.00647 L 0.85764 0.8009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316" y="403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Line 2"/>
          <p:cNvSpPr>
            <a:spLocks noChangeShapeType="1"/>
          </p:cNvSpPr>
          <p:nvPr/>
        </p:nvSpPr>
        <p:spPr bwMode="auto">
          <a:xfrm flipH="1">
            <a:off x="395288" y="404813"/>
            <a:ext cx="8353425" cy="6048375"/>
          </a:xfrm>
          <a:prstGeom prst="line">
            <a:avLst/>
          </a:prstGeom>
          <a:noFill/>
          <a:ln w="127000">
            <a:solidFill>
              <a:srgbClr val="8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55300" name="Picture 4" descr="1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0038" y="0"/>
            <a:ext cx="1223962" cy="1384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88893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7.51445E-7 L -0.88194 0.84948 " pathEditMode="relative" ptsTypes="AA">
                                      <p:cBhvr>
                                        <p:cTn id="6" dur="2000" fill="hold"/>
                                        <p:tgtEl>
                                          <p:spTgt spid="553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4" name="Oval 4"/>
          <p:cNvSpPr>
            <a:spLocks noChangeArrowheads="1"/>
          </p:cNvSpPr>
          <p:nvPr/>
        </p:nvSpPr>
        <p:spPr bwMode="auto">
          <a:xfrm>
            <a:off x="1403350" y="765175"/>
            <a:ext cx="6553200" cy="5616575"/>
          </a:xfrm>
          <a:prstGeom prst="ellipse">
            <a:avLst/>
          </a:prstGeom>
          <a:noFill/>
          <a:ln w="127000">
            <a:solidFill>
              <a:srgbClr val="8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ru-RU" altLang="ru-RU"/>
          </a:p>
        </p:txBody>
      </p:sp>
      <p:pic>
        <p:nvPicPr>
          <p:cNvPr id="56327" name="Picture 7" descr="1a"/>
          <p:cNvPicPr>
            <a:picLocks noChangeAspect="1" noChangeArrowheads="1"/>
          </p:cNvPicPr>
          <p:nvPr>
            <p:ph type="title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140200" y="260350"/>
            <a:ext cx="1295400" cy="1143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590211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82 -0.00971 C 0.1934 -0.00971 0.35452 0.17364 0.35452 0.3993 C 0.35452 0.6252 0.1934 0.80901 -0.00382 0.80901 C -0.20156 0.80901 -0.36215 0.6252 -0.36215 0.3993 C -0.36215 0.17364 -0.20156 -0.00971 -0.00382 -0.00971 Z " pathEditMode="relative" rAng="0" ptsTypes="fffff">
                                      <p:cBhvr>
                                        <p:cTn id="6" dur="3000" fill="hold"/>
                                        <p:tgtEl>
                                          <p:spTgt spid="563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09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64" name="Rectangle 12"/>
          <p:cNvSpPr>
            <a:spLocks noChangeArrowheads="1"/>
          </p:cNvSpPr>
          <p:nvPr/>
        </p:nvSpPr>
        <p:spPr bwMode="auto">
          <a:xfrm>
            <a:off x="5940425" y="5013325"/>
            <a:ext cx="647700" cy="57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altLang="ru-RU" sz="3200" b="1">
                <a:solidFill>
                  <a:srgbClr val="FF0066"/>
                </a:solidFill>
              </a:rPr>
              <a:t> </a:t>
            </a:r>
          </a:p>
        </p:txBody>
      </p:sp>
      <p:sp>
        <p:nvSpPr>
          <p:cNvPr id="49165" name="Rectangle 13"/>
          <p:cNvSpPr>
            <a:spLocks noChangeArrowheads="1"/>
          </p:cNvSpPr>
          <p:nvPr/>
        </p:nvSpPr>
        <p:spPr bwMode="auto">
          <a:xfrm>
            <a:off x="2843213" y="5373688"/>
            <a:ext cx="647700" cy="57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altLang="ru-RU" sz="3200" b="1">
                <a:solidFill>
                  <a:srgbClr val="FF0066"/>
                </a:solidFill>
              </a:rPr>
              <a:t> 5</a:t>
            </a:r>
          </a:p>
        </p:txBody>
      </p:sp>
      <p:sp>
        <p:nvSpPr>
          <p:cNvPr id="49166" name="Rectangle 14"/>
          <p:cNvSpPr>
            <a:spLocks noChangeArrowheads="1"/>
          </p:cNvSpPr>
          <p:nvPr/>
        </p:nvSpPr>
        <p:spPr bwMode="auto">
          <a:xfrm>
            <a:off x="1476375" y="4221163"/>
            <a:ext cx="647700" cy="57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altLang="ru-RU" sz="3200" b="1">
                <a:solidFill>
                  <a:srgbClr val="FF0066"/>
                </a:solidFill>
              </a:rPr>
              <a:t> 5</a:t>
            </a:r>
          </a:p>
        </p:txBody>
      </p:sp>
      <p:sp>
        <p:nvSpPr>
          <p:cNvPr id="49168" name="Rectangle 16"/>
          <p:cNvSpPr>
            <a:spLocks noChangeArrowheads="1"/>
          </p:cNvSpPr>
          <p:nvPr/>
        </p:nvSpPr>
        <p:spPr bwMode="auto">
          <a:xfrm>
            <a:off x="2700338" y="2997200"/>
            <a:ext cx="647700" cy="57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altLang="ru-RU" sz="3200" b="1">
                <a:solidFill>
                  <a:srgbClr val="FF0066"/>
                </a:solidFill>
              </a:rPr>
              <a:t> 3</a:t>
            </a:r>
          </a:p>
        </p:txBody>
      </p:sp>
      <p:grpSp>
        <p:nvGrpSpPr>
          <p:cNvPr id="49172" name="Group 20"/>
          <p:cNvGrpSpPr>
            <a:grpSpLocks/>
          </p:cNvGrpSpPr>
          <p:nvPr/>
        </p:nvGrpSpPr>
        <p:grpSpPr bwMode="auto">
          <a:xfrm>
            <a:off x="250825" y="0"/>
            <a:ext cx="8893175" cy="4724400"/>
            <a:chOff x="158" y="0"/>
            <a:chExt cx="5602" cy="2976"/>
          </a:xfrm>
        </p:grpSpPr>
        <p:pic>
          <p:nvPicPr>
            <p:cNvPr id="49163" name="Picture 11" descr="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61" y="0"/>
              <a:ext cx="2699" cy="29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9170" name="WordArt 18"/>
            <p:cNvSpPr>
              <a:spLocks noChangeArrowheads="1" noChangeShapeType="1" noTextEdit="1"/>
            </p:cNvSpPr>
            <p:nvPr/>
          </p:nvSpPr>
          <p:spPr bwMode="auto">
            <a:xfrm>
              <a:off x="158" y="0"/>
              <a:ext cx="3221" cy="935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19050">
                    <a:solidFill>
                      <a:srgbClr val="99CCFF"/>
                    </a:solidFill>
                    <a:round/>
                    <a:headEnd/>
                    <a:tailEnd/>
                  </a:ln>
                  <a:solidFill>
                    <a:srgbClr val="0066CC"/>
                  </a:solidFill>
                  <a:effectLst>
                    <a:outerShdw dist="35921" dir="2700000" algn="ctr" rotWithShape="0">
                      <a:srgbClr val="990000"/>
                    </a:outerShdw>
                  </a:effectLst>
                  <a:latin typeface="Impact"/>
                </a:rPr>
                <a:t>"Заселяем домики."</a:t>
              </a:r>
            </a:p>
          </p:txBody>
        </p:sp>
      </p:grpSp>
      <p:grpSp>
        <p:nvGrpSpPr>
          <p:cNvPr id="49174" name="Group 22"/>
          <p:cNvGrpSpPr>
            <a:grpSpLocks/>
          </p:cNvGrpSpPr>
          <p:nvPr/>
        </p:nvGrpSpPr>
        <p:grpSpPr bwMode="auto">
          <a:xfrm>
            <a:off x="1042988" y="1844675"/>
            <a:ext cx="2879725" cy="4465638"/>
            <a:chOff x="657" y="1162"/>
            <a:chExt cx="1814" cy="2813"/>
          </a:xfrm>
        </p:grpSpPr>
        <p:grpSp>
          <p:nvGrpSpPr>
            <p:cNvPr id="49154" name="Group 2"/>
            <p:cNvGrpSpPr>
              <a:grpSpLocks/>
            </p:cNvGrpSpPr>
            <p:nvPr/>
          </p:nvGrpSpPr>
          <p:grpSpPr bwMode="auto">
            <a:xfrm>
              <a:off x="657" y="1162"/>
              <a:ext cx="1814" cy="2813"/>
              <a:chOff x="340" y="1207"/>
              <a:chExt cx="1814" cy="2813"/>
            </a:xfrm>
          </p:grpSpPr>
          <p:sp>
            <p:nvSpPr>
              <p:cNvPr id="49155" name="AutoShape 3"/>
              <p:cNvSpPr>
                <a:spLocks noChangeArrowheads="1"/>
              </p:cNvSpPr>
              <p:nvPr/>
            </p:nvSpPr>
            <p:spPr bwMode="auto">
              <a:xfrm>
                <a:off x="385" y="1933"/>
                <a:ext cx="576" cy="384"/>
              </a:xfrm>
              <a:prstGeom prst="flowChartProcess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156" name="AutoShape 4"/>
              <p:cNvSpPr>
                <a:spLocks noChangeArrowheads="1"/>
              </p:cNvSpPr>
              <p:nvPr/>
            </p:nvSpPr>
            <p:spPr bwMode="auto">
              <a:xfrm>
                <a:off x="385" y="1752"/>
                <a:ext cx="1724" cy="2268"/>
              </a:xfrm>
              <a:prstGeom prst="flowChartProcess">
                <a:avLst/>
              </a:prstGeom>
              <a:solidFill>
                <a:srgbClr val="FFFF99"/>
              </a:solidFill>
              <a:ln w="19050">
                <a:solidFill>
                  <a:srgbClr val="33996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ru-RU" altLang="ru-RU"/>
              </a:p>
            </p:txBody>
          </p:sp>
          <p:sp>
            <p:nvSpPr>
              <p:cNvPr id="49157" name="Line 5"/>
              <p:cNvSpPr>
                <a:spLocks noChangeShapeType="1"/>
              </p:cNvSpPr>
              <p:nvPr/>
            </p:nvSpPr>
            <p:spPr bwMode="auto">
              <a:xfrm>
                <a:off x="385" y="2478"/>
                <a:ext cx="172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9158" name="Line 6"/>
              <p:cNvSpPr>
                <a:spLocks noChangeShapeType="1"/>
              </p:cNvSpPr>
              <p:nvPr/>
            </p:nvSpPr>
            <p:spPr bwMode="auto">
              <a:xfrm>
                <a:off x="431" y="3249"/>
                <a:ext cx="167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9159" name="Line 7"/>
              <p:cNvSpPr>
                <a:spLocks noChangeShapeType="1"/>
              </p:cNvSpPr>
              <p:nvPr/>
            </p:nvSpPr>
            <p:spPr bwMode="auto">
              <a:xfrm flipV="1">
                <a:off x="703" y="1752"/>
                <a:ext cx="0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9160" name="Line 8"/>
              <p:cNvSpPr>
                <a:spLocks noChangeShapeType="1"/>
              </p:cNvSpPr>
              <p:nvPr/>
            </p:nvSpPr>
            <p:spPr bwMode="auto">
              <a:xfrm>
                <a:off x="1247" y="1797"/>
                <a:ext cx="0" cy="217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9161" name="AutoShape 9"/>
              <p:cNvSpPr>
                <a:spLocks noChangeArrowheads="1"/>
              </p:cNvSpPr>
              <p:nvPr/>
            </p:nvSpPr>
            <p:spPr bwMode="auto">
              <a:xfrm>
                <a:off x="340" y="1207"/>
                <a:ext cx="1814" cy="545"/>
              </a:xfrm>
              <a:prstGeom prst="flowChartExtract">
                <a:avLst/>
              </a:prstGeom>
              <a:solidFill>
                <a:srgbClr val="CCFFFF"/>
              </a:solidFill>
              <a:ln w="28575">
                <a:solidFill>
                  <a:srgbClr val="3366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ru-RU" altLang="ru-RU">
                  <a:solidFill>
                    <a:schemeClr val="bg1"/>
                  </a:solidFill>
                </a:endParaRPr>
              </a:p>
            </p:txBody>
          </p:sp>
          <p:sp>
            <p:nvSpPr>
              <p:cNvPr id="49162" name="Rectangle 10"/>
              <p:cNvSpPr>
                <a:spLocks noChangeArrowheads="1"/>
              </p:cNvSpPr>
              <p:nvPr/>
            </p:nvSpPr>
            <p:spPr bwMode="auto">
              <a:xfrm>
                <a:off x="1020" y="1344"/>
                <a:ext cx="408" cy="3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spcBef>
                    <a:spcPct val="20000"/>
                  </a:spcBef>
                </a:pPr>
                <a:r>
                  <a:rPr lang="ru-RU" altLang="ru-RU" sz="3200" b="1">
                    <a:solidFill>
                      <a:srgbClr val="FF0066"/>
                    </a:solidFill>
                  </a:rPr>
                  <a:t> 6</a:t>
                </a:r>
              </a:p>
            </p:txBody>
          </p:sp>
        </p:grpSp>
        <p:sp>
          <p:nvSpPr>
            <p:cNvPr id="49167" name="Rectangle 15"/>
            <p:cNvSpPr>
              <a:spLocks noChangeArrowheads="1"/>
            </p:cNvSpPr>
            <p:nvPr/>
          </p:nvSpPr>
          <p:spPr bwMode="auto">
            <a:xfrm>
              <a:off x="930" y="3339"/>
              <a:ext cx="499" cy="4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spcBef>
                  <a:spcPct val="20000"/>
                </a:spcBef>
              </a:pPr>
              <a:r>
                <a:rPr lang="ru-RU" altLang="ru-RU" sz="3200" b="1">
                  <a:solidFill>
                    <a:srgbClr val="FF0066"/>
                  </a:solidFill>
                </a:rPr>
                <a:t> 1</a:t>
              </a:r>
            </a:p>
          </p:txBody>
        </p:sp>
        <p:sp>
          <p:nvSpPr>
            <p:cNvPr id="49169" name="Rectangle 17"/>
            <p:cNvSpPr>
              <a:spLocks noChangeArrowheads="1"/>
            </p:cNvSpPr>
            <p:nvPr/>
          </p:nvSpPr>
          <p:spPr bwMode="auto">
            <a:xfrm>
              <a:off x="1746" y="2659"/>
              <a:ext cx="453" cy="31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spcBef>
                  <a:spcPct val="20000"/>
                </a:spcBef>
              </a:pPr>
              <a:r>
                <a:rPr lang="ru-RU" altLang="ru-RU" sz="3200" b="1">
                  <a:solidFill>
                    <a:srgbClr val="FF0066"/>
                  </a:solidFill>
                </a:rPr>
                <a:t> 2</a:t>
              </a:r>
            </a:p>
          </p:txBody>
        </p:sp>
        <p:sp>
          <p:nvSpPr>
            <p:cNvPr id="49171" name="Rectangle 19"/>
            <p:cNvSpPr>
              <a:spLocks noChangeArrowheads="1"/>
            </p:cNvSpPr>
            <p:nvPr/>
          </p:nvSpPr>
          <p:spPr bwMode="auto">
            <a:xfrm>
              <a:off x="884" y="1888"/>
              <a:ext cx="408" cy="3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spcBef>
                  <a:spcPct val="20000"/>
                </a:spcBef>
              </a:pPr>
              <a:r>
                <a:rPr lang="ru-RU" altLang="ru-RU" sz="3200" b="1">
                  <a:solidFill>
                    <a:srgbClr val="FF0066"/>
                  </a:solidFill>
                </a:rPr>
                <a:t> 3</a:t>
              </a:r>
            </a:p>
          </p:txBody>
        </p:sp>
      </p:grpSp>
      <p:sp>
        <p:nvSpPr>
          <p:cNvPr id="49176" name="Text Box 24"/>
          <p:cNvSpPr txBox="1">
            <a:spLocks noChangeArrowheads="1"/>
          </p:cNvSpPr>
          <p:nvPr/>
        </p:nvSpPr>
        <p:spPr bwMode="auto">
          <a:xfrm>
            <a:off x="2916238" y="5445125"/>
            <a:ext cx="4095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3200" b="1">
                <a:solidFill>
                  <a:srgbClr val="FF0066"/>
                </a:solidFill>
              </a:rPr>
              <a:t>5</a:t>
            </a:r>
          </a:p>
        </p:txBody>
      </p:sp>
      <p:sp>
        <p:nvSpPr>
          <p:cNvPr id="49177" name="Text Box 25"/>
          <p:cNvSpPr txBox="1">
            <a:spLocks noChangeArrowheads="1"/>
          </p:cNvSpPr>
          <p:nvPr/>
        </p:nvSpPr>
        <p:spPr bwMode="auto">
          <a:xfrm>
            <a:off x="1619250" y="4221163"/>
            <a:ext cx="4095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3200" b="1">
                <a:solidFill>
                  <a:srgbClr val="FF0066"/>
                </a:solidFill>
              </a:rPr>
              <a:t>4</a:t>
            </a:r>
          </a:p>
        </p:txBody>
      </p:sp>
      <p:sp>
        <p:nvSpPr>
          <p:cNvPr id="49178" name="Text Box 26"/>
          <p:cNvSpPr txBox="1">
            <a:spLocks noChangeArrowheads="1"/>
          </p:cNvSpPr>
          <p:nvPr/>
        </p:nvSpPr>
        <p:spPr bwMode="auto">
          <a:xfrm>
            <a:off x="2987675" y="2994025"/>
            <a:ext cx="4095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3200" b="1">
                <a:solidFill>
                  <a:srgbClr val="FF0066"/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2112928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9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9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9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76" grpId="0"/>
      <p:bldP spid="49177" grpId="0"/>
      <p:bldP spid="49178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211</Words>
  <Application>Microsoft Office PowerPoint</Application>
  <PresentationFormat>Экран (4:3)</PresentationFormat>
  <Paragraphs>68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Какое число называют при счете </vt:lpstr>
      <vt:lpstr>Сравните числа:</vt:lpstr>
      <vt:lpstr>Как получить число        , </vt:lpstr>
      <vt:lpstr>Прочитайте, используя слова:         слагаемое, сумма,      уменьшаемое, вычитаемое,             разность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Зайчиха дала зайчатам 6 морковок:  старшему 4, а остальные - младшему. Сколько морковок получил младший зайчонок?</vt:lpstr>
      <vt:lpstr>  Под  елью Катя нашла 3 гриба, а под сосной 7. Сколько грибов нашла Катя?</vt:lpstr>
      <vt:lpstr>Какие знаки и числа пропущены?</vt:lpstr>
      <vt:lpstr>Проверь себя!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КЦ</dc:creator>
  <cp:lastModifiedBy>КЦ</cp:lastModifiedBy>
  <cp:revision>1</cp:revision>
  <dcterms:created xsi:type="dcterms:W3CDTF">2016-02-07T18:42:57Z</dcterms:created>
  <dcterms:modified xsi:type="dcterms:W3CDTF">2016-02-07T18:47:13Z</dcterms:modified>
</cp:coreProperties>
</file>