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7" r:id="rId4"/>
    <p:sldId id="266" r:id="rId5"/>
    <p:sldId id="259" r:id="rId6"/>
    <p:sldId id="268" r:id="rId7"/>
    <p:sldId id="261" r:id="rId8"/>
    <p:sldId id="262" r:id="rId9"/>
    <p:sldId id="263"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17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12.04.2016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12.04.2016</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504" y="1484784"/>
            <a:ext cx="8928992" cy="143731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de-DE" sz="40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Menschen, die ich mich stolz bin.</a:t>
            </a:r>
            <a:endParaRPr lang="ru-RU" sz="40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Подзаголовок 2"/>
          <p:cNvSpPr>
            <a:spLocks noGrp="1"/>
          </p:cNvSpPr>
          <p:nvPr>
            <p:ph type="subTitle" idx="1"/>
          </p:nvPr>
        </p:nvSpPr>
        <p:spPr>
          <a:xfrm>
            <a:off x="827584" y="4000504"/>
            <a:ext cx="8064896" cy="2428892"/>
          </a:xfrm>
        </p:spPr>
        <p:txBody>
          <a:bodyPr>
            <a:normAutofit/>
          </a:bodyPr>
          <a:lstStyle/>
          <a:p>
            <a:r>
              <a:rPr lang="ru-RU" sz="1800" dirty="0" smtClean="0"/>
              <a:t>Выполнила ученица 8 класса</a:t>
            </a:r>
          </a:p>
          <a:p>
            <a:r>
              <a:rPr lang="ru-RU" sz="1800" dirty="0" smtClean="0"/>
              <a:t>МОУ ООШ с.Поповка </a:t>
            </a:r>
            <a:r>
              <a:rPr lang="ru-RU" sz="1800" dirty="0" err="1" smtClean="0"/>
              <a:t>Хвалынского</a:t>
            </a:r>
            <a:r>
              <a:rPr lang="ru-RU" sz="1800" dirty="0" smtClean="0"/>
              <a:t> района</a:t>
            </a:r>
          </a:p>
          <a:p>
            <a:r>
              <a:rPr lang="ru-RU" sz="1800" dirty="0" smtClean="0"/>
              <a:t>Шафиева Диляра </a:t>
            </a:r>
          </a:p>
          <a:p>
            <a:r>
              <a:rPr lang="ru-RU" sz="1800" dirty="0" smtClean="0"/>
              <a:t>Руководитель Колесникова Т. А.</a:t>
            </a:r>
            <a:endParaRPr lang="ru-RU" sz="1800" dirty="0"/>
          </a:p>
        </p:txBody>
      </p:sp>
      <p:sp>
        <p:nvSpPr>
          <p:cNvPr id="4" name="Прямоугольник 3"/>
          <p:cNvSpPr/>
          <p:nvPr/>
        </p:nvSpPr>
        <p:spPr>
          <a:xfrm>
            <a:off x="323528" y="404664"/>
            <a:ext cx="8424936" cy="923330"/>
          </a:xfrm>
          <a:prstGeom prst="rect">
            <a:avLst/>
          </a:prstGeom>
        </p:spPr>
        <p:txBody>
          <a:bodyPr wrap="square">
            <a:spAutoFit/>
          </a:bodyPr>
          <a:lstStyle/>
          <a:p>
            <a:pPr algn="ctr"/>
            <a:r>
              <a:rPr lang="ru-RU" spc="50" dirty="0" smtClean="0">
                <a:ln w="11430"/>
                <a:effectLst>
                  <a:outerShdw blurRad="76200" dist="50800" dir="5400000" algn="tl" rotWithShape="0">
                    <a:srgbClr val="000000">
                      <a:alpha val="65000"/>
                    </a:srgbClr>
                  </a:outerShdw>
                </a:effectLst>
              </a:rPr>
              <a:t>Межмуниципальный </a:t>
            </a:r>
            <a:r>
              <a:rPr lang="ru-RU" spc="50" dirty="0">
                <a:ln w="11430"/>
                <a:effectLst>
                  <a:outerShdw blurRad="76200" dist="50800" dir="5400000" algn="tl" rotWithShape="0">
                    <a:srgbClr val="000000">
                      <a:alpha val="65000"/>
                    </a:srgbClr>
                  </a:outerShdw>
                </a:effectLst>
              </a:rPr>
              <a:t>интернет-конкурс творческих работ по иностранному языку «Родной край, живи в веках и процветай»</a:t>
            </a:r>
            <a:br>
              <a:rPr lang="ru-RU" spc="50" dirty="0">
                <a:ln w="11430"/>
                <a:effectLst>
                  <a:outerShdw blurRad="76200" dist="50800" dir="5400000" algn="tl" rotWithShape="0">
                    <a:srgbClr val="000000">
                      <a:alpha val="65000"/>
                    </a:srgbClr>
                  </a:outerShdw>
                </a:effectLst>
              </a:rPr>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Список литературы</a:t>
            </a:r>
            <a:endPar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p:txBody>
          <a:bodyPr/>
          <a:lstStyle/>
          <a:p>
            <a:pPr marL="137160" indent="0">
              <a:buNone/>
            </a:pPr>
            <a:r>
              <a:rPr lang="ru-RU" sz="1800" dirty="0" smtClean="0"/>
              <a:t>«Подарок фронту» Дорофеева Н. А.//Общественно-политическая газета «Звезда» г. Хвалынска 26.03.13.</a:t>
            </a:r>
          </a:p>
          <a:p>
            <a:pPr marL="137160" indent="0">
              <a:buNone/>
            </a:pPr>
            <a:endParaRPr lang="ru-R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19256" cy="1162050"/>
          </a:xfrm>
        </p:spPr>
        <p:txBody>
          <a:bodyPr/>
          <a:lstStyle/>
          <a:p>
            <a:pPr algn="ctr"/>
            <a:r>
              <a:rPr lang="de-DE" sz="3600"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Samerhanow</a:t>
            </a:r>
            <a:r>
              <a:rPr lang="de-DE"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Ishak </a:t>
            </a:r>
            <a:r>
              <a:rPr lang="de-DE" sz="3600"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Halillowitsch</a:t>
            </a:r>
            <a:r>
              <a:rPr lang="de-D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de-D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ru-RU" dirty="0"/>
          </a:p>
        </p:txBody>
      </p:sp>
      <p:sp>
        <p:nvSpPr>
          <p:cNvPr id="3" name="Текст 2"/>
          <p:cNvSpPr>
            <a:spLocks noGrp="1"/>
          </p:cNvSpPr>
          <p:nvPr>
            <p:ph type="body" idx="2"/>
          </p:nvPr>
        </p:nvSpPr>
        <p:spPr>
          <a:xfrm>
            <a:off x="107504" y="1524000"/>
            <a:ext cx="5112568" cy="4785320"/>
          </a:xfrm>
        </p:spPr>
        <p:style>
          <a:lnRef idx="2">
            <a:schemeClr val="accent6"/>
          </a:lnRef>
          <a:fillRef idx="1">
            <a:schemeClr val="lt1"/>
          </a:fillRef>
          <a:effectRef idx="0">
            <a:schemeClr val="accent6"/>
          </a:effectRef>
          <a:fontRef idx="minor">
            <a:schemeClr val="dk1"/>
          </a:fontRef>
        </p:style>
        <p:txBody>
          <a:bodyPr>
            <a:normAutofit/>
          </a:bodyPr>
          <a:lstStyle/>
          <a:p>
            <a:r>
              <a:rPr lang="de-DE" sz="2400" dirty="0" err="1"/>
              <a:t>Samerhanow</a:t>
            </a:r>
            <a:r>
              <a:rPr lang="de-DE" sz="2400" dirty="0"/>
              <a:t> Ishak </a:t>
            </a:r>
            <a:r>
              <a:rPr lang="de-DE" sz="2400" dirty="0" err="1"/>
              <a:t>Halillowitsch</a:t>
            </a:r>
            <a:r>
              <a:rPr lang="de-DE" sz="2400" dirty="0"/>
              <a:t> ist meiner Urgroßvater. Er ist 12 Januar 1915 Jahre in </a:t>
            </a:r>
            <a:r>
              <a:rPr lang="de-DE" sz="2400" dirty="0" err="1"/>
              <a:t>Staraja</a:t>
            </a:r>
            <a:r>
              <a:rPr lang="de-DE" sz="2400" dirty="0"/>
              <a:t> </a:t>
            </a:r>
            <a:r>
              <a:rPr lang="de-DE" sz="2400" dirty="0" err="1"/>
              <a:t>Kulatka</a:t>
            </a:r>
            <a:r>
              <a:rPr lang="de-DE" sz="2400" dirty="0"/>
              <a:t> geboren. Er diente in der Pferdarmee  4 Jahre. Als er in ein Haus zurückkam, anfing der Große Vaterländische Krieg durch 3 Monate. Er ging an die Front, bekam eine Wunde. 3 Jahre führte er Krieg und kam in eine Gefangenschaft. In der Gefangenschaft war es 2 Jahre.</a:t>
            </a:r>
            <a:endParaRPr lang="ru-RU" sz="2400" dirty="0"/>
          </a:p>
          <a:p>
            <a:endParaRPr lang="ru-RU" dirty="0"/>
          </a:p>
        </p:txBody>
      </p:sp>
      <p:pic>
        <p:nvPicPr>
          <p:cNvPr id="5" name="Содержимое 9" descr="IMG_20160410_180218.jpg"/>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rot="16200000">
            <a:off x="4404171" y="2151111"/>
            <a:ext cx="5777885" cy="3635893"/>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Текст 7"/>
          <p:cNvSpPr>
            <a:spLocks noGrp="1"/>
          </p:cNvSpPr>
          <p:nvPr>
            <p:ph type="body" idx="2"/>
          </p:nvPr>
        </p:nvSpPr>
        <p:spPr>
          <a:xfrm>
            <a:off x="251520" y="404664"/>
            <a:ext cx="4248472" cy="6033405"/>
          </a:xfrm>
        </p:spPr>
        <p:style>
          <a:lnRef idx="2">
            <a:schemeClr val="accent6"/>
          </a:lnRef>
          <a:fillRef idx="1">
            <a:schemeClr val="lt1"/>
          </a:fillRef>
          <a:effectRef idx="0">
            <a:schemeClr val="accent6"/>
          </a:effectRef>
          <a:fontRef idx="minor">
            <a:schemeClr val="dk1"/>
          </a:fontRef>
        </p:style>
        <p:txBody>
          <a:bodyPr>
            <a:noAutofit/>
          </a:bodyPr>
          <a:lstStyle/>
          <a:p>
            <a:r>
              <a:rPr lang="de-DE" sz="2400" dirty="0"/>
              <a:t>Ishak </a:t>
            </a:r>
            <a:r>
              <a:rPr lang="de-DE" sz="2400" dirty="0" err="1" smtClean="0"/>
              <a:t>Halillowitsch</a:t>
            </a:r>
            <a:r>
              <a:rPr lang="de-DE" sz="2400" dirty="0" smtClean="0"/>
              <a:t> </a:t>
            </a:r>
            <a:r>
              <a:rPr lang="de-DE" sz="2400" dirty="0"/>
              <a:t>kam in das Haus 1946 Jahre zurück. Im 1947 Jahre ist er geheiratet. Er und seine Frau hatte 5 Kinder: drei Jungen und zwei Mädchen. Im 1950 Jahre fuhr er in Station </a:t>
            </a:r>
            <a:r>
              <a:rPr lang="de-DE" sz="2400" dirty="0" err="1"/>
              <a:t>Kulatka</a:t>
            </a:r>
            <a:r>
              <a:rPr lang="de-DE" sz="2400" dirty="0"/>
              <a:t> über und brachte auf Elevator unter. Er arbeitete Zimmermann und Schlosser. Über Leben er arbeitete auf einem </a:t>
            </a:r>
            <a:r>
              <a:rPr lang="de-DE" sz="2400" dirty="0" smtClean="0"/>
              <a:t>Betrieb</a:t>
            </a:r>
            <a:r>
              <a:rPr lang="de-DE" sz="2400" dirty="0"/>
              <a:t>. Er hatte viel Medaille und Urkunde. </a:t>
            </a:r>
            <a:endParaRPr lang="de-DE" sz="2400" dirty="0" smtClean="0"/>
          </a:p>
          <a:p>
            <a:r>
              <a:rPr lang="de-DE" sz="2400" dirty="0" smtClean="0"/>
              <a:t>Er </a:t>
            </a:r>
            <a:r>
              <a:rPr lang="de-DE" sz="2400" dirty="0"/>
              <a:t>war für seine Kinder, wie Vorbild. </a:t>
            </a:r>
            <a:endParaRPr lang="ru-RU" sz="2400" dirty="0"/>
          </a:p>
          <a:p>
            <a:endParaRPr lang="ru-RU" sz="2400" dirty="0"/>
          </a:p>
          <a:p>
            <a:endParaRPr lang="ru-RU" sz="2400" dirty="0"/>
          </a:p>
        </p:txBody>
      </p:sp>
      <p:pic>
        <p:nvPicPr>
          <p:cNvPr id="11" name="Picture 2"/>
          <p:cNvPicPr>
            <a:picLocks noChangeAspect="1" noChangeArrowheads="1"/>
          </p:cNvPicPr>
          <p:nvPr/>
        </p:nvPicPr>
        <p:blipFill rotWithShape="1">
          <a:blip r:embed="rId2"/>
          <a:srcRect/>
          <a:stretch/>
        </p:blipFill>
        <p:spPr bwMode="auto">
          <a:xfrm>
            <a:off x="5292080" y="203907"/>
            <a:ext cx="3672408" cy="5217026"/>
          </a:xfrm>
          <a:prstGeom prst="rect">
            <a:avLst/>
          </a:prstGeom>
          <a:noFill/>
          <a:ln w="9525">
            <a:noFill/>
            <a:miter lim="800000"/>
            <a:headEnd/>
            <a:tailEnd/>
          </a:ln>
          <a:effectLst/>
        </p:spPr>
      </p:pic>
      <p:sp>
        <p:nvSpPr>
          <p:cNvPr id="13" name="TextBox 12"/>
          <p:cNvSpPr txBox="1"/>
          <p:nvPr/>
        </p:nvSpPr>
        <p:spPr>
          <a:xfrm>
            <a:off x="5441764" y="5586834"/>
            <a:ext cx="3373039" cy="400110"/>
          </a:xfrm>
          <a:prstGeom prst="rect">
            <a:avLst/>
          </a:prstGeom>
          <a:noFill/>
        </p:spPr>
        <p:txBody>
          <a:bodyPr wrap="none" rtlCol="0">
            <a:spAutoFit/>
          </a:bodyPr>
          <a:lstStyle/>
          <a:p>
            <a:r>
              <a:rPr lang="de-DE" sz="2000" dirty="0" err="1"/>
              <a:t>Samerhanow</a:t>
            </a:r>
            <a:r>
              <a:rPr lang="de-DE" sz="2000" dirty="0"/>
              <a:t> </a:t>
            </a:r>
            <a:r>
              <a:rPr lang="de-DE" sz="2000" dirty="0" smtClean="0"/>
              <a:t>I. H.  ist rechts</a:t>
            </a:r>
            <a:endParaRPr lang="ru-R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Содержимое 12" descr="IMG_20160410_180309.jpg"/>
          <p:cNvPicPr>
            <a:picLocks noGrp="1" noChangeAspect="1"/>
          </p:cNvPicPr>
          <p:nvPr>
            <p:ph sz="quarter" idx="4"/>
          </p:nvPr>
        </p:nvPicPr>
        <p:blipFill rotWithShape="1">
          <a:blip r:embed="rId2" cstate="email">
            <a:extLst>
              <a:ext uri="{28A0092B-C50C-407E-A947-70E740481C1C}">
                <a14:useLocalDpi xmlns:a14="http://schemas.microsoft.com/office/drawing/2010/main" xmlns=""/>
              </a:ext>
            </a:extLst>
          </a:blip>
          <a:srcRect/>
          <a:stretch/>
        </p:blipFill>
        <p:spPr>
          <a:xfrm>
            <a:off x="4528616" y="548680"/>
            <a:ext cx="4435872" cy="5976664"/>
          </a:xfrm>
        </p:spPr>
      </p:pic>
      <p:pic>
        <p:nvPicPr>
          <p:cNvPr id="1026" name="Picture 2"/>
          <p:cNvPicPr>
            <a:picLocks noGrp="1" noChangeAspect="1" noChangeArrowheads="1"/>
          </p:cNvPicPr>
          <p:nvPr>
            <p:ph sz="quarter" idx="2"/>
          </p:nvPr>
        </p:nvPicPr>
        <p:blipFill rotWithShape="1">
          <a:blip r:embed="rId3" cstate="email">
            <a:extLst>
              <a:ext uri="{28A0092B-C50C-407E-A947-70E740481C1C}">
                <a14:useLocalDpi xmlns:a14="http://schemas.microsoft.com/office/drawing/2010/main" xmlns=""/>
              </a:ext>
            </a:extLst>
          </a:blip>
          <a:srcRect/>
          <a:stretch/>
        </p:blipFill>
        <p:spPr bwMode="auto">
          <a:xfrm>
            <a:off x="107504" y="484909"/>
            <a:ext cx="3964430" cy="604043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686800" cy="785794"/>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de-D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Die Familie </a:t>
            </a:r>
            <a:r>
              <a:rPr lang="de-D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Pruzkowi</a:t>
            </a:r>
            <a:endPar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a:xfrm>
            <a:off x="323528" y="1196752"/>
            <a:ext cx="8643998" cy="4947462"/>
          </a:xfrm>
        </p:spPr>
        <p:style>
          <a:lnRef idx="2">
            <a:schemeClr val="accent6"/>
          </a:lnRef>
          <a:fillRef idx="1">
            <a:schemeClr val="lt1"/>
          </a:fillRef>
          <a:effectRef idx="0">
            <a:schemeClr val="accent6"/>
          </a:effectRef>
          <a:fontRef idx="minor">
            <a:schemeClr val="dk1"/>
          </a:fontRef>
        </p:style>
        <p:txBody>
          <a:bodyPr>
            <a:normAutofit fontScale="92500"/>
          </a:bodyPr>
          <a:lstStyle/>
          <a:p>
            <a:pPr marL="137160" indent="0">
              <a:buNone/>
            </a:pPr>
            <a:r>
              <a:rPr lang="de-DE" sz="2400" dirty="0" smtClean="0"/>
              <a:t>Viele Vorbilder waren im Große Vaterländische Krieg, als Menschen der Armee ein Flugzeug auf seine Geld kauften. In unserem Dorf wohnte die Familie </a:t>
            </a:r>
            <a:r>
              <a:rPr lang="de-DE" sz="2400" dirty="0" err="1" smtClean="0"/>
              <a:t>Pruzkowi</a:t>
            </a:r>
            <a:r>
              <a:rPr lang="de-DE" sz="2400" dirty="0" smtClean="0"/>
              <a:t>. Sie kauften das Flugzeug. Die Familie hatte vier Menschen: Pavel </a:t>
            </a:r>
            <a:r>
              <a:rPr lang="de-DE" sz="2400" dirty="0" err="1" smtClean="0"/>
              <a:t>Emeljanowitsch</a:t>
            </a:r>
            <a:r>
              <a:rPr lang="de-DE" sz="2400" dirty="0" smtClean="0"/>
              <a:t>  </a:t>
            </a:r>
            <a:r>
              <a:rPr lang="de-DE" sz="2400" dirty="0" err="1" smtClean="0"/>
              <a:t>Pruzkow</a:t>
            </a:r>
            <a:r>
              <a:rPr lang="de-DE" sz="2400" dirty="0" smtClean="0"/>
              <a:t>, eine Frau Anna Miheilowna, eine Tochter Gala, ein Sohn Boris. Pavel </a:t>
            </a:r>
            <a:r>
              <a:rPr lang="de-DE" sz="2400" dirty="0" err="1" smtClean="0"/>
              <a:t>Emeljanowitsch</a:t>
            </a:r>
            <a:r>
              <a:rPr lang="de-DE" sz="2400" dirty="0" smtClean="0"/>
              <a:t> und seine Frau waren Imber von Beruf im Kolchos „Po stalinskomu puti“ </a:t>
            </a:r>
          </a:p>
          <a:p>
            <a:pPr marL="137160" indent="0">
              <a:buNone/>
            </a:pPr>
            <a:r>
              <a:rPr lang="de-DE" sz="2400" dirty="0" smtClean="0"/>
              <a:t>Als der Große Vaterländische Krieg anfing, gingen Pavel </a:t>
            </a:r>
            <a:r>
              <a:rPr lang="de-DE" sz="2400" dirty="0" err="1" smtClean="0"/>
              <a:t>Emeljanowitsch</a:t>
            </a:r>
            <a:r>
              <a:rPr lang="de-DE" sz="2400" dirty="0" smtClean="0"/>
              <a:t> und sein Sohn Boris nach dem Front.</a:t>
            </a:r>
          </a:p>
          <a:p>
            <a:pPr marL="137160" indent="0">
              <a:buNone/>
            </a:pPr>
            <a:r>
              <a:rPr lang="de-DE" sz="2400" dirty="0" smtClean="0"/>
              <a:t>Anna </a:t>
            </a:r>
            <a:r>
              <a:rPr lang="de-DE" sz="2400" dirty="0" err="1" smtClean="0"/>
              <a:t>Miheilowna</a:t>
            </a:r>
            <a:r>
              <a:rPr lang="de-DE" sz="2400" dirty="0" smtClean="0"/>
              <a:t> arbeiteten  in einem Imkerei und ihre Tochter Gala hilft ihr. Gala war 15 Jahre alt. Am frühen Morgen ging sie an den Ufer des Flusses Tereschka, wo Bienenhäuschen standen. Die Frau und die Tochter hatten Hände voll zu tun. Die arbeitsame und gewissenhafte Frau und ihre Tochter arbeiteten zusammen.</a:t>
            </a:r>
          </a:p>
          <a:p>
            <a:endParaRPr lang="de-DE" sz="1600" dirty="0" smtClean="0"/>
          </a:p>
          <a:p>
            <a:endParaRPr lang="ru-RU"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4345"/>
            <a:ext cx="7920880" cy="563231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marL="137160" indent="0">
              <a:buNone/>
            </a:pPr>
            <a:r>
              <a:rPr lang="de-DE" sz="2400" dirty="0"/>
              <a:t>368 kg Honig sammelten Anna </a:t>
            </a:r>
            <a:r>
              <a:rPr lang="de-DE" sz="2400" dirty="0" err="1"/>
              <a:t>Miheilowna</a:t>
            </a:r>
            <a:r>
              <a:rPr lang="de-DE" sz="2400" dirty="0"/>
              <a:t> am Sommer. Das war ein Arbeiterfolg. Sie bekam ein Preis 63 kg Honig und ein Gehalt 13 kg. Das war ein ganzer Reichtum. Pavel </a:t>
            </a:r>
            <a:r>
              <a:rPr lang="de-DE" sz="2400" dirty="0" err="1"/>
              <a:t>Emeljanowitsch</a:t>
            </a:r>
            <a:r>
              <a:rPr lang="de-DE" sz="2400" dirty="0"/>
              <a:t> kam nach Hause im 1942 Jahre nach einer Verwundung unter Stalingrad zurück.</a:t>
            </a:r>
          </a:p>
          <a:p>
            <a:pPr marL="137160" indent="0">
              <a:buNone/>
            </a:pPr>
            <a:r>
              <a:rPr lang="de-DE" sz="2400" dirty="0"/>
              <a:t>Der Sohn Boris - der Absolvent militärischer Schule, der Leutnant, ein Chef eines chemischen Dienstes von dem einzelnen </a:t>
            </a:r>
            <a:r>
              <a:rPr lang="de-DE" sz="2400" dirty="0" err="1"/>
              <a:t>Minenwerferdivision</a:t>
            </a:r>
            <a:r>
              <a:rPr lang="de-DE" sz="2400" dirty="0"/>
              <a:t>. Er fiel im Krieg unter Stalingrad. Er war 19 Jahre alt.</a:t>
            </a:r>
          </a:p>
          <a:p>
            <a:pPr marL="137160" indent="0">
              <a:buNone/>
            </a:pPr>
            <a:r>
              <a:rPr lang="de-DE" sz="2400" dirty="0"/>
              <a:t>Pavel </a:t>
            </a:r>
            <a:r>
              <a:rPr lang="de-DE" sz="2400" dirty="0" err="1"/>
              <a:t>Emeljanowitsch</a:t>
            </a:r>
            <a:r>
              <a:rPr lang="de-DE" sz="2400" dirty="0"/>
              <a:t> schrieb Stalin ein Brief, in dem Erlaubnis zu dem Erwerb des Flugzeug geben bat und er bat es irgendjemanden Helden Piloten aushändigen. Auf Antwort wurde ein </a:t>
            </a:r>
            <a:r>
              <a:rPr lang="de-DE" sz="2400" dirty="0" err="1"/>
              <a:t>Teledramm</a:t>
            </a:r>
            <a:r>
              <a:rPr lang="de-DE" sz="2400" dirty="0"/>
              <a:t> von I. W. Stalin bekommen: „Seiner Wunsch wird ausgeführt werden.“</a:t>
            </a:r>
          </a:p>
        </p:txBody>
      </p:sp>
    </p:spTree>
    <p:extLst>
      <p:ext uri="{BB962C8B-B14F-4D97-AF65-F5344CB8AC3E}">
        <p14:creationId xmlns:p14="http://schemas.microsoft.com/office/powerpoint/2010/main" xmlns="" val="172353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2"/>
          </p:nvPr>
        </p:nvSpPr>
        <p:spPr>
          <a:xfrm>
            <a:off x="214282" y="214290"/>
            <a:ext cx="3322669" cy="5518966"/>
          </a:xfrm>
        </p:spPr>
        <p:style>
          <a:lnRef idx="2">
            <a:schemeClr val="accent6"/>
          </a:lnRef>
          <a:fillRef idx="1">
            <a:schemeClr val="lt1"/>
          </a:fillRef>
          <a:effectRef idx="0">
            <a:schemeClr val="accent6"/>
          </a:effectRef>
          <a:fontRef idx="minor">
            <a:schemeClr val="dk1"/>
          </a:fontRef>
        </p:style>
        <p:txBody>
          <a:bodyPr>
            <a:normAutofit/>
          </a:bodyPr>
          <a:lstStyle/>
          <a:p>
            <a:r>
              <a:rPr lang="de-DE" sz="2400" dirty="0" smtClean="0"/>
              <a:t>In Saratow fuhren Pavel Emeljanowisch und seine Tochter Gala. Übergabe des Flugzeug werden im Militärflugplatz stattgefunden. </a:t>
            </a:r>
            <a:endParaRPr lang="ru-RU" sz="2400" dirty="0" smtClean="0"/>
          </a:p>
          <a:p>
            <a:r>
              <a:rPr lang="de-DE" sz="2400" dirty="0" smtClean="0"/>
              <a:t>Am Rumpf es waren weiße Buchstaben: „</a:t>
            </a:r>
            <a:r>
              <a:rPr lang="ru-RU" sz="2400" dirty="0" smtClean="0"/>
              <a:t>Лучшему лётчику от колхозника колхоза </a:t>
            </a:r>
            <a:r>
              <a:rPr lang="de-DE" sz="2400" dirty="0" smtClean="0"/>
              <a:t>„ </a:t>
            </a:r>
            <a:r>
              <a:rPr lang="ru-RU" sz="2400" dirty="0" smtClean="0"/>
              <a:t>По сталинскому пути</a:t>
            </a:r>
            <a:r>
              <a:rPr lang="de-DE" sz="2400" dirty="0" smtClean="0"/>
              <a:t>“ </a:t>
            </a:r>
            <a:r>
              <a:rPr lang="ru-RU" sz="2400" dirty="0" smtClean="0"/>
              <a:t>Хвалынского района П. Е. Пруцкова.</a:t>
            </a:r>
            <a:r>
              <a:rPr lang="de-DE" sz="2400" dirty="0" smtClean="0"/>
              <a:t>“</a:t>
            </a:r>
            <a:endParaRPr lang="ru-RU" sz="2400" dirty="0"/>
          </a:p>
        </p:txBody>
      </p:sp>
      <p:pic>
        <p:nvPicPr>
          <p:cNvPr id="4" name="Объект 3" descr="article6483.jpg"/>
          <p:cNvPicPr>
            <a:picLocks noGrp="1"/>
          </p:cNvPicPr>
          <p:nvPr>
            <p:ph sz="half" idx="1"/>
          </p:nvPr>
        </p:nvPicPr>
        <p:blipFill>
          <a:blip r:embed="rId2" cstate="email">
            <a:extLst>
              <a:ext uri="{28A0092B-C50C-407E-A947-70E740481C1C}">
                <a14:useLocalDpi xmlns:a14="http://schemas.microsoft.com/office/drawing/2010/main" xmlns=""/>
              </a:ext>
            </a:extLst>
          </a:blip>
          <a:srcRect/>
          <a:stretch>
            <a:fillRect/>
          </a:stretch>
        </p:blipFill>
        <p:spPr bwMode="auto">
          <a:xfrm>
            <a:off x="5254274" y="0"/>
            <a:ext cx="3889726" cy="5853113"/>
          </a:xfrm>
          <a:prstGeom prst="rect">
            <a:avLst/>
          </a:prstGeom>
          <a:ln>
            <a:noFill/>
          </a:ln>
          <a:effectLst>
            <a:softEdge rad="112500"/>
          </a:effectLst>
        </p:spPr>
      </p:pic>
      <p:sp>
        <p:nvSpPr>
          <p:cNvPr id="2" name="TextBox 1"/>
          <p:cNvSpPr txBox="1"/>
          <p:nvPr/>
        </p:nvSpPr>
        <p:spPr>
          <a:xfrm>
            <a:off x="4283968" y="5949280"/>
            <a:ext cx="4828100" cy="646331"/>
          </a:xfrm>
          <a:prstGeom prst="rect">
            <a:avLst/>
          </a:prstGeom>
          <a:noFill/>
        </p:spPr>
        <p:txBody>
          <a:bodyPr wrap="square" rtlCol="0">
            <a:spAutoFit/>
          </a:bodyPr>
          <a:lstStyle/>
          <a:p>
            <a:r>
              <a:rPr lang="de-DE" dirty="0" smtClean="0"/>
              <a:t>Links – </a:t>
            </a:r>
            <a:r>
              <a:rPr lang="de-DE" dirty="0" err="1" smtClean="0"/>
              <a:t>Pruzkow</a:t>
            </a:r>
            <a:r>
              <a:rPr lang="de-DE" dirty="0" smtClean="0"/>
              <a:t> P.E., rechts – </a:t>
            </a:r>
            <a:r>
              <a:rPr lang="de-DE" dirty="0" err="1" smtClean="0"/>
              <a:t>Oniskewitsch</a:t>
            </a:r>
            <a:r>
              <a:rPr lang="de-DE" dirty="0" smtClean="0"/>
              <a:t> G.D., in der Mitte – </a:t>
            </a:r>
            <a:r>
              <a:rPr lang="de-DE" dirty="0" err="1" smtClean="0"/>
              <a:t>Pruzkowa</a:t>
            </a:r>
            <a:r>
              <a:rPr lang="de-DE" dirty="0" smtClean="0"/>
              <a:t> G.</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788024" y="260648"/>
            <a:ext cx="4176464" cy="1162050"/>
          </a:xfrm>
        </p:spPr>
        <p:txBody>
          <a:bodyPr>
            <a:normAutofit/>
          </a:bodyPr>
          <a:lstStyle/>
          <a:p>
            <a:pPr algn="ctr"/>
            <a:r>
              <a:rPr lang="de-DE" sz="2800"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Oniskewitsch</a:t>
            </a:r>
            <a:r>
              <a:rPr lang="de-DE"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Grigori </a:t>
            </a:r>
            <a:r>
              <a:rPr lang="de-DE" sz="2800"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Demjanowitsch</a:t>
            </a:r>
            <a:endParaRPr lang="ru-RU" sz="2800" dirty="0"/>
          </a:p>
        </p:txBody>
      </p:sp>
      <p:sp>
        <p:nvSpPr>
          <p:cNvPr id="6" name="Текст 5"/>
          <p:cNvSpPr>
            <a:spLocks noGrp="1"/>
          </p:cNvSpPr>
          <p:nvPr>
            <p:ph type="body" idx="2"/>
          </p:nvPr>
        </p:nvSpPr>
        <p:spPr>
          <a:xfrm>
            <a:off x="323528" y="980728"/>
            <a:ext cx="4392488" cy="4602163"/>
          </a:xfrm>
        </p:spPr>
        <p:style>
          <a:lnRef idx="2">
            <a:schemeClr val="accent6"/>
          </a:lnRef>
          <a:fillRef idx="1">
            <a:schemeClr val="lt1"/>
          </a:fillRef>
          <a:effectRef idx="0">
            <a:schemeClr val="accent6"/>
          </a:effectRef>
          <a:fontRef idx="minor">
            <a:schemeClr val="dk1"/>
          </a:fontRef>
        </p:style>
        <p:txBody>
          <a:bodyPr>
            <a:noAutofit/>
          </a:bodyPr>
          <a:lstStyle/>
          <a:p>
            <a:r>
              <a:rPr lang="de-DE" sz="2800" dirty="0" smtClean="0"/>
              <a:t>Man aushändigte dem Gefechtspilot des Flugzeugs. </a:t>
            </a:r>
            <a:endParaRPr lang="ru-RU" sz="2800" dirty="0" smtClean="0"/>
          </a:p>
          <a:p>
            <a:r>
              <a:rPr lang="de-DE" sz="2800" dirty="0" smtClean="0"/>
              <a:t>Er hieß Oniskewitsch Grigori Demjanowitsch. Er machte 482 erfolgreiche </a:t>
            </a:r>
            <a:r>
              <a:rPr lang="de-DE" sz="2800" dirty="0" err="1" smtClean="0"/>
              <a:t>Kampfsabflug</a:t>
            </a:r>
            <a:r>
              <a:rPr lang="de-DE" sz="2800" dirty="0" smtClean="0"/>
              <a:t>, schuft 106 Flugkampf, abschoss 24 Flugzeuge selbst und 8 Flugzeuge in der Gruppe.</a:t>
            </a:r>
            <a:endParaRPr lang="ru-RU" sz="2800" dirty="0"/>
          </a:p>
        </p:txBody>
      </p:sp>
      <p:pic>
        <p:nvPicPr>
          <p:cNvPr id="8" name="Объект 7" descr="G:\немецкий язык\онискевич 1.jpg"/>
          <p:cNvPicPr>
            <a:picLocks noGrp="1"/>
          </p:cNvPicPr>
          <p:nvPr>
            <p:ph sz="half" idx="1"/>
          </p:nvPr>
        </p:nvPicPr>
        <p:blipFill>
          <a:blip r:embed="rId2"/>
          <a:stretch>
            <a:fillRect/>
          </a:stretch>
        </p:blipFill>
        <p:spPr bwMode="auto">
          <a:xfrm>
            <a:off x="5273674" y="1861344"/>
            <a:ext cx="3870325" cy="4996656"/>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692696"/>
            <a:ext cx="8401080" cy="4896544"/>
          </a:xfrm>
        </p:spPr>
        <p:style>
          <a:lnRef idx="2">
            <a:schemeClr val="accent6"/>
          </a:lnRef>
          <a:fillRef idx="1">
            <a:schemeClr val="lt1"/>
          </a:fillRef>
          <a:effectRef idx="0">
            <a:schemeClr val="accent6"/>
          </a:effectRef>
          <a:fontRef idx="minor">
            <a:schemeClr val="dk1"/>
          </a:fontRef>
        </p:style>
        <p:txBody>
          <a:bodyPr/>
          <a:lstStyle/>
          <a:p>
            <a:pPr marL="137160" indent="0">
              <a:buNone/>
            </a:pPr>
            <a:r>
              <a:rPr lang="de-DE" dirty="0" smtClean="0"/>
              <a:t>Enkelin von Pavel </a:t>
            </a:r>
            <a:r>
              <a:rPr lang="de-DE" dirty="0" err="1" smtClean="0"/>
              <a:t>Emeljanowitsch</a:t>
            </a:r>
            <a:r>
              <a:rPr lang="de-DE" dirty="0" smtClean="0"/>
              <a:t> </a:t>
            </a:r>
            <a:r>
              <a:rPr lang="de-DE" dirty="0" err="1" smtClean="0"/>
              <a:t>Pruzkow</a:t>
            </a:r>
            <a:r>
              <a:rPr lang="de-DE" dirty="0" smtClean="0"/>
              <a:t> – Olga </a:t>
            </a:r>
            <a:r>
              <a:rPr lang="de-DE" dirty="0" err="1" smtClean="0"/>
              <a:t>Nikolaewna</a:t>
            </a:r>
            <a:r>
              <a:rPr lang="de-DE" dirty="0" smtClean="0"/>
              <a:t> </a:t>
            </a:r>
            <a:r>
              <a:rPr lang="de-DE" dirty="0" err="1" smtClean="0"/>
              <a:t>Grantewitsch</a:t>
            </a:r>
            <a:r>
              <a:rPr lang="de-DE" dirty="0" smtClean="0"/>
              <a:t> lebt jetzt in </a:t>
            </a:r>
            <a:r>
              <a:rPr lang="de-DE" dirty="0" err="1" smtClean="0"/>
              <a:t>Hwalinsk</a:t>
            </a:r>
            <a:r>
              <a:rPr lang="de-DE" dirty="0" smtClean="0"/>
              <a:t>. In der Familie wahrt man Fotos und Erinnerung an diesen Vorfall. </a:t>
            </a:r>
          </a:p>
          <a:p>
            <a:pPr marL="137160" indent="0">
              <a:buNone/>
            </a:pPr>
            <a:r>
              <a:rPr lang="de-DE" dirty="0" smtClean="0"/>
              <a:t> Pavel Emeljanowisch und Anna Miheilowna wurden die Medaille „</a:t>
            </a:r>
            <a:r>
              <a:rPr lang="ru-RU" dirty="0" smtClean="0"/>
              <a:t>За доблестный труд в Великой Отечественной войне 1941-1945.</a:t>
            </a:r>
            <a:r>
              <a:rPr lang="de-DE" dirty="0" smtClean="0"/>
              <a:t>“ ausgezeichnet.</a:t>
            </a:r>
          </a:p>
          <a:p>
            <a:pPr marL="137160" indent="0" algn="ctr">
              <a:buNone/>
            </a:pPr>
            <a:r>
              <a:rPr lang="de-DE" dirty="0" smtClean="0"/>
              <a:t>Der Sieg wäre ohne eine Heldentat der gewöhnlichen edelmütigen Menschen nicht.</a:t>
            </a:r>
            <a:endParaRPr lang="ru-RU" dirty="0" smtClean="0"/>
          </a:p>
          <a:p>
            <a:endParaRPr lang="ru-RU"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247</TotalTime>
  <Words>657</Words>
  <Application>Microsoft Office PowerPoint</Application>
  <PresentationFormat>Экран (4:3)</PresentationFormat>
  <Paragraphs>29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Апекс</vt:lpstr>
      <vt:lpstr>Menschen, die ich mich stolz bin.</vt:lpstr>
      <vt:lpstr>Samerhanow Ishak Halillowitsch </vt:lpstr>
      <vt:lpstr>Слайд 3</vt:lpstr>
      <vt:lpstr>Слайд 4</vt:lpstr>
      <vt:lpstr>Die Familie Pruzkowi</vt:lpstr>
      <vt:lpstr>Слайд 6</vt:lpstr>
      <vt:lpstr>Слайд 7</vt:lpstr>
      <vt:lpstr>Oniskewitsch Grigori Demjanowitsch</vt:lpstr>
      <vt:lpstr>Слайд 9</vt:lpstr>
      <vt:lpstr>Список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Междунациональный интернет-конкурс творческих работ по иностранному языку «Родной край, живи в веках и процветай» Menschen, die ich mich stolh bin.</dc:title>
  <dc:creator>Админ</dc:creator>
  <cp:lastModifiedBy>1</cp:lastModifiedBy>
  <cp:revision>26</cp:revision>
  <dcterms:created xsi:type="dcterms:W3CDTF">2016-04-06T10:47:27Z</dcterms:created>
  <dcterms:modified xsi:type="dcterms:W3CDTF">2016-04-12T17:57:06Z</dcterms:modified>
</cp:coreProperties>
</file>