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6" r:id="rId1"/>
  </p:sldMasterIdLst>
  <p:sldIdLst>
    <p:sldId id="256" r:id="rId2"/>
    <p:sldId id="268" r:id="rId3"/>
    <p:sldId id="316" r:id="rId4"/>
    <p:sldId id="296" r:id="rId5"/>
    <p:sldId id="297" r:id="rId6"/>
    <p:sldId id="306" r:id="rId7"/>
    <p:sldId id="309" r:id="rId8"/>
    <p:sldId id="328" r:id="rId9"/>
    <p:sldId id="302" r:id="rId10"/>
    <p:sldId id="332" r:id="rId11"/>
    <p:sldId id="315" r:id="rId12"/>
    <p:sldId id="308" r:id="rId13"/>
    <p:sldId id="313" r:id="rId14"/>
    <p:sldId id="314" r:id="rId15"/>
    <p:sldId id="338" r:id="rId16"/>
    <p:sldId id="337" r:id="rId17"/>
    <p:sldId id="331" r:id="rId18"/>
    <p:sldId id="329" r:id="rId19"/>
    <p:sldId id="339" r:id="rId20"/>
    <p:sldId id="317" r:id="rId21"/>
    <p:sldId id="321" r:id="rId22"/>
    <p:sldId id="333" r:id="rId23"/>
    <p:sldId id="322" r:id="rId24"/>
    <p:sldId id="323" r:id="rId25"/>
    <p:sldId id="340" r:id="rId26"/>
    <p:sldId id="336" r:id="rId27"/>
    <p:sldId id="334" r:id="rId28"/>
    <p:sldId id="291" r:id="rId2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CCFF"/>
    <a:srgbClr val="00FF00"/>
    <a:srgbClr val="00CC00"/>
    <a:srgbClr val="FF99FF"/>
    <a:srgbClr val="8FEBF7"/>
    <a:srgbClr val="FF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4E112-53E7-4600-99EE-799DB22197F7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9E4D0-A3C4-4C2A-8277-B4013908E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113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0918F-9557-4206-97E2-E1B799B1059D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8878D-548F-4A44-B53B-75B1B4575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397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F298E-3557-45A6-A7D0-05A1DE4FBE39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00AD7-8299-4529-968E-C94D8E5E3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255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95D1F-3C37-4D65-BA1D-93C6B95CB067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8DEF7-4CA6-4F2C-8ACB-1B74B8D12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461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9BDC-9546-4B72-98B9-6A467FA655D1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93141-B280-4E94-85B8-C9E344BA3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6890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52134-CAF0-44E0-8FDE-8F77603C6D3B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70F8E-B97D-4AD8-9BDD-0A0AAA307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8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BCFFC-D8D7-4664-8D05-C6AC2F797E7A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A4FD1-DCA4-46FC-A382-DB073E73D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490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13427-62C3-4189-A19C-490599E4E8C2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2C0EC-663D-41D3-AC04-EAFF9B706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572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A7501-AD7D-47AF-89B5-1C5BBE687BE5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EAFBA-D8DB-4EA3-A750-002FB43AD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64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57CEB-024F-45F3-91C9-8A1F3E87F977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52931-8CFD-42CD-B9BA-29F809A6F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87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93AA2-0C89-4EDD-9D56-ACC6EC9D6589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B64E-6B2C-446A-A20B-D1C266AAD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48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16CAFE-97BD-4DE0-9964-90323B90133D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A7ABB0"/>
                </a:solidFill>
              </a:defRPr>
            </a:lvl1pPr>
          </a:lstStyle>
          <a:p>
            <a:pPr>
              <a:defRPr/>
            </a:pPr>
            <a:fld id="{0CABC4A0-84F2-42AA-9E60-EF746594C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93" r:id="rId1"/>
    <p:sldLayoutId id="2147484487" r:id="rId2"/>
    <p:sldLayoutId id="2147484494" r:id="rId3"/>
    <p:sldLayoutId id="2147484488" r:id="rId4"/>
    <p:sldLayoutId id="2147484495" r:id="rId5"/>
    <p:sldLayoutId id="2147484489" r:id="rId6"/>
    <p:sldLayoutId id="2147484490" r:id="rId7"/>
    <p:sldLayoutId id="2147484496" r:id="rId8"/>
    <p:sldLayoutId id="2147484497" r:id="rId9"/>
    <p:sldLayoutId id="2147484491" r:id="rId10"/>
    <p:sldLayoutId id="21474844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anose="020B0604020202020204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E68422"/>
        </a:buClr>
        <a:buSzPct val="9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846648"/>
        </a:buClr>
        <a:buSzPct val="100000"/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294615" y="260648"/>
            <a:ext cx="8072437" cy="785812"/>
          </a:xfrm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Тема: «У земли свои секреты?»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68413" y="1573213"/>
            <a:ext cx="6637337" cy="923925"/>
          </a:xfrm>
          <a:prstGeom prst="rect">
            <a:avLst/>
          </a:prstGeom>
          <a:solidFill>
            <a:srgbClr val="FFCCFF"/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>
                    <a:lumMod val="60000"/>
                    <a:lumOff val="40000"/>
                  </a:schemeClr>
                </a:solidFill>
                <a:latin typeface="Arial" charset="0"/>
              </a:rPr>
              <a:t>МБДОУ «Детский сад № 8» </a:t>
            </a:r>
            <a:r>
              <a:rPr lang="ru-RU" b="1" dirty="0" err="1">
                <a:solidFill>
                  <a:schemeClr val="bg1">
                    <a:lumMod val="60000"/>
                    <a:lumOff val="40000"/>
                  </a:schemeClr>
                </a:solidFill>
                <a:latin typeface="Arial" charset="0"/>
              </a:rPr>
              <a:t>г.Канаш</a:t>
            </a:r>
            <a:endParaRPr lang="ru-RU" b="1" dirty="0">
              <a:solidFill>
                <a:schemeClr val="bg1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CC00"/>
                </a:solidFill>
                <a:latin typeface="Arial Black" pitchFamily="34" charset="0"/>
              </a:rPr>
              <a:t>Подготовительная  к школе группа  «Солнышко»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</a:rPr>
              <a:t>                  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Arial" charset="0"/>
            </a:endParaRPr>
          </a:p>
        </p:txBody>
      </p:sp>
      <p:pic>
        <p:nvPicPr>
          <p:cNvPr id="7173" name="Рисунок 6" descr="http://www.discred.ru/_nw/114/423063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413" y="2676525"/>
            <a:ext cx="6624637" cy="4083050"/>
          </a:xfrm>
          <a:prstGeom prst="rect">
            <a:avLst/>
          </a:prstGeom>
          <a:ln w="38100" cap="sq">
            <a:solidFill>
              <a:srgbClr val="FF9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2552700" y="957263"/>
            <a:ext cx="3640138" cy="4619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753E3E"/>
                </a:solidFill>
              </a:rPr>
              <a:t>Васильева Анна, 6 лет</a:t>
            </a:r>
          </a:p>
        </p:txBody>
      </p:sp>
      <p:sp>
        <p:nvSpPr>
          <p:cNvPr id="7174" name="Прямоугольник 1"/>
          <p:cNvSpPr>
            <a:spLocks noChangeArrowheads="1"/>
          </p:cNvSpPr>
          <p:nvPr/>
        </p:nvSpPr>
        <p:spPr bwMode="auto">
          <a:xfrm>
            <a:off x="1874838" y="2695575"/>
            <a:ext cx="5435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b="1">
                <a:solidFill>
                  <a:srgbClr val="000000"/>
                </a:solidFill>
              </a:rPr>
              <a:t>Руководитель</a:t>
            </a:r>
            <a:r>
              <a:rPr lang="ru-RU" b="1">
                <a:solidFill>
                  <a:srgbClr val="05090F"/>
                </a:solidFill>
              </a:rPr>
              <a:t>: Губаева Фания Вазифовна</a:t>
            </a:r>
            <a:endParaRPr lang="ru-RU"/>
          </a:p>
        </p:txBody>
      </p:sp>
      <p:pic>
        <p:nvPicPr>
          <p:cNvPr id="7175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7463" y="3838575"/>
            <a:ext cx="1731962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245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50" y="957263"/>
            <a:ext cx="1047750" cy="152400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291513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5400" dirty="0">
                <a:solidFill>
                  <a:prstClr val="white"/>
                </a:solidFill>
                <a:ea typeface="+mn-ea"/>
                <a:cs typeface="+mn-cs"/>
              </a:rPr>
              <a:t>А как узнать состав почвы</a:t>
            </a:r>
            <a:r>
              <a:rPr lang="ru-RU" sz="5400" dirty="0" smtClean="0">
                <a:solidFill>
                  <a:prstClr val="white"/>
                </a:solidFill>
                <a:ea typeface="+mn-ea"/>
                <a:cs typeface="+mn-cs"/>
              </a:rPr>
              <a:t>?</a:t>
            </a:r>
            <a:endParaRPr lang="ru-RU" sz="5400" dirty="0"/>
          </a:p>
        </p:txBody>
      </p:sp>
      <p:pic>
        <p:nvPicPr>
          <p:cNvPr id="4" name="Рисунок 3" descr="F:\проект У земли свои секреты Васильева Анна\P122009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772816"/>
            <a:ext cx="5557867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:\проект У земли свои секреты Васильева Анна\P12201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212976"/>
            <a:ext cx="2952328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250825" y="260350"/>
            <a:ext cx="3830638" cy="3416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>
                <a:solidFill>
                  <a:srgbClr val="44444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Большинство растений предпочитает именно нейтральную почву или слабокислую почву.</a:t>
            </a:r>
          </a:p>
          <a:p>
            <a:endParaRPr lang="ru-RU">
              <a:solidFill>
                <a:srgbClr val="444444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>
                <a:solidFill>
                  <a:srgbClr val="44444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Если почва щелочная – растения на ней плохо растут.</a:t>
            </a:r>
          </a:p>
          <a:p>
            <a:endParaRPr lang="ru-RU">
              <a:solidFill>
                <a:srgbClr val="444444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>
                <a:solidFill>
                  <a:srgbClr val="44444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И высокий уровень кислотности верхнего слоя земли тоже негативно отражается на росте растений. </a:t>
            </a:r>
            <a:endParaRPr lang="ru-RU"/>
          </a:p>
        </p:txBody>
      </p:sp>
      <p:pic>
        <p:nvPicPr>
          <p:cNvPr id="17411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549275"/>
            <a:ext cx="4081463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5" descr="G:\проект У земли свои секреты Васильева Анна\DSCN06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508500"/>
            <a:ext cx="7088187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Объект 3" descr="E:\121_PANA\P121003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916113"/>
            <a:ext cx="3170238" cy="3313112"/>
          </a:xfrm>
          <a:ln w="38100" cap="sq">
            <a:solidFill>
              <a:srgbClr val="FFCCFF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Рисунок 4" descr="E:\121_PANA\P12100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188913"/>
            <a:ext cx="3095625" cy="3044825"/>
          </a:xfrm>
          <a:prstGeom prst="rect">
            <a:avLst/>
          </a:prstGeom>
          <a:ln w="38100" cap="sq">
            <a:solidFill>
              <a:srgbClr val="FFCC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Рисунок 6" descr="E:\121_PANA\P12100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470275"/>
            <a:ext cx="4081463" cy="3203575"/>
          </a:xfrm>
          <a:prstGeom prst="rect">
            <a:avLst/>
          </a:prstGeom>
          <a:ln w="38100" cap="sq">
            <a:solidFill>
              <a:srgbClr val="FFCC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Объект 3" descr="E:\121_PANA\P121004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260350"/>
            <a:ext cx="3168650" cy="2952750"/>
          </a:xfrm>
          <a:ln w="38100" cap="sq">
            <a:solidFill>
              <a:srgbClr val="00FF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Рисунок 5" descr="E:\121_PANA\P12100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30188"/>
            <a:ext cx="3344863" cy="3059112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Рисунок 6" descr="E:\121_PANA\P12100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3500438"/>
            <a:ext cx="4368800" cy="3095625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Рисунок 4" descr="E:\121_PANA\P12100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3744913" cy="3178175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Рисунок 6" descr="E:\121_PANA\P12100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788" y="260350"/>
            <a:ext cx="4367212" cy="3178175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Объект 3" descr="E:\121_PANA\P1210080.JPG"/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6238" y="3644900"/>
            <a:ext cx="3671887" cy="2952750"/>
          </a:xfrm>
          <a:ln w="38100" cap="sq">
            <a:solidFill>
              <a:srgbClr val="00FF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Рисунок 4" descr="E:\121_PANA\P12100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3952875" cy="2808288"/>
          </a:xfrm>
          <a:prstGeom prst="rect">
            <a:avLst/>
          </a:prstGeom>
          <a:ln w="38100" cap="sq">
            <a:solidFill>
              <a:srgbClr val="FF9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Рисунок 5" descr="E:\121_PANA\P12100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1484313"/>
            <a:ext cx="4630737" cy="3471862"/>
          </a:xfrm>
          <a:prstGeom prst="rect">
            <a:avLst/>
          </a:prstGeom>
          <a:ln w="38100" cap="sq">
            <a:solidFill>
              <a:srgbClr val="FF9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850" y="5373688"/>
            <a:ext cx="6480175" cy="1014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FFFF00"/>
                </a:solidFill>
                <a:latin typeface="Franklin Gothic Book"/>
                <a:ea typeface="+mj-ea"/>
                <a:cs typeface="+mj-cs"/>
              </a:rPr>
              <a:t>В почве, в которой вырос наш красивый цветок, рН  была равна 6.5.  Значит там почва была нейтральной. Как раз такую почву любят цветы.</a:t>
            </a:r>
            <a:endParaRPr lang="ru-RU" sz="2000" b="1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604963"/>
            <a:ext cx="5057775" cy="5059362"/>
          </a:xfrm>
          <a:prstGeom prst="rect">
            <a:avLst/>
          </a:prstGeom>
          <a:ln w="38100" cap="sq">
            <a:solidFill>
              <a:srgbClr val="FF99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1331913" y="404813"/>
            <a:ext cx="70564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600" b="1"/>
              <a:t>Прибор для определения кислотности почвы 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77813"/>
            <a:ext cx="4762500" cy="428625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25" y="3573463"/>
            <a:ext cx="3460750" cy="311467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620713"/>
            <a:ext cx="3240087" cy="1152525"/>
          </a:xfrm>
        </p:spPr>
        <p:txBody>
          <a:bodyPr/>
          <a:lstStyle/>
          <a:p>
            <a:pPr marL="36513" indent="0" eaLnBrk="1" hangingPunct="1">
              <a:buFont typeface="Wingdings 2" panose="05020102010507070707" pitchFamily="18" charset="2"/>
              <a:buNone/>
            </a:pPr>
            <a:r>
              <a:rPr lang="ru-RU" sz="1800" smtClean="0"/>
              <a:t>Для снижения кислотности почвы проводят известкование </a:t>
            </a:r>
          </a:p>
        </p:txBody>
      </p:sp>
      <p:sp>
        <p:nvSpPr>
          <p:cNvPr id="23557" name="Прямоугольник 1"/>
          <p:cNvSpPr>
            <a:spLocks noChangeArrowheads="1"/>
          </p:cNvSpPr>
          <p:nvPr/>
        </p:nvSpPr>
        <p:spPr bwMode="auto">
          <a:xfrm>
            <a:off x="4162425" y="4797425"/>
            <a:ext cx="45720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>
                <a:solidFill>
                  <a:srgbClr val="FFFFFF"/>
                </a:solidFill>
              </a:rPr>
              <a:t>Для хорошего урожая нужно удобрять землю.</a:t>
            </a:r>
            <a:r>
              <a:rPr lang="ru-RU" sz="3000">
                <a:solidFill>
                  <a:srgbClr val="FFFFFF"/>
                </a:solidFill>
              </a:rPr>
              <a:t/>
            </a:r>
            <a:br>
              <a:rPr lang="ru-RU" sz="3000">
                <a:solidFill>
                  <a:srgbClr val="FFFFFF"/>
                </a:solidFill>
              </a:rPr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5091112" cy="381635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3141663"/>
            <a:ext cx="5111750" cy="338296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/>
          <a:lstStyle/>
          <a:p>
            <a:pPr marL="36513" eaLnBrk="1" hangingPunct="1">
              <a:spcBef>
                <a:spcPct val="20000"/>
              </a:spcBef>
            </a:pPr>
            <a:r>
              <a:rPr lang="ru-RU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Она предложила посмотреть фильм-историю дождевого червя</a:t>
            </a:r>
            <a:r>
              <a:rPr lang="ru-RU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. (видео файл в полной версии проекта) </a:t>
            </a:r>
            <a:r>
              <a:rPr lang="ru-RU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Arial" panose="020B0604020202020204" pitchFamily="34" charset="0"/>
              </a:rPr>
            </a:br>
            <a:endParaRPr lang="ru-RU" dirty="0" smtClean="0"/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4284663" y="6021388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1600">
                <a:solidFill>
                  <a:srgbClr val="FFFFFF"/>
                </a:solidFill>
              </a:rPr>
              <a:t>Они оказывается отличные почвостроители  и улучшатели земли. </a:t>
            </a:r>
            <a:endParaRPr lang="ru-RU"/>
          </a:p>
        </p:txBody>
      </p:sp>
      <p:pic>
        <p:nvPicPr>
          <p:cNvPr id="25604" name="Рисунок 3" descr="Земляной или дождевой черв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765177"/>
            <a:ext cx="2458616" cy="166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85750"/>
            <a:ext cx="7186612" cy="1643063"/>
          </a:xfrm>
          <a:solidFill>
            <a:schemeClr val="tx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u="sng" dirty="0" smtClean="0">
                <a:solidFill>
                  <a:srgbClr val="FF00FF"/>
                </a:solidFill>
              </a:rPr>
              <a:t>Цель  моего  исследования:</a:t>
            </a:r>
            <a:br>
              <a:rPr lang="ru-RU" sz="3600" b="1" u="sng" dirty="0" smtClean="0">
                <a:solidFill>
                  <a:srgbClr val="FF00FF"/>
                </a:solidFill>
              </a:rPr>
            </a:br>
            <a:r>
              <a:rPr lang="ru-RU" sz="3600" b="1" dirty="0" smtClean="0">
                <a:solidFill>
                  <a:srgbClr val="FF00FF"/>
                </a:solidFill>
              </a:rPr>
              <a:t> </a:t>
            </a:r>
            <a:r>
              <a:rPr lang="ru-RU" sz="3600" b="1" dirty="0">
                <a:solidFill>
                  <a:schemeClr val="bg2">
                    <a:lumMod val="75000"/>
                  </a:schemeClr>
                </a:solidFill>
              </a:rPr>
              <a:t>И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</a:rPr>
              <a:t>зучить некоторые секреты земли.</a:t>
            </a:r>
            <a:endParaRPr lang="ru-RU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214563"/>
            <a:ext cx="7743825" cy="2805112"/>
          </a:xfr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rtlCol="0">
            <a:normAutofit fontScale="775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u="sng" dirty="0" smtClean="0">
                <a:solidFill>
                  <a:schemeClr val="bg2">
                    <a:lumMod val="75000"/>
                  </a:schemeClr>
                </a:solidFill>
              </a:rPr>
              <a:t>Задачи: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Узнать, какая бывает почва?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На какой почве растения лучше растут и почему?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Как определить кислотность почвы?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Какую пользу для почвы приносят дождевые черви?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Как появляется плодородная земля и перегной? </a:t>
            </a:r>
          </a:p>
        </p:txBody>
      </p:sp>
      <p:pic>
        <p:nvPicPr>
          <p:cNvPr id="8196" name="Рисунок 5" descr="6a3914a94a4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3143250"/>
            <a:ext cx="121602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4313" y="5445125"/>
            <a:ext cx="7597775" cy="1200150"/>
          </a:xfrm>
          <a:prstGeom prst="rect">
            <a:avLst/>
          </a:prstGeom>
          <a:solidFill>
            <a:srgbClr val="8FEBF7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C00000"/>
                </a:solidFill>
              </a:rPr>
              <a:t>Гипотеза: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bg1"/>
                </a:solidFill>
              </a:rPr>
              <a:t>растения хорошо растут на любой земле, независимо от её качества.</a:t>
            </a:r>
          </a:p>
        </p:txBody>
      </p:sp>
      <p:pic>
        <p:nvPicPr>
          <p:cNvPr id="819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" y="271463"/>
            <a:ext cx="1131888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08400" y="1149350"/>
            <a:ext cx="3611563" cy="2711450"/>
          </a:xfrm>
          <a:ln w="38100" cap="sq">
            <a:solidFill>
              <a:srgbClr val="FFFF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3697288"/>
            <a:ext cx="2808287" cy="210820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25" y="687388"/>
            <a:ext cx="3173413" cy="238125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05263"/>
            <a:ext cx="3535363" cy="265112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Прямоугольник 1"/>
          <p:cNvSpPr>
            <a:spLocks noChangeArrowheads="1"/>
          </p:cNvSpPr>
          <p:nvPr/>
        </p:nvSpPr>
        <p:spPr bwMode="auto">
          <a:xfrm>
            <a:off x="4268788" y="6010275"/>
            <a:ext cx="4608512" cy="64611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>
                <a:solidFill>
                  <a:srgbClr val="333333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день поливали по столовой ложке воды</a:t>
            </a:r>
            <a:endParaRPr lang="ru-RU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631" name="Прямоугольник 1"/>
          <p:cNvSpPr>
            <a:spLocks noChangeArrowheads="1"/>
          </p:cNvSpPr>
          <p:nvPr/>
        </p:nvSpPr>
        <p:spPr bwMode="auto">
          <a:xfrm>
            <a:off x="263525" y="109538"/>
            <a:ext cx="8556625" cy="4000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5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6076B4"/>
              </a:buClr>
              <a:buSzPct val="80000"/>
            </a:pPr>
            <a:r>
              <a:rPr lang="ru-RU" sz="2000">
                <a:solidFill>
                  <a:srgbClr val="C00000"/>
                </a:solidFill>
              </a:rPr>
              <a:t>Мы решили проверить как это происходит.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7650" y="306388"/>
            <a:ext cx="4833938" cy="3627437"/>
          </a:xfrm>
          <a:ln w="38100" cap="sq">
            <a:solidFill>
              <a:srgbClr val="FFFF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7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076575"/>
            <a:ext cx="4641850" cy="348297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4810125" y="1628775"/>
            <a:ext cx="4043363" cy="646113"/>
          </a:xfrm>
          <a:prstGeom prst="rect">
            <a:avLst/>
          </a:prstGeom>
          <a:solidFill>
            <a:srgbClr val="FF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>
                <a:solidFill>
                  <a:srgbClr val="333333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три недели посмотрели, что произошло.</a:t>
            </a:r>
            <a:endParaRPr lang="ru-RU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Земляной черв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692150"/>
            <a:ext cx="7131050" cy="590550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Прямоугольник 1"/>
          <p:cNvSpPr>
            <a:spLocks noChangeArrowheads="1"/>
          </p:cNvSpPr>
          <p:nvPr/>
        </p:nvSpPr>
        <p:spPr bwMode="auto">
          <a:xfrm>
            <a:off x="398463" y="188913"/>
            <a:ext cx="873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b="1">
                <a:solidFill>
                  <a:srgbClr val="00FF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Вывод: дождевые черви облагораживают землю, образуя перегной.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>
          <a:xfrm>
            <a:off x="434975" y="120650"/>
            <a:ext cx="8218488" cy="715963"/>
          </a:xfrm>
        </p:spPr>
        <p:txBody>
          <a:bodyPr/>
          <a:lstStyle/>
          <a:p>
            <a:pPr eaLnBrk="1" hangingPunct="1"/>
            <a:r>
              <a:rPr lang="ru-RU" sz="1800" smtClean="0"/>
              <a:t>Как дождевые черви создают перегной, плодородную землю, - важное условие нормального развития растений. </a:t>
            </a:r>
          </a:p>
        </p:txBody>
      </p:sp>
      <p:pic>
        <p:nvPicPr>
          <p:cNvPr id="28675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831850"/>
            <a:ext cx="3457575" cy="2593975"/>
          </a:xfrm>
          <a:ln w="38100" cap="sq">
            <a:solidFill>
              <a:srgbClr val="00CC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722313"/>
            <a:ext cx="3589337" cy="2689225"/>
          </a:xfrm>
          <a:prstGeom prst="rect">
            <a:avLst/>
          </a:prstGeom>
          <a:ln w="38100" cap="sq">
            <a:solidFill>
              <a:srgbClr val="00CC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475" y="3735388"/>
            <a:ext cx="3887788" cy="2916237"/>
          </a:xfrm>
          <a:prstGeom prst="rect">
            <a:avLst/>
          </a:prstGeom>
          <a:ln w="38100" cap="sq">
            <a:solidFill>
              <a:srgbClr val="00CC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735388"/>
            <a:ext cx="3887788" cy="2916237"/>
          </a:xfrm>
          <a:prstGeom prst="rect">
            <a:avLst/>
          </a:prstGeom>
          <a:ln w="38100" cap="sq">
            <a:solidFill>
              <a:srgbClr val="00CC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15888"/>
            <a:ext cx="4514850" cy="3384550"/>
          </a:xfrm>
          <a:ln w="38100" cap="sq">
            <a:solidFill>
              <a:srgbClr val="00FFFF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250825" y="6165850"/>
            <a:ext cx="8640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b="1"/>
              <a:t>Я долго наблюдала за жизнью червей в песке - все лето и осень. </a:t>
            </a:r>
          </a:p>
        </p:txBody>
      </p:sp>
      <p:pic>
        <p:nvPicPr>
          <p:cNvPr id="30724" name="Рисунок 4" descr="G:\проект У земли свои секреты Васильева Анна\DSCN05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2060575"/>
            <a:ext cx="4670425" cy="3800475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1403350" y="44450"/>
            <a:ext cx="6337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5400">
                <a:solidFill>
                  <a:srgbClr val="FFFFFF"/>
                </a:solidFill>
                <a:latin typeface="Franklin Gothic Book" panose="020B0503020102020204" pitchFamily="34" charset="0"/>
              </a:rPr>
              <a:t>Землю надо беречь!</a:t>
            </a:r>
            <a:endParaRPr lang="ru-RU" sz="5400"/>
          </a:p>
        </p:txBody>
      </p:sp>
      <p:pic>
        <p:nvPicPr>
          <p:cNvPr id="31747" name="Рисунок 2" descr="http://msyyb.cuepa.cn/newspic/310550/s_bc9459a9599f80be3b49201e2fd54d1f39209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825" y="968375"/>
            <a:ext cx="4033838" cy="3692525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Рисунок 4" descr="http://4.bp.blogspot.com/-v90OsDjuQ8k/T42JOBHnsLI/AAAAAAAAASs/0Lv-7oTemv8/s1600/otvetstvennos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2992438"/>
            <a:ext cx="4994275" cy="3613150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794750" cy="1511300"/>
          </a:xfrm>
        </p:spPr>
        <p:txBody>
          <a:bodyPr/>
          <a:lstStyle/>
          <a:p>
            <a:r>
              <a:rPr lang="ru-RU" sz="3600" smtClean="0"/>
              <a:t>Вот так я узнала про подземную кладовую, в которой хранятся несметные богатства!</a:t>
            </a:r>
          </a:p>
        </p:txBody>
      </p:sp>
      <p:pic>
        <p:nvPicPr>
          <p:cNvPr id="32772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" y="3933825"/>
            <a:ext cx="4087813" cy="2725738"/>
          </a:xfrm>
          <a:prstGeom prst="rect">
            <a:avLst/>
          </a:prstGeom>
          <a:ln w="38100" cap="sq">
            <a:solidFill>
              <a:srgbClr val="FFCC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7513" y="2276475"/>
            <a:ext cx="3279775" cy="4316413"/>
          </a:xfrm>
          <a:prstGeom prst="rect">
            <a:avLst/>
          </a:prstGeom>
          <a:ln w="38100" cap="sq">
            <a:solidFill>
              <a:srgbClr val="00FF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1557338"/>
            <a:ext cx="2033588" cy="3049587"/>
          </a:xfrm>
          <a:prstGeom prst="rect">
            <a:avLst/>
          </a:prstGeom>
          <a:ln w="38100" cap="sq">
            <a:solidFill>
              <a:srgbClr val="FFCC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755650" y="1268413"/>
            <a:ext cx="2530475" cy="1143000"/>
          </a:xfrm>
          <a:solidFill>
            <a:srgbClr val="FFCCFF"/>
          </a:solidFill>
        </p:spPr>
        <p:txBody>
          <a:bodyPr/>
          <a:lstStyle/>
          <a:p>
            <a:pPr algn="ctr" eaLnBrk="1" hangingPunct="1"/>
            <a:r>
              <a:rPr lang="ru-RU" sz="3200" smtClean="0">
                <a:solidFill>
                  <a:srgbClr val="346BA2"/>
                </a:solidFill>
                <a:latin typeface="PT Sans Caption"/>
                <a:cs typeface="Times New Roman" panose="02020603050405020304" pitchFamily="18" charset="0"/>
              </a:rPr>
              <a:t>Я хочу стать агрономом.</a:t>
            </a:r>
            <a:endParaRPr lang="ru-RU" sz="3200" smtClean="0"/>
          </a:p>
        </p:txBody>
      </p:sp>
      <p:pic>
        <p:nvPicPr>
          <p:cNvPr id="4" name="Рисунок 3" descr="F:\проект У земли свои секреты Васильева Анна\P122009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25" y="115888"/>
            <a:ext cx="3887788" cy="2879725"/>
          </a:xfrm>
          <a:prstGeom prst="rect">
            <a:avLst/>
          </a:prstGeom>
          <a:ln w="38100" cap="sq">
            <a:solidFill>
              <a:srgbClr val="00FF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F:\проект У земли свои секреты Васильева Анна\P122009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324077" cy="3211513"/>
          </a:xfrm>
          <a:prstGeom prst="ellipse">
            <a:avLst/>
          </a:prstGeom>
          <a:ln w="63500" cap="rnd">
            <a:solidFill>
              <a:srgbClr val="00FF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F:\проект У земли свои секреты Васильева Анна\P122009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4248472" cy="32416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Содержимое 5" descr="14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8" y="571500"/>
            <a:ext cx="8420100" cy="5832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100" y="188913"/>
            <a:ext cx="5184775" cy="3455987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Рисунок 6" descr="https://im3-tub-ru.yandex.net/i?id=17f4f4f90bc2b70d189263733176f4d4&amp;n=33&amp;h=215&amp;w=3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9"/>
          <a:stretch>
            <a:fillRect/>
          </a:stretch>
        </p:blipFill>
        <p:spPr bwMode="auto">
          <a:xfrm>
            <a:off x="487363" y="3829050"/>
            <a:ext cx="3940175" cy="263207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Рисунок 7" descr="https://im2-tub-ru.yandex.net/i?id=b83ec435b55abd138922753a7482d2e5&amp;n=33&amp;h=215&amp;w=2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2975" y="3835400"/>
            <a:ext cx="4030663" cy="2620963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Объект 3" descr="E:\Эксперимент ПОЧВА Губ.Ф.В\P120085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9700" y="215900"/>
            <a:ext cx="3679825" cy="2538413"/>
          </a:xfrm>
          <a:ln w="38100" cap="sq">
            <a:solidFill>
              <a:srgbClr val="FFFF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4" name="Рисунок 3" descr="E:\Эксперимент ПОЧВА Губ.Ф.В\P12008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15900"/>
            <a:ext cx="3744913" cy="253841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Рисунок 5" descr="E:\Эксперимент ПОЧВА Губ.Ф.В\P12008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646488"/>
            <a:ext cx="3960813" cy="297021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Рисунок 5" descr="E:\Эксперимент ПОЧВА Губ.Ф.В\P120086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9350" y="3646488"/>
            <a:ext cx="3927475" cy="297021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8175" y="3284538"/>
            <a:ext cx="4418013" cy="331311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32656"/>
            <a:ext cx="7025737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1763" y="3860800"/>
            <a:ext cx="4152900" cy="2124075"/>
          </a:xfrm>
          <a:prstGeom prst="rect">
            <a:avLst/>
          </a:prstGeom>
          <a:solidFill>
            <a:srgbClr val="FFCC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u="sng" dirty="0">
                <a:solidFill>
                  <a:srgbClr val="C00000"/>
                </a:solidFill>
                <a:latin typeface="Franklin Gothic Book"/>
                <a:ea typeface="+mj-ea"/>
                <a:cs typeface="+mj-cs"/>
              </a:rPr>
              <a:t>Вывод:</a:t>
            </a:r>
          </a:p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Arial" charset="0"/>
              </a:rPr>
              <a:t>На камнях растения почти что не растут.</a:t>
            </a:r>
          </a:p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Arial" charset="0"/>
              </a:rPr>
              <a:t>На песчаной почве растения растут плохо.</a:t>
            </a:r>
          </a:p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Arial" charset="0"/>
              </a:rPr>
              <a:t>Для растений лучше всего подходит земля.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2"/>
          <p:cNvSpPr>
            <a:spLocks noGrp="1"/>
          </p:cNvSpPr>
          <p:nvPr>
            <p:ph type="title"/>
          </p:nvPr>
        </p:nvSpPr>
        <p:spPr>
          <a:xfrm>
            <a:off x="200025" y="260350"/>
            <a:ext cx="8486775" cy="720725"/>
          </a:xfrm>
        </p:spPr>
        <p:txBody>
          <a:bodyPr/>
          <a:lstStyle/>
          <a:p>
            <a:pPr eaLnBrk="1" hangingPunct="1"/>
            <a:r>
              <a:rPr lang="ru-RU" sz="2400" smtClean="0"/>
              <a:t>Но и земля бывает тоже разной (плодородной и не очень).</a:t>
            </a:r>
            <a:br>
              <a:rPr lang="ru-RU" sz="2400" smtClean="0"/>
            </a:br>
            <a:endParaRPr lang="ru-RU" sz="2400" b="1" smtClean="0"/>
          </a:p>
        </p:txBody>
      </p:sp>
      <p:pic>
        <p:nvPicPr>
          <p:cNvPr id="12291" name="Picture 2" descr="E:\121_PANA\P121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2575" y="765175"/>
            <a:ext cx="3497263" cy="2619375"/>
          </a:xfrm>
          <a:ln w="38100" cap="sq">
            <a:solidFill>
              <a:srgbClr val="00FF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2" name="Picture 2" descr="E:\121_PANA\P1210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908050"/>
            <a:ext cx="3943350" cy="2955925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Рисунок 7" descr="E:\121_PANA\P121002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4213" y="3213100"/>
            <a:ext cx="5040312" cy="3462338"/>
          </a:xfrm>
          <a:prstGeom prst="rect">
            <a:avLst/>
          </a:prstGeom>
          <a:ln w="3810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Объект 3" descr="E:\121_PANA\P1210031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4392613" cy="403225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Объект 3" descr="E:\121_PANA\P1210091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2565400"/>
            <a:ext cx="4824413" cy="406241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557338"/>
            <a:ext cx="6842125" cy="5126037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179388" y="476250"/>
            <a:ext cx="8772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/>
              <a:t>А от папы я узнала, что на плодородность грунта, влияет кислотность почвы. </a:t>
            </a:r>
          </a:p>
          <a:p>
            <a:endParaRPr lang="ru-RU"/>
          </a:p>
          <a:p>
            <a:r>
              <a:rPr lang="ru-RU"/>
              <a:t>Земля бывает кислой, нейтральной и щелочной.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Заголовок 2"/>
          <p:cNvSpPr>
            <a:spLocks noGrp="1"/>
          </p:cNvSpPr>
          <p:nvPr>
            <p:ph type="title"/>
          </p:nvPr>
        </p:nvSpPr>
        <p:spPr>
          <a:xfrm>
            <a:off x="307975" y="152400"/>
            <a:ext cx="8218488" cy="787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Я узнала, что различные растения и овощи предпочитают разные составы почвы.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15363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341438"/>
            <a:ext cx="4826000" cy="3617912"/>
          </a:xfrm>
          <a:ln w="38100" cap="sq">
            <a:solidFill>
              <a:srgbClr val="FFFF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Объект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159125"/>
            <a:ext cx="4586287" cy="343852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2147</TotalTime>
  <Words>342</Words>
  <Application>Microsoft Office PowerPoint</Application>
  <PresentationFormat>Экран (4:3)</PresentationFormat>
  <Paragraphs>45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Arial Black</vt:lpstr>
      <vt:lpstr>Calibri</vt:lpstr>
      <vt:lpstr>Franklin Gothic Book</vt:lpstr>
      <vt:lpstr>PT Sans Caption</vt:lpstr>
      <vt:lpstr>Times New Roman</vt:lpstr>
      <vt:lpstr>Verdana</vt:lpstr>
      <vt:lpstr>Wingdings 2</vt:lpstr>
      <vt:lpstr>Техническая</vt:lpstr>
      <vt:lpstr>Тема: «У земли свои секреты?»</vt:lpstr>
      <vt:lpstr>Цель  моего  исследования:  Изучить некоторые секреты земли.</vt:lpstr>
      <vt:lpstr>Презентация PowerPoint</vt:lpstr>
      <vt:lpstr>Презентация PowerPoint</vt:lpstr>
      <vt:lpstr>Презентация PowerPoint</vt:lpstr>
      <vt:lpstr>Но и земля бывает тоже разной (плодородной и не очень). </vt:lpstr>
      <vt:lpstr>Презентация PowerPoint</vt:lpstr>
      <vt:lpstr>Презентация PowerPoint</vt:lpstr>
      <vt:lpstr>  Я узнала, что различные растения и овощи предпочитают разные составы почвы.  </vt:lpstr>
      <vt:lpstr>А как узнать состав почвы?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Она предложила посмотреть фильм-историю дождевого червя. (видео файл в полной версии проекта)  </vt:lpstr>
      <vt:lpstr>Презентация PowerPoint</vt:lpstr>
      <vt:lpstr>Презентация PowerPoint</vt:lpstr>
      <vt:lpstr>Презентация PowerPoint</vt:lpstr>
      <vt:lpstr>Как дождевые черви создают перегной, плодородную землю, - важное условие нормального развития растений. </vt:lpstr>
      <vt:lpstr>Презентация PowerPoint</vt:lpstr>
      <vt:lpstr>Презентация PowerPoint</vt:lpstr>
      <vt:lpstr>Вот так я узнала про подземную кладовую, в которой хранятся несметные богатства!</vt:lpstr>
      <vt:lpstr>Я хочу стать агрономом.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Объём  и  масса</dc:title>
  <dc:creator>МДОУ "Д/С №8"</dc:creator>
  <cp:lastModifiedBy>RAMIS</cp:lastModifiedBy>
  <cp:revision>227</cp:revision>
  <dcterms:created xsi:type="dcterms:W3CDTF">2010-02-09T07:22:47Z</dcterms:created>
  <dcterms:modified xsi:type="dcterms:W3CDTF">2016-04-13T16:24:53Z</dcterms:modified>
</cp:coreProperties>
</file>