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6" d="100"/>
          <a:sy n="96" d="100"/>
        </p:scale>
        <p:origin x="-11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fld id="{FF9D5294-EC2B-42CF-B4DB-4E6A28AA61EF}" type="datetimeFigureOut">
              <a:rPr lang="ru-RU" smtClean="0"/>
              <a:pPr/>
              <a:t>14.04.2016</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7D5AB14-1524-4998-B2EC-801B38E4EE0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FF9D5294-EC2B-42CF-B4DB-4E6A28AA61EF}" type="datetimeFigureOut">
              <a:rPr lang="ru-RU" smtClean="0"/>
              <a:pPr/>
              <a:t>14.04.2016</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7D5AB14-1524-4998-B2EC-801B38E4EE0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FF9D5294-EC2B-42CF-B4DB-4E6A28AA61EF}" type="datetimeFigureOut">
              <a:rPr lang="ru-RU" smtClean="0"/>
              <a:pPr/>
              <a:t>14.04.2016</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7D5AB14-1524-4998-B2EC-801B38E4EE0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FF9D5294-EC2B-42CF-B4DB-4E6A28AA61EF}" type="datetimeFigureOut">
              <a:rPr lang="ru-RU" smtClean="0"/>
              <a:pPr/>
              <a:t>14.04.2016</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7D5AB14-1524-4998-B2EC-801B38E4EE0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FF9D5294-EC2B-42CF-B4DB-4E6A28AA61EF}" type="datetimeFigureOut">
              <a:rPr lang="ru-RU" smtClean="0"/>
              <a:pPr/>
              <a:t>14.04.2016</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7D5AB14-1524-4998-B2EC-801B38E4EE0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fld id="{FF9D5294-EC2B-42CF-B4DB-4E6A28AA61EF}" type="datetimeFigureOut">
              <a:rPr lang="ru-RU" smtClean="0"/>
              <a:pPr/>
              <a:t>14.04.2016</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F7D5AB14-1524-4998-B2EC-801B38E4EE0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fld id="{FF9D5294-EC2B-42CF-B4DB-4E6A28AA61EF}" type="datetimeFigureOut">
              <a:rPr lang="ru-RU" smtClean="0"/>
              <a:pPr/>
              <a:t>14.04.2016</a:t>
            </a:fld>
            <a:endParaRPr lang="ru-RU"/>
          </a:p>
        </p:txBody>
      </p:sp>
      <p:sp>
        <p:nvSpPr>
          <p:cNvPr id="8" name="Нижний колонтитул 4"/>
          <p:cNvSpPr>
            <a:spLocks noGrp="1"/>
          </p:cNvSpPr>
          <p:nvPr>
            <p:ph type="ftr" sz="quarter" idx="11"/>
          </p:nvPr>
        </p:nvSpPr>
        <p:spPr/>
        <p:txBody>
          <a:bodyPr/>
          <a:lstStyle>
            <a:lvl1pPr>
              <a:defRPr/>
            </a:lvl1pPr>
          </a:lstStyle>
          <a:p>
            <a:endParaRPr lang="ru-RU"/>
          </a:p>
        </p:txBody>
      </p:sp>
      <p:sp>
        <p:nvSpPr>
          <p:cNvPr id="9" name="Номер слайда 5"/>
          <p:cNvSpPr>
            <a:spLocks noGrp="1"/>
          </p:cNvSpPr>
          <p:nvPr>
            <p:ph type="sldNum" sz="quarter" idx="12"/>
          </p:nvPr>
        </p:nvSpPr>
        <p:spPr/>
        <p:txBody>
          <a:bodyPr/>
          <a:lstStyle>
            <a:lvl1pPr>
              <a:defRPr/>
            </a:lvl1pPr>
          </a:lstStyle>
          <a:p>
            <a:fld id="{F7D5AB14-1524-4998-B2EC-801B38E4EE0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fld id="{FF9D5294-EC2B-42CF-B4DB-4E6A28AA61EF}" type="datetimeFigureOut">
              <a:rPr lang="ru-RU" smtClean="0"/>
              <a:pPr/>
              <a:t>14.04.2016</a:t>
            </a:fld>
            <a:endParaRPr lang="ru-RU"/>
          </a:p>
        </p:txBody>
      </p:sp>
      <p:sp>
        <p:nvSpPr>
          <p:cNvPr id="4" name="Нижний колонтитул 4"/>
          <p:cNvSpPr>
            <a:spLocks noGrp="1"/>
          </p:cNvSpPr>
          <p:nvPr>
            <p:ph type="ftr" sz="quarter" idx="11"/>
          </p:nvPr>
        </p:nvSpPr>
        <p:spPr/>
        <p:txBody>
          <a:bodyPr/>
          <a:lstStyle>
            <a:lvl1pPr>
              <a:defRPr/>
            </a:lvl1pPr>
          </a:lstStyle>
          <a:p>
            <a:endParaRPr lang="ru-RU"/>
          </a:p>
        </p:txBody>
      </p:sp>
      <p:sp>
        <p:nvSpPr>
          <p:cNvPr id="5" name="Номер слайда 5"/>
          <p:cNvSpPr>
            <a:spLocks noGrp="1"/>
          </p:cNvSpPr>
          <p:nvPr>
            <p:ph type="sldNum" sz="quarter" idx="12"/>
          </p:nvPr>
        </p:nvSpPr>
        <p:spPr/>
        <p:txBody>
          <a:bodyPr/>
          <a:lstStyle>
            <a:lvl1pPr>
              <a:defRPr/>
            </a:lvl1pPr>
          </a:lstStyle>
          <a:p>
            <a:fld id="{F7D5AB14-1524-4998-B2EC-801B38E4EE0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fld id="{FF9D5294-EC2B-42CF-B4DB-4E6A28AA61EF}" type="datetimeFigureOut">
              <a:rPr lang="ru-RU" smtClean="0"/>
              <a:pPr/>
              <a:t>14.04.2016</a:t>
            </a:fld>
            <a:endParaRPr lang="ru-RU"/>
          </a:p>
        </p:txBody>
      </p:sp>
      <p:sp>
        <p:nvSpPr>
          <p:cNvPr id="3" name="Нижний колонтитул 4"/>
          <p:cNvSpPr>
            <a:spLocks noGrp="1"/>
          </p:cNvSpPr>
          <p:nvPr>
            <p:ph type="ftr" sz="quarter" idx="11"/>
          </p:nvPr>
        </p:nvSpPr>
        <p:spPr/>
        <p:txBody>
          <a:bodyPr/>
          <a:lstStyle>
            <a:lvl1pPr>
              <a:defRPr/>
            </a:lvl1pPr>
          </a:lstStyle>
          <a:p>
            <a:endParaRPr lang="ru-RU"/>
          </a:p>
        </p:txBody>
      </p:sp>
      <p:sp>
        <p:nvSpPr>
          <p:cNvPr id="4" name="Номер слайда 5"/>
          <p:cNvSpPr>
            <a:spLocks noGrp="1"/>
          </p:cNvSpPr>
          <p:nvPr>
            <p:ph type="sldNum" sz="quarter" idx="12"/>
          </p:nvPr>
        </p:nvSpPr>
        <p:spPr/>
        <p:txBody>
          <a:bodyPr/>
          <a:lstStyle>
            <a:lvl1pPr>
              <a:defRPr/>
            </a:lvl1pPr>
          </a:lstStyle>
          <a:p>
            <a:fld id="{F7D5AB14-1524-4998-B2EC-801B38E4EE0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FF9D5294-EC2B-42CF-B4DB-4E6A28AA61EF}" type="datetimeFigureOut">
              <a:rPr lang="ru-RU" smtClean="0"/>
              <a:pPr/>
              <a:t>14.04.2016</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F7D5AB14-1524-4998-B2EC-801B38E4EE0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FF9D5294-EC2B-42CF-B4DB-4E6A28AA61EF}" type="datetimeFigureOut">
              <a:rPr lang="ru-RU" smtClean="0"/>
              <a:pPr/>
              <a:t>14.04.2016</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F7D5AB14-1524-4998-B2EC-801B38E4EE0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fld id="{FF9D5294-EC2B-42CF-B4DB-4E6A28AA61EF}" type="datetimeFigureOut">
              <a:rPr lang="ru-RU" smtClean="0"/>
              <a:pPr/>
              <a:t>14.04.2016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fld id="{F7D5AB14-1524-4998-B2EC-801B38E4EE0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Times New Roman" pitchFamily="18" charset="0"/>
        </a:defRPr>
      </a:lvl2pPr>
      <a:lvl3pPr algn="ctr" rtl="0" eaLnBrk="1" fontAlgn="base" hangingPunct="1">
        <a:spcBef>
          <a:spcPct val="0"/>
        </a:spcBef>
        <a:spcAft>
          <a:spcPct val="0"/>
        </a:spcAft>
        <a:defRPr sz="4400">
          <a:solidFill>
            <a:schemeClr val="tx1"/>
          </a:solidFill>
          <a:latin typeface="Times New Roman" pitchFamily="18" charset="0"/>
        </a:defRPr>
      </a:lvl3pPr>
      <a:lvl4pPr algn="ctr" rtl="0" eaLnBrk="1" fontAlgn="base" hangingPunct="1">
        <a:spcBef>
          <a:spcPct val="0"/>
        </a:spcBef>
        <a:spcAft>
          <a:spcPct val="0"/>
        </a:spcAft>
        <a:defRPr sz="4400">
          <a:solidFill>
            <a:schemeClr val="tx1"/>
          </a:solidFill>
          <a:latin typeface="Times New Roman" pitchFamily="18" charset="0"/>
        </a:defRPr>
      </a:lvl4pPr>
      <a:lvl5pPr algn="ctr" rtl="0" eaLnBrk="1" fontAlgn="base" hangingPunct="1">
        <a:spcBef>
          <a:spcPct val="0"/>
        </a:spcBef>
        <a:spcAft>
          <a:spcPct val="0"/>
        </a:spcAft>
        <a:defRPr sz="4400">
          <a:solidFill>
            <a:schemeClr val="tx1"/>
          </a:solidFill>
          <a:latin typeface="Times New Roman" pitchFamily="18" charset="0"/>
        </a:defRPr>
      </a:lvl5pPr>
      <a:lvl6pPr marL="457200" algn="ctr" rtl="0" eaLnBrk="1" fontAlgn="base" hangingPunct="1">
        <a:spcBef>
          <a:spcPct val="0"/>
        </a:spcBef>
        <a:spcAft>
          <a:spcPct val="0"/>
        </a:spcAft>
        <a:defRPr sz="4400">
          <a:solidFill>
            <a:schemeClr val="tx1"/>
          </a:solidFill>
          <a:latin typeface="Times New Roman" pitchFamily="18" charset="0"/>
        </a:defRPr>
      </a:lvl6pPr>
      <a:lvl7pPr marL="914400" algn="ctr" rtl="0" eaLnBrk="1" fontAlgn="base" hangingPunct="1">
        <a:spcBef>
          <a:spcPct val="0"/>
        </a:spcBef>
        <a:spcAft>
          <a:spcPct val="0"/>
        </a:spcAft>
        <a:defRPr sz="4400">
          <a:solidFill>
            <a:schemeClr val="tx1"/>
          </a:solidFill>
          <a:latin typeface="Times New Roman" pitchFamily="18" charset="0"/>
        </a:defRPr>
      </a:lvl7pPr>
      <a:lvl8pPr marL="1371600" algn="ctr" rtl="0" eaLnBrk="1" fontAlgn="base" hangingPunct="1">
        <a:spcBef>
          <a:spcPct val="0"/>
        </a:spcBef>
        <a:spcAft>
          <a:spcPct val="0"/>
        </a:spcAft>
        <a:defRPr sz="4400">
          <a:solidFill>
            <a:schemeClr val="tx1"/>
          </a:solidFill>
          <a:latin typeface="Times New Roman" pitchFamily="18" charset="0"/>
        </a:defRPr>
      </a:lvl8pPr>
      <a:lvl9pPr marL="1828800" algn="ctr" rtl="0" eaLnBrk="1" fontAlgn="base" hangingPunct="1">
        <a:spcBef>
          <a:spcPct val="0"/>
        </a:spcBef>
        <a:spcAft>
          <a:spcPct val="0"/>
        </a:spcAft>
        <a:defRPr sz="4400">
          <a:solidFill>
            <a:schemeClr val="tx1"/>
          </a:solidFill>
          <a:latin typeface="Times New Roman" pitchFamily="18"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0"/>
            <a:ext cx="7772400" cy="2071702"/>
          </a:xfrm>
        </p:spPr>
        <p:txBody>
          <a:bodyPr/>
          <a:lstStyle/>
          <a:p>
            <a:r>
              <a:rPr lang="ru-RU" dirty="0" smtClean="0"/>
              <a:t>Дорогие наши старики…</a:t>
            </a:r>
            <a:endParaRPr lang="ru-RU" dirty="0"/>
          </a:p>
        </p:txBody>
      </p:sp>
      <p:sp>
        <p:nvSpPr>
          <p:cNvPr id="3" name="Подзаголовок 2"/>
          <p:cNvSpPr>
            <a:spLocks noGrp="1"/>
          </p:cNvSpPr>
          <p:nvPr>
            <p:ph type="subTitle" idx="1"/>
          </p:nvPr>
        </p:nvSpPr>
        <p:spPr>
          <a:xfrm>
            <a:off x="1285852" y="1785926"/>
            <a:ext cx="6400800" cy="1752600"/>
          </a:xfrm>
        </p:spPr>
        <p:txBody>
          <a:bodyPr/>
          <a:lstStyle/>
          <a:p>
            <a:pPr algn="l"/>
            <a:r>
              <a:rPr lang="ru-RU" dirty="0" smtClean="0">
                <a:solidFill>
                  <a:srgbClr val="002060"/>
                </a:solidFill>
              </a:rPr>
              <a:t>         Вспомним всех поимённо,</a:t>
            </a:r>
          </a:p>
          <a:p>
            <a:pPr algn="l"/>
            <a:r>
              <a:rPr lang="ru-RU" dirty="0" smtClean="0">
                <a:solidFill>
                  <a:srgbClr val="002060"/>
                </a:solidFill>
              </a:rPr>
              <a:t>	Горем вспомним своим,</a:t>
            </a:r>
          </a:p>
          <a:p>
            <a:pPr algn="l"/>
            <a:r>
              <a:rPr lang="ru-RU" dirty="0" smtClean="0">
                <a:solidFill>
                  <a:srgbClr val="002060"/>
                </a:solidFill>
              </a:rPr>
              <a:t>	Это нужно не мёртвым,</a:t>
            </a:r>
          </a:p>
          <a:p>
            <a:pPr algn="l"/>
            <a:r>
              <a:rPr lang="ru-RU" dirty="0" smtClean="0">
                <a:solidFill>
                  <a:srgbClr val="002060"/>
                </a:solidFill>
              </a:rPr>
              <a:t>	Это нужно живым!</a:t>
            </a:r>
          </a:p>
          <a:p>
            <a:endParaRPr lang="ru-RU" dirty="0"/>
          </a:p>
        </p:txBody>
      </p:sp>
      <p:sp>
        <p:nvSpPr>
          <p:cNvPr id="4" name="TextBox 3"/>
          <p:cNvSpPr txBox="1"/>
          <p:nvPr/>
        </p:nvSpPr>
        <p:spPr>
          <a:xfrm>
            <a:off x="4067944" y="4149080"/>
            <a:ext cx="4870500" cy="1477328"/>
          </a:xfrm>
          <a:prstGeom prst="rect">
            <a:avLst/>
          </a:prstGeom>
          <a:noFill/>
        </p:spPr>
        <p:txBody>
          <a:bodyPr wrap="none" rtlCol="0">
            <a:spAutoFit/>
          </a:bodyPr>
          <a:lstStyle/>
          <a:p>
            <a:r>
              <a:rPr lang="ru-RU" b="1" dirty="0" smtClean="0">
                <a:solidFill>
                  <a:schemeClr val="tx2"/>
                </a:solidFill>
              </a:rPr>
              <a:t>Выполнила </a:t>
            </a:r>
          </a:p>
          <a:p>
            <a:r>
              <a:rPr lang="ru-RU" b="1" dirty="0" smtClean="0">
                <a:solidFill>
                  <a:schemeClr val="tx2"/>
                </a:solidFill>
              </a:rPr>
              <a:t>Комарова Лариса Александровна</a:t>
            </a:r>
          </a:p>
          <a:p>
            <a:r>
              <a:rPr lang="ru-RU" b="1" dirty="0" smtClean="0">
                <a:solidFill>
                  <a:schemeClr val="tx2"/>
                </a:solidFill>
              </a:rPr>
              <a:t>у</a:t>
            </a:r>
            <a:r>
              <a:rPr lang="ru-RU" b="1" dirty="0" smtClean="0">
                <a:solidFill>
                  <a:schemeClr val="tx2"/>
                </a:solidFill>
              </a:rPr>
              <a:t>читель русского языка и литературы</a:t>
            </a:r>
          </a:p>
          <a:p>
            <a:r>
              <a:rPr lang="ru-RU" b="1" dirty="0" smtClean="0">
                <a:solidFill>
                  <a:schemeClr val="tx2"/>
                </a:solidFill>
              </a:rPr>
              <a:t> МОУ «СОШ п. Красный Текстильщик</a:t>
            </a:r>
          </a:p>
          <a:p>
            <a:r>
              <a:rPr lang="ru-RU" b="1" dirty="0" smtClean="0">
                <a:solidFill>
                  <a:schemeClr val="tx2"/>
                </a:solidFill>
              </a:rPr>
              <a:t> Саратовского района Саратовской области»</a:t>
            </a:r>
            <a:endParaRPr lang="ru-RU" b="1" dirty="0">
              <a:solidFill>
                <a:schemeClr val="tx2"/>
              </a:solidFill>
            </a:endParaRPr>
          </a:p>
        </p:txBody>
      </p:sp>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smtClean="0"/>
              <a:t>-  Сапёр ошибается только раз. Сколько же жизней смог спасти сапёр </a:t>
            </a:r>
            <a:r>
              <a:rPr lang="ru-RU" sz="2400" dirty="0" err="1" smtClean="0"/>
              <a:t>Рамзаев</a:t>
            </a:r>
            <a:r>
              <a:rPr lang="ru-RU" sz="2400" dirty="0" smtClean="0"/>
              <a:t> Николай Семёнович?</a:t>
            </a:r>
            <a:r>
              <a:rPr lang="ru-RU" dirty="0" smtClean="0"/>
              <a:t/>
            </a:r>
            <a:br>
              <a:rPr lang="ru-RU" dirty="0" smtClean="0"/>
            </a:br>
            <a:endParaRPr lang="ru-RU" dirty="0"/>
          </a:p>
        </p:txBody>
      </p:sp>
      <p:sp>
        <p:nvSpPr>
          <p:cNvPr id="3" name="Содержимое 2"/>
          <p:cNvSpPr>
            <a:spLocks noGrp="1"/>
          </p:cNvSpPr>
          <p:nvPr>
            <p:ph idx="1"/>
          </p:nvPr>
        </p:nvSpPr>
        <p:spPr/>
        <p:txBody>
          <a:bodyPr/>
          <a:lstStyle/>
          <a:p>
            <a:r>
              <a:rPr lang="ru-RU" dirty="0" smtClean="0"/>
              <a:t>- Кто теперь точно может сказать? Но знаем , что немало. Был случай , когда прямым попаданием снаряда подорвало машину. Машина вдребезги , а папу взрывной волной выбросило в овраг, он отделался испугом, да оглушило не на долго. Долго не мог поверить отец в счастливую случайность.</a:t>
            </a:r>
          </a:p>
          <a:p>
            <a:endParaRPr lang="ru-RU" dirty="0"/>
          </a:p>
        </p:txBody>
      </p:sp>
    </p:spTree>
  </p:cSld>
  <p:clrMapOvr>
    <a:masterClrMapping/>
  </p:clrMapOvr>
  <p:transition>
    <p:zoom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smtClean="0"/>
              <a:t>Имеет ли он награды и какие?</a:t>
            </a:r>
            <a:r>
              <a:rPr lang="ru-RU" dirty="0" smtClean="0"/>
              <a:t/>
            </a:r>
            <a:br>
              <a:rPr lang="ru-RU" dirty="0" smtClean="0"/>
            </a:br>
            <a:endParaRPr lang="ru-RU" dirty="0"/>
          </a:p>
        </p:txBody>
      </p:sp>
      <p:sp>
        <p:nvSpPr>
          <p:cNvPr id="3" name="Содержимое 2"/>
          <p:cNvSpPr>
            <a:spLocks noGrp="1"/>
          </p:cNvSpPr>
          <p:nvPr>
            <p:ph idx="1"/>
          </p:nvPr>
        </p:nvSpPr>
        <p:spPr>
          <a:xfrm>
            <a:off x="457200" y="714356"/>
            <a:ext cx="8229600" cy="5411807"/>
          </a:xfrm>
        </p:spPr>
        <p:txBody>
          <a:bodyPr/>
          <a:lstStyle/>
          <a:p>
            <a:r>
              <a:rPr lang="ru-RU" sz="1800" dirty="0" smtClean="0"/>
              <a:t>- Да, конечно. Неоднократно получал сержант </a:t>
            </a:r>
            <a:r>
              <a:rPr lang="ru-RU" sz="1800" dirty="0" err="1" smtClean="0"/>
              <a:t>Рамзаев</a:t>
            </a:r>
            <a:r>
              <a:rPr lang="ru-RU" sz="1800" dirty="0" smtClean="0"/>
              <a:t> благодарность от командования за проявленную в боях и разминировании объектов храбрость и смекалку. За участие в боевых действиях мой отец был награжден следующими наградами: Медаль " За победу над Японией"</a:t>
            </a:r>
          </a:p>
          <a:p>
            <a:r>
              <a:rPr lang="ru-RU" sz="1800" dirty="0" smtClean="0"/>
              <a:t>	Медаль  "За боевые заслуги"</a:t>
            </a:r>
          </a:p>
          <a:p>
            <a:r>
              <a:rPr lang="ru-RU" sz="1800" dirty="0" smtClean="0"/>
              <a:t>	Медаль "За освобождение Кореи"</a:t>
            </a:r>
          </a:p>
          <a:p>
            <a:r>
              <a:rPr lang="ru-RU" sz="1800" dirty="0" smtClean="0"/>
              <a:t>     Орден "Отечественная война"</a:t>
            </a:r>
            <a:r>
              <a:rPr lang="en-US" sz="1800" dirty="0" smtClean="0"/>
              <a:t>II</a:t>
            </a:r>
            <a:r>
              <a:rPr lang="ru-RU" sz="1800" dirty="0" smtClean="0"/>
              <a:t> степени</a:t>
            </a:r>
          </a:p>
          <a:p>
            <a:r>
              <a:rPr lang="ru-RU" sz="1800" dirty="0" smtClean="0"/>
              <a:t>	Знак "Фронтовик"</a:t>
            </a:r>
          </a:p>
          <a:p>
            <a:r>
              <a:rPr lang="ru-RU" sz="1800" dirty="0" smtClean="0"/>
              <a:t>	Медаль Жукова</a:t>
            </a:r>
          </a:p>
          <a:p>
            <a:r>
              <a:rPr lang="ru-RU" sz="1800" dirty="0" smtClean="0"/>
              <a:t>	Медаль "30 лет Победы в Великой Отечественной войне 1941-1945г."</a:t>
            </a:r>
          </a:p>
          <a:p>
            <a:r>
              <a:rPr lang="ru-RU" sz="1800" dirty="0" smtClean="0"/>
              <a:t>	Медаль "40 лет Победы в Великой Отечественной войне 1941-1945г."</a:t>
            </a:r>
          </a:p>
          <a:p>
            <a:r>
              <a:rPr lang="ru-RU" sz="1800" dirty="0" smtClean="0"/>
              <a:t>	Медаль "50 лет Победы в Великой Отечественной войне 1941-1945г."</a:t>
            </a:r>
          </a:p>
          <a:p>
            <a:r>
              <a:rPr lang="ru-RU" sz="1800" dirty="0" smtClean="0"/>
              <a:t>	Медаль "60 лет Победы в Великой Отечественной войне 1941-1945г."</a:t>
            </a:r>
          </a:p>
          <a:p>
            <a:r>
              <a:rPr lang="ru-RU" sz="1800" dirty="0" smtClean="0"/>
              <a:t>	Медаль "30 лет Советской армии и флота"</a:t>
            </a:r>
          </a:p>
          <a:p>
            <a:r>
              <a:rPr lang="ru-RU" sz="1800" dirty="0" smtClean="0"/>
              <a:t>	          Медаль "300 лет Российскому флоту"</a:t>
            </a:r>
          </a:p>
          <a:p>
            <a:r>
              <a:rPr lang="ru-RU" sz="1800" dirty="0" smtClean="0"/>
              <a:t>	           Медаль "60 лет Вооружённых сил СССР"</a:t>
            </a:r>
          </a:p>
          <a:p>
            <a:r>
              <a:rPr lang="ru-RU" sz="1800" dirty="0" smtClean="0"/>
              <a:t>	           Медаль "70 лет Вооружённых сил СССР"</a:t>
            </a:r>
          </a:p>
          <a:p>
            <a:r>
              <a:rPr lang="ru-RU" sz="1800" dirty="0" smtClean="0"/>
              <a:t>	                  Медаль "90 лет Вооружённых сил СССР"</a:t>
            </a:r>
          </a:p>
          <a:p>
            <a:r>
              <a:rPr lang="ru-RU" sz="1800" dirty="0" smtClean="0"/>
              <a:t>                              Медаль"За доблестный труд".</a:t>
            </a:r>
          </a:p>
          <a:p>
            <a:endParaRPr lang="ru-RU" sz="1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28604"/>
            <a:ext cx="8229600" cy="5697559"/>
          </a:xfrm>
        </p:spPr>
        <p:txBody>
          <a:bodyPr/>
          <a:lstStyle/>
          <a:p>
            <a:r>
              <a:rPr lang="ru-RU" sz="2000" dirty="0" smtClean="0"/>
              <a:t>Лишь в 1951 году, демобилизовавшись , вернулся </a:t>
            </a:r>
            <a:r>
              <a:rPr lang="ru-RU" sz="2000" dirty="0" err="1" smtClean="0"/>
              <a:t>Рамзаев</a:t>
            </a:r>
            <a:r>
              <a:rPr lang="ru-RU" sz="2000" dirty="0" smtClean="0"/>
              <a:t> Николай Семёнович  в родное село . В мирное время он трудился на объектах по восстановлению страны от военной разрухи. С 1951 года он работал связистом Саратовского узла связи, менял столбы , натягивал провода , обеспечивая связь саратовцам с другими городами и селами. 1 января 1955 года Николай Семёнович женился на своей односельчанке Ольге Адамовне. Затем работал оператором на текстильной фабрике им. Самойловой. Оформив пенсию по возрасту, он продолжал работать дежурным по водоснабжению посёлка. Николай Семёнович </a:t>
            </a:r>
            <a:r>
              <a:rPr lang="ru-RU" sz="2000" dirty="0" err="1" smtClean="0"/>
              <a:t>Рамзаев</a:t>
            </a:r>
            <a:r>
              <a:rPr lang="ru-RU" sz="2000" dirty="0" smtClean="0"/>
              <a:t> умер 7 июня 2011 года после болезни.</a:t>
            </a:r>
          </a:p>
          <a:p>
            <a:endParaRPr lang="ru-RU" sz="2400" dirty="0"/>
          </a:p>
        </p:txBody>
      </p:sp>
      <p:pic>
        <p:nvPicPr>
          <p:cNvPr id="4" name="Рисунок 3" descr="C:\Users\1\AppData\Local\Microsoft\Windows\INetCache\Content.Word\семья.jpeg"/>
          <p:cNvPicPr/>
          <p:nvPr/>
        </p:nvPicPr>
        <p:blipFill>
          <a:blip r:embed="rId2" cstate="print"/>
          <a:srcRect/>
          <a:stretch>
            <a:fillRect/>
          </a:stretch>
        </p:blipFill>
        <p:spPr bwMode="auto">
          <a:xfrm>
            <a:off x="4000496" y="3571876"/>
            <a:ext cx="4381500" cy="3105150"/>
          </a:xfrm>
          <a:prstGeom prst="rect">
            <a:avLst/>
          </a:prstGeom>
          <a:noFill/>
          <a:ln w="9525">
            <a:noFill/>
            <a:miter lim="800000"/>
            <a:headEnd/>
            <a:tailEnd/>
          </a:ln>
        </p:spPr>
      </p:pic>
    </p:spTree>
  </p:cSld>
  <p:clrMapOvr>
    <a:masterClrMapping/>
  </p:clrMapOvr>
  <p:transition>
    <p:whee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5840435"/>
          </a:xfrm>
        </p:spPr>
        <p:txBody>
          <a:bodyPr/>
          <a:lstStyle/>
          <a:p>
            <a:pPr>
              <a:buNone/>
            </a:pPr>
            <a:r>
              <a:rPr lang="ru-RU" dirty="0" smtClean="0"/>
              <a:t>			</a:t>
            </a:r>
            <a:r>
              <a:rPr lang="ru-RU" sz="2800" dirty="0" smtClean="0"/>
              <a:t>Замри и помолчи минуту,</a:t>
            </a:r>
          </a:p>
          <a:p>
            <a:pPr>
              <a:buNone/>
            </a:pPr>
            <a:r>
              <a:rPr lang="ru-RU" sz="2800" dirty="0" smtClean="0"/>
              <a:t>			Минуту скорби на Земле.</a:t>
            </a:r>
          </a:p>
          <a:p>
            <a:pPr>
              <a:buNone/>
            </a:pPr>
            <a:r>
              <a:rPr lang="ru-RU" sz="2800" dirty="0" smtClean="0"/>
              <a:t>			И вспомни тех, кто там остался</a:t>
            </a:r>
          </a:p>
          <a:p>
            <a:pPr>
              <a:buNone/>
            </a:pPr>
            <a:r>
              <a:rPr lang="ru-RU" sz="2800" dirty="0" smtClean="0"/>
              <a:t>			На страшной, проклятой войне,</a:t>
            </a:r>
          </a:p>
          <a:p>
            <a:pPr>
              <a:buNone/>
            </a:pPr>
            <a:r>
              <a:rPr lang="ru-RU" sz="2800" dirty="0" smtClean="0"/>
              <a:t>			Замри…они мечтали,</a:t>
            </a:r>
          </a:p>
          <a:p>
            <a:pPr>
              <a:buNone/>
            </a:pPr>
            <a:r>
              <a:rPr lang="ru-RU" sz="2800" dirty="0" smtClean="0"/>
              <a:t>			Как ты – любить, детей рожать…</a:t>
            </a:r>
          </a:p>
          <a:p>
            <a:pPr>
              <a:buNone/>
            </a:pPr>
            <a:r>
              <a:rPr lang="ru-RU" sz="2800" dirty="0" smtClean="0"/>
              <a:t>			Но в пекло страшное попали,</a:t>
            </a:r>
          </a:p>
          <a:p>
            <a:pPr>
              <a:buNone/>
            </a:pPr>
            <a:r>
              <a:rPr lang="ru-RU" sz="2800" dirty="0" smtClean="0"/>
              <a:t>			Ушли Россию защищать,</a:t>
            </a:r>
          </a:p>
          <a:p>
            <a:pPr>
              <a:buNone/>
            </a:pPr>
            <a:r>
              <a:rPr lang="ru-RU" sz="2800" dirty="0" smtClean="0"/>
              <a:t>			Замри… и помни вечно</a:t>
            </a:r>
          </a:p>
          <a:p>
            <a:pPr>
              <a:buNone/>
            </a:pPr>
            <a:r>
              <a:rPr lang="ru-RU" sz="2800" dirty="0" smtClean="0"/>
              <a:t>			Героев тех далеких дней…</a:t>
            </a:r>
          </a:p>
          <a:p>
            <a:pPr>
              <a:buNone/>
            </a:pPr>
            <a:r>
              <a:rPr lang="ru-RU" sz="2800" dirty="0" smtClean="0"/>
              <a:t>			За них люби, живи и смейся,</a:t>
            </a:r>
          </a:p>
          <a:p>
            <a:pPr>
              <a:buNone/>
            </a:pPr>
            <a:r>
              <a:rPr lang="ru-RU" sz="2800" dirty="0" smtClean="0"/>
              <a:t>			За тех </a:t>
            </a:r>
            <a:r>
              <a:rPr lang="ru-RU" sz="2800" smtClean="0"/>
              <a:t>молоденьких парней…</a:t>
            </a:r>
            <a:endParaRPr lang="ru-RU" sz="28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t>Помним, чтим, гордимся… </a:t>
            </a:r>
            <a:endParaRPr lang="ru-RU" sz="2800" dirty="0"/>
          </a:p>
        </p:txBody>
      </p:sp>
      <p:pic>
        <p:nvPicPr>
          <p:cNvPr id="4" name="Содержимое 3" descr="Рамзаев Николай Семёнович  11.12.1926 -07.06.2011.jpg"/>
          <p:cNvPicPr>
            <a:picLocks noGrp="1" noChangeAspect="1"/>
          </p:cNvPicPr>
          <p:nvPr>
            <p:ph idx="1"/>
          </p:nvPr>
        </p:nvPicPr>
        <p:blipFill>
          <a:blip r:embed="rId2" cstate="print"/>
          <a:stretch>
            <a:fillRect/>
          </a:stretch>
        </p:blipFill>
        <p:spPr>
          <a:xfrm>
            <a:off x="2214546" y="1285860"/>
            <a:ext cx="3429024" cy="4714908"/>
          </a:xfrm>
        </p:spPr>
      </p:pic>
      <p:sp>
        <p:nvSpPr>
          <p:cNvPr id="5" name="Прямоугольник 4"/>
          <p:cNvSpPr/>
          <p:nvPr/>
        </p:nvSpPr>
        <p:spPr>
          <a:xfrm>
            <a:off x="6000760" y="1214422"/>
            <a:ext cx="2786082" cy="5262979"/>
          </a:xfrm>
          <a:prstGeom prst="rect">
            <a:avLst/>
          </a:prstGeom>
        </p:spPr>
        <p:txBody>
          <a:bodyPr wrap="square">
            <a:spAutoFit/>
          </a:bodyPr>
          <a:lstStyle/>
          <a:p>
            <a:r>
              <a:rPr lang="ru-RU" sz="2400" dirty="0">
                <a:solidFill>
                  <a:prstClr val="black"/>
                </a:solidFill>
                <a:ea typeface="+mj-ea"/>
                <a:cs typeface="+mj-cs"/>
              </a:rPr>
              <a:t>В преддверии, 70-летия Великой Победы мы решили узнать побольше о ветеранах, проживавших в нашем поселке. И нам удалось взять интервью у </a:t>
            </a:r>
            <a:r>
              <a:rPr lang="ru-RU" sz="2400" dirty="0" err="1">
                <a:solidFill>
                  <a:prstClr val="black"/>
                </a:solidFill>
                <a:ea typeface="+mj-ea"/>
                <a:cs typeface="+mj-cs"/>
              </a:rPr>
              <a:t>Промкиной</a:t>
            </a:r>
            <a:r>
              <a:rPr lang="ru-RU" sz="2400" dirty="0">
                <a:solidFill>
                  <a:prstClr val="black"/>
                </a:solidFill>
                <a:ea typeface="+mj-ea"/>
                <a:cs typeface="+mj-cs"/>
              </a:rPr>
              <a:t> -</a:t>
            </a:r>
            <a:r>
              <a:rPr lang="ru-RU" sz="2400" dirty="0" err="1">
                <a:solidFill>
                  <a:prstClr val="black"/>
                </a:solidFill>
                <a:ea typeface="+mj-ea"/>
                <a:cs typeface="+mj-cs"/>
              </a:rPr>
              <a:t>Рамзаевой</a:t>
            </a:r>
            <a:r>
              <a:rPr lang="ru-RU" sz="2400" dirty="0">
                <a:solidFill>
                  <a:prstClr val="black"/>
                </a:solidFill>
                <a:ea typeface="+mj-ea"/>
                <a:cs typeface="+mj-cs"/>
              </a:rPr>
              <a:t> Любови Николаевны, дочери участника боевых действий</a:t>
            </a:r>
            <a:endParaRPr lang="ru-RU" sz="2400" dirty="0"/>
          </a:p>
        </p:txBody>
      </p:sp>
    </p:spTree>
  </p:cSld>
  <p:clrMapOvr>
    <a:masterClrMapping/>
  </p:clrMapOvr>
  <p:transition>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00042"/>
            <a:ext cx="8229600" cy="857256"/>
          </a:xfrm>
        </p:spPr>
        <p:txBody>
          <a:bodyPr/>
          <a:lstStyle/>
          <a:p>
            <a:r>
              <a:rPr lang="ru-RU" sz="3200" dirty="0" smtClean="0"/>
              <a:t>- Где и в какой семье родился ваш отец?</a:t>
            </a:r>
            <a:r>
              <a:rPr lang="ru-RU" dirty="0" smtClean="0"/>
              <a:t/>
            </a:r>
            <a:br>
              <a:rPr lang="ru-RU" dirty="0" smtClean="0"/>
            </a:br>
            <a:endParaRPr lang="ru-RU" dirty="0"/>
          </a:p>
        </p:txBody>
      </p:sp>
      <p:sp>
        <p:nvSpPr>
          <p:cNvPr id="3" name="Содержимое 2"/>
          <p:cNvSpPr>
            <a:spLocks noGrp="1"/>
          </p:cNvSpPr>
          <p:nvPr>
            <p:ph idx="1"/>
          </p:nvPr>
        </p:nvSpPr>
        <p:spPr/>
        <p:txBody>
          <a:bodyPr/>
          <a:lstStyle/>
          <a:p>
            <a:r>
              <a:rPr lang="ru-RU" dirty="0" smtClean="0"/>
              <a:t>- Мой отец, </a:t>
            </a:r>
            <a:r>
              <a:rPr lang="ru-RU" dirty="0" err="1" smtClean="0"/>
              <a:t>Рамзаев</a:t>
            </a:r>
            <a:r>
              <a:rPr lang="ru-RU" dirty="0" smtClean="0"/>
              <a:t> Николай Семенович. родился в большой крестьянской семье. У Семена Павловича и Матрёны Ивановны </a:t>
            </a:r>
            <a:r>
              <a:rPr lang="ru-RU" dirty="0" err="1" smtClean="0"/>
              <a:t>Рамзаевых</a:t>
            </a:r>
            <a:r>
              <a:rPr lang="ru-RU" dirty="0" smtClean="0"/>
              <a:t> было четверо детей: Миша (1919 г.р.), Настя (1921 г.р.), Маруся (1924 г.р.) и младший Коля (1926 г.р.). Большая и дружная семья  держала своё хозяйство.</a:t>
            </a:r>
          </a:p>
          <a:p>
            <a:endParaRPr lang="ru-RU"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Как  их семья жила до войны?</a:t>
            </a:r>
            <a:br>
              <a:rPr lang="ru-RU" dirty="0" smtClean="0"/>
            </a:br>
            <a:endParaRPr lang="ru-RU" dirty="0"/>
          </a:p>
        </p:txBody>
      </p:sp>
      <p:sp>
        <p:nvSpPr>
          <p:cNvPr id="3" name="Содержимое 2"/>
          <p:cNvSpPr>
            <a:spLocks noGrp="1"/>
          </p:cNvSpPr>
          <p:nvPr>
            <p:ph idx="1"/>
          </p:nvPr>
        </p:nvSpPr>
        <p:spPr>
          <a:xfrm>
            <a:off x="714348" y="1071546"/>
            <a:ext cx="8229600" cy="4525963"/>
          </a:xfrm>
        </p:spPr>
        <p:txBody>
          <a:bodyPr/>
          <a:lstStyle/>
          <a:p>
            <a:r>
              <a:rPr lang="ru-RU" sz="2400" dirty="0" smtClean="0"/>
              <a:t>- Папа вспоминал, как всей семьёй выходили на работу в поле: сеяли, собирали урожай, обмолачивали зерно. Когда в стране началась кампания по раскулачиванию, семья </a:t>
            </a:r>
            <a:r>
              <a:rPr lang="ru-RU" sz="2400" dirty="0" err="1" smtClean="0"/>
              <a:t>Рамзаевых</a:t>
            </a:r>
            <a:r>
              <a:rPr lang="ru-RU" sz="2400" dirty="0" smtClean="0"/>
              <a:t> переехала в село Фёдоровка </a:t>
            </a:r>
            <a:r>
              <a:rPr lang="ru-RU" sz="2400" dirty="0" err="1" smtClean="0"/>
              <a:t>Лысогорского</a:t>
            </a:r>
            <a:r>
              <a:rPr lang="ru-RU" sz="2400" dirty="0" smtClean="0"/>
              <a:t> района. Здесь в 1935 году мой отец пошёл в школу, ему уже было 8 с половиной лет. Через пять лет семье вновь пришлось переехать, на сей раз в посёлок Красный Текстильщик Саратовского района. От зари до зари приходилось работать ему с отцом, чтобы прокормить большую семью. В школу он больше не пошёл, начал работать: перевозил в лодке на остров реки Волга людей, где односельчане имели огороды. Заработок был небольшой, 5-10 копеек, но всё же хоть какая-то помощь родителям.</a:t>
            </a:r>
          </a:p>
          <a:p>
            <a:endParaRPr lang="ru-RU" dirty="0"/>
          </a:p>
        </p:txBody>
      </p:sp>
    </p:spTree>
  </p:cSld>
  <p:clrMapOvr>
    <a:masterClrMapping/>
  </p:clrMapOvr>
  <p:transition>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smtClean="0"/>
              <a:t>- Сколько лет было Николаю Семёновичу, когда началась война?</a:t>
            </a:r>
            <a:r>
              <a:rPr lang="ru-RU" dirty="0" smtClean="0"/>
              <a:t/>
            </a:r>
            <a:br>
              <a:rPr lang="ru-RU" dirty="0" smtClean="0"/>
            </a:br>
            <a:endParaRPr lang="ru-RU" dirty="0"/>
          </a:p>
        </p:txBody>
      </p:sp>
      <p:sp>
        <p:nvSpPr>
          <p:cNvPr id="3" name="Содержимое 2"/>
          <p:cNvSpPr>
            <a:spLocks noGrp="1"/>
          </p:cNvSpPr>
          <p:nvPr>
            <p:ph idx="1"/>
          </p:nvPr>
        </p:nvSpPr>
        <p:spPr>
          <a:xfrm>
            <a:off x="1643042" y="1214422"/>
            <a:ext cx="7186634" cy="4525963"/>
          </a:xfrm>
        </p:spPr>
        <p:txBody>
          <a:bodyPr/>
          <a:lstStyle/>
          <a:p>
            <a:r>
              <a:rPr lang="ru-RU" sz="2400" dirty="0" smtClean="0"/>
              <a:t>- Пятнадцатилетним подростком встретил он начало войны. Вместе со своими сверстниками папа рвался на фронт, но по возрасту их, конечно, не брали. Работал мой отец в колхозе, молотил зерно, возил с поля солому. Вспоминал, как слушали сводки </a:t>
            </a:r>
            <a:r>
              <a:rPr lang="ru-RU" sz="2400" dirty="0" err="1" smtClean="0"/>
              <a:t>Совинформбюро</a:t>
            </a:r>
            <a:r>
              <a:rPr lang="ru-RU" sz="2400" dirty="0" smtClean="0"/>
              <a:t> по радио, и все мальчишки желали только, чтоб они успели подрасти и поучаствовать в боях с фашистами. Рассказывал, как собирали на фронт посылки. Вспоминал о бессонных ночах, голоде и одинаковых похоронках, нёсших в себе горе и смерть.</a:t>
            </a:r>
          </a:p>
          <a:p>
            <a:endParaRPr lang="ru-RU"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1143000"/>
          </a:xfrm>
        </p:spPr>
        <p:txBody>
          <a:bodyPr/>
          <a:lstStyle/>
          <a:p>
            <a:r>
              <a:rPr lang="ru-RU" sz="2400" dirty="0" smtClean="0"/>
              <a:t>- В каком году Николай Семёнович был призван в ряды Советской армии? </a:t>
            </a:r>
            <a:endParaRPr lang="ru-RU" sz="2400" dirty="0"/>
          </a:p>
        </p:txBody>
      </p:sp>
      <p:sp>
        <p:nvSpPr>
          <p:cNvPr id="3" name="Содержимое 2"/>
          <p:cNvSpPr>
            <a:spLocks noGrp="1"/>
          </p:cNvSpPr>
          <p:nvPr>
            <p:ph idx="1"/>
          </p:nvPr>
        </p:nvSpPr>
        <p:spPr>
          <a:xfrm>
            <a:off x="4429124" y="1285860"/>
            <a:ext cx="4257676" cy="4911741"/>
          </a:xfrm>
        </p:spPr>
        <p:txBody>
          <a:bodyPr/>
          <a:lstStyle/>
          <a:p>
            <a:r>
              <a:rPr lang="ru-RU" sz="2000" dirty="0" smtClean="0"/>
              <a:t>- В октябре 1943 года моего отца призвали в армию. Поезд увёз семнадцатилетнего паренька из родного дома на Дальний Восток на долгих восемь лет. Три месяца молодые солдаты находились в военных лагерях на станции Инза, обучались строевой подготовке, стрельбе из пулемёта и автомата. В феврале 1944 года солдат </a:t>
            </a:r>
            <a:r>
              <a:rPr lang="ru-RU" sz="2000" dirty="0" err="1" smtClean="0"/>
              <a:t>Рамзаев</a:t>
            </a:r>
            <a:r>
              <a:rPr lang="ru-RU" sz="2000" dirty="0" smtClean="0"/>
              <a:t> был направлен в специальную инженерную роту, где обучался опаснейшей технике сапёрного дела и получил специальность - сапёр.</a:t>
            </a:r>
            <a:r>
              <a:rPr lang="ru-RU" sz="2000" b="1" dirty="0" smtClean="0"/>
              <a:t> </a:t>
            </a:r>
            <a:endParaRPr lang="ru-RU" sz="2000" dirty="0" smtClean="0"/>
          </a:p>
          <a:p>
            <a:endParaRPr lang="ru-RU" sz="2000" dirty="0"/>
          </a:p>
        </p:txBody>
      </p:sp>
      <p:pic>
        <p:nvPicPr>
          <p:cNvPr id="5" name="Рисунок 4" descr="C:\Users\1\AppData\Local\Microsoft\Windows\INetCache\Content.Word\команда сапёров.jpeg"/>
          <p:cNvPicPr/>
          <p:nvPr/>
        </p:nvPicPr>
        <p:blipFill>
          <a:blip r:embed="rId2" cstate="print"/>
          <a:srcRect/>
          <a:stretch>
            <a:fillRect/>
          </a:stretch>
        </p:blipFill>
        <p:spPr bwMode="auto">
          <a:xfrm rot="212429">
            <a:off x="214282" y="1071546"/>
            <a:ext cx="3500462" cy="3929090"/>
          </a:xfrm>
          <a:prstGeom prst="rect">
            <a:avLst/>
          </a:prstGeom>
          <a:noFill/>
          <a:ln w="9525">
            <a:noFill/>
            <a:miter lim="800000"/>
            <a:headEnd/>
            <a:tailEnd/>
          </a:ln>
        </p:spPr>
      </p:pic>
    </p:spTree>
  </p:cSld>
  <p:clrMapOvr>
    <a:masterClrMapping/>
  </p:clrMapOvr>
  <p:transition>
    <p:pull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smtClean="0"/>
              <a:t>- Николай Семёнович в каких военных действиях принимал участие?</a:t>
            </a:r>
            <a:r>
              <a:rPr lang="ru-RU" sz="2400" b="1" dirty="0" smtClean="0"/>
              <a:t> </a:t>
            </a:r>
            <a:r>
              <a:rPr lang="ru-RU" dirty="0" smtClean="0"/>
              <a:t/>
            </a:r>
            <a:br>
              <a:rPr lang="ru-RU" dirty="0" smtClean="0"/>
            </a:br>
            <a:endParaRPr lang="ru-RU" dirty="0"/>
          </a:p>
        </p:txBody>
      </p:sp>
      <p:sp>
        <p:nvSpPr>
          <p:cNvPr id="3" name="Содержимое 2"/>
          <p:cNvSpPr>
            <a:spLocks noGrp="1"/>
          </p:cNvSpPr>
          <p:nvPr>
            <p:ph idx="1"/>
          </p:nvPr>
        </p:nvSpPr>
        <p:spPr>
          <a:xfrm>
            <a:off x="457200" y="1000108"/>
            <a:ext cx="8229600" cy="5126055"/>
          </a:xfrm>
        </p:spPr>
        <p:txBody>
          <a:bodyPr/>
          <a:lstStyle/>
          <a:p>
            <a:r>
              <a:rPr lang="ru-RU" sz="1800" dirty="0" smtClean="0"/>
              <a:t>- 7 августа 1944 года роту, где служил мой отец, направили на фронт, на освобождение Кореи от японцев. Сапёрам приходилось разминировать мосты, дороги, военные объекты. Целый год с миноискателем в руках мой папа в сложнейших условиях находил и обезвреживал мины. Не зря родилась поговорка: " Сапёр ошибается один раз в жизни". Много товарищей пришлось схоронить Николаю. Всё повидал молодой солдат на войне: выжженные деревни, обезлюдевшие сёла, разрушенные города, смерть, кровь, страдания людей...</a:t>
            </a:r>
          </a:p>
          <a:p>
            <a:r>
              <a:rPr lang="ru-RU" sz="1800" dirty="0" smtClean="0"/>
              <a:t>С болью в сердце вспоминал он, как японские самолёты бомбили комбинат питания: вдоль дороги разбитые повозки, зияли заполненные водой воронки от снарядов, повсюду груды взорванной техники, трупы лошадей и люди, люди, люди...</a:t>
            </a:r>
          </a:p>
          <a:p>
            <a:r>
              <a:rPr lang="ru-RU" sz="1800" dirty="0" smtClean="0"/>
              <a:t>Вспоминал часто, как колесили по размытым дождём колеям дорог, как ждали весточку из дома - заветный </a:t>
            </a:r>
            <a:r>
              <a:rPr lang="ru-RU" sz="1800" dirty="0" err="1" smtClean="0"/>
              <a:t>треугольничек</a:t>
            </a:r>
            <a:r>
              <a:rPr lang="ru-RU" sz="1800" dirty="0" smtClean="0"/>
              <a:t>, как копали окопы, как делили последнюю щепотку махорки. Вспоминал про валенки, которые никак не могли высохнуть. Мой папа рассказывал, что было очень тяжело, просто невыносимо, но всех согревала мысль о том, что дома ждут родные и близкие, ради них и старались выжить.</a:t>
            </a:r>
          </a:p>
          <a:p>
            <a:endParaRPr lang="ru-RU" sz="1800" dirty="0"/>
          </a:p>
        </p:txBody>
      </p:sp>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85728"/>
            <a:ext cx="8229600" cy="1143000"/>
          </a:xfrm>
        </p:spPr>
        <p:txBody>
          <a:bodyPr/>
          <a:lstStyle/>
          <a:p>
            <a:r>
              <a:rPr lang="ru-RU" sz="2400" dirty="0" smtClean="0"/>
              <a:t>- Как он воспринял радостную весть о Победе над фашистами? </a:t>
            </a:r>
            <a:r>
              <a:rPr lang="ru-RU" dirty="0" smtClean="0"/>
              <a:t/>
            </a:r>
            <a:br>
              <a:rPr lang="ru-RU" dirty="0" smtClean="0"/>
            </a:br>
            <a:endParaRPr lang="ru-RU" dirty="0"/>
          </a:p>
        </p:txBody>
      </p:sp>
      <p:sp>
        <p:nvSpPr>
          <p:cNvPr id="3" name="Содержимое 2"/>
          <p:cNvSpPr>
            <a:spLocks noGrp="1"/>
          </p:cNvSpPr>
          <p:nvPr>
            <p:ph idx="1"/>
          </p:nvPr>
        </p:nvSpPr>
        <p:spPr>
          <a:xfrm>
            <a:off x="4500562" y="857232"/>
            <a:ext cx="4443386" cy="4525963"/>
          </a:xfrm>
        </p:spPr>
        <p:txBody>
          <a:bodyPr/>
          <a:lstStyle/>
          <a:p>
            <a:r>
              <a:rPr lang="ru-RU" sz="2400" dirty="0" smtClean="0"/>
              <a:t>-  Майский день 1945-го года сержант </a:t>
            </a:r>
            <a:r>
              <a:rPr lang="ru-RU" sz="2400" dirty="0" err="1" smtClean="0"/>
              <a:t>Рамзаев</a:t>
            </a:r>
            <a:r>
              <a:rPr lang="ru-RU" sz="2400" dirty="0" smtClean="0"/>
              <a:t> помнил до мелочей. "Это был день всеобщего ликования, - вспоминал отец.- Солдаты и плакали, и смеялись от радости. Такой день бывает в жизни только раз, да и то не у каждого человека!" Закончилась Великая Отечественная, но продолжалась Вторая Мировая.</a:t>
            </a:r>
          </a:p>
          <a:p>
            <a:r>
              <a:rPr lang="ru-RU" sz="2400" dirty="0" smtClean="0"/>
              <a:t> Для тех, кто служил на Дальнем Востоке, война продолжалась.</a:t>
            </a:r>
          </a:p>
          <a:p>
            <a:endParaRPr lang="ru-RU" sz="2400" dirty="0"/>
          </a:p>
        </p:txBody>
      </p:sp>
      <p:pic>
        <p:nvPicPr>
          <p:cNvPr id="4" name="Рисунок 3" descr="C:\Users\1\AppData\Local\Microsoft\Windows\INetCache\Content.Word\9 мая 1995 года.jpeg"/>
          <p:cNvPicPr/>
          <p:nvPr/>
        </p:nvPicPr>
        <p:blipFill>
          <a:blip r:embed="rId2" cstate="print"/>
          <a:srcRect/>
          <a:stretch>
            <a:fillRect/>
          </a:stretch>
        </p:blipFill>
        <p:spPr bwMode="auto">
          <a:xfrm>
            <a:off x="357158" y="1428736"/>
            <a:ext cx="4305302" cy="3643338"/>
          </a:xfrm>
          <a:prstGeom prst="rect">
            <a:avLst/>
          </a:prstGeom>
          <a:noFill/>
          <a:ln w="9525">
            <a:noFill/>
            <a:miter lim="800000"/>
            <a:headEnd/>
            <a:tailEnd/>
          </a:ln>
        </p:spPr>
      </p:pic>
    </p:spTree>
  </p:cSld>
  <p:clrMapOvr>
    <a:masterClrMapping/>
  </p:clrMapOvr>
  <p:transition>
    <p:strips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571480"/>
            <a:ext cx="8229600" cy="5554683"/>
          </a:xfrm>
        </p:spPr>
        <p:txBody>
          <a:bodyPr/>
          <a:lstStyle/>
          <a:p>
            <a:r>
              <a:rPr lang="ru-RU" sz="2400" dirty="0" smtClean="0"/>
              <a:t>- А почему? С чем это было связано?</a:t>
            </a:r>
          </a:p>
          <a:p>
            <a:r>
              <a:rPr lang="ru-RU" sz="2400" dirty="0" smtClean="0"/>
              <a:t>- Дело в том, что 8 августа 1945 года продолжались бои с Японией. </a:t>
            </a:r>
          </a:p>
          <a:p>
            <a:r>
              <a:rPr lang="ru-RU" sz="2400" dirty="0" smtClean="0"/>
              <a:t>- Расскажите подробнее, что Вы знаете об этом событии?</a:t>
            </a:r>
          </a:p>
          <a:p>
            <a:r>
              <a:rPr lang="ru-RU" sz="2400" dirty="0" smtClean="0"/>
              <a:t>- Как рассказывал мой отец, его роту пересадили на баржи-самоходки и отправили в порт </a:t>
            </a:r>
            <a:r>
              <a:rPr lang="ru-RU" sz="2400" dirty="0" err="1" smtClean="0"/>
              <a:t>Юки</a:t>
            </a:r>
            <a:r>
              <a:rPr lang="ru-RU" sz="2400" dirty="0" smtClean="0"/>
              <a:t>. Не раз папа был на волосок от гибели. Однажды разминировали тоннель в порту </a:t>
            </a:r>
            <a:r>
              <a:rPr lang="ru-RU" sz="2400" dirty="0" err="1" smtClean="0"/>
              <a:t>Росин-Юки</a:t>
            </a:r>
            <a:r>
              <a:rPr lang="ru-RU" sz="2400" dirty="0" smtClean="0"/>
              <a:t>. Как одного из лучших сапёров отца направили на это ответственное задание. С немецкими минами он встречался часто, а вот устройство японских знал не очень хорошо, изучал их на ходу, уже на барже. До последнего удивлялся, как жив остался. </a:t>
            </a:r>
          </a:p>
          <a:p>
            <a:endParaRPr lang="ru-RU" sz="2000" dirty="0"/>
          </a:p>
        </p:txBody>
      </p:sp>
    </p:spTree>
  </p:cSld>
  <p:clrMapOvr>
    <a:masterClrMapping/>
  </p:clrMapOvr>
  <p:transition>
    <p:split orient="vert"/>
  </p:transition>
  <p:timing>
    <p:tnLst>
      <p:par>
        <p:cTn id="1" dur="indefinite" restart="never" nodeType="tmRoot"/>
      </p:par>
    </p:tnLst>
  </p:timing>
</p:sld>
</file>

<file path=ppt/theme/theme1.xml><?xml version="1.0" encoding="utf-8"?>
<a:theme xmlns:a="http://schemas.openxmlformats.org/drawingml/2006/main" name="Мой дед герой.презентация">
  <a:themeElements>
    <a:clrScheme name="Другая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A0000"/>
      </a:hlink>
      <a:folHlink>
        <a:srgbClr val="FAC08F"/>
      </a:folHlink>
    </a:clrScheme>
    <a:fontScheme name="Другая 1">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Мой дед герой.презентация</Template>
  <TotalTime>46</TotalTime>
  <Words>1087</Words>
  <Application>Microsoft Office PowerPoint</Application>
  <PresentationFormat>Экран (4:3)</PresentationFormat>
  <Paragraphs>63</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Мой дед герой.презентация</vt:lpstr>
      <vt:lpstr>Дорогие наши старики…</vt:lpstr>
      <vt:lpstr>Помним, чтим, гордимся… </vt:lpstr>
      <vt:lpstr>- Где и в какой семье родился ваш отец? </vt:lpstr>
      <vt:lpstr>- Как  их семья жила до войны? </vt:lpstr>
      <vt:lpstr>- Сколько лет было Николаю Семёновичу, когда началась война? </vt:lpstr>
      <vt:lpstr>- В каком году Николай Семёнович был призван в ряды Советской армии? </vt:lpstr>
      <vt:lpstr>- Николай Семёнович в каких военных действиях принимал участие?  </vt:lpstr>
      <vt:lpstr>- Как он воспринял радостную весть о Победе над фашистами?  </vt:lpstr>
      <vt:lpstr>Слайд 9</vt:lpstr>
      <vt:lpstr>-  Сапёр ошибается только раз. Сколько же жизней смог спасти сапёр Рамзаев Николай Семёнович? </vt:lpstr>
      <vt:lpstr>Имеет ли он награды и какие? </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Дорогие наши старики…</dc:title>
  <dc:creator>1</dc:creator>
  <cp:lastModifiedBy>HP</cp:lastModifiedBy>
  <cp:revision>6</cp:revision>
  <dcterms:created xsi:type="dcterms:W3CDTF">2015-04-29T09:52:55Z</dcterms:created>
  <dcterms:modified xsi:type="dcterms:W3CDTF">2016-04-14T10:39:59Z</dcterms:modified>
</cp:coreProperties>
</file>