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1" r:id="rId4"/>
    <p:sldId id="262" r:id="rId5"/>
    <p:sldId id="264" r:id="rId6"/>
    <p:sldId id="265" r:id="rId7"/>
    <p:sldId id="271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3E093-0A5C-4441-A0AA-46AFDA769563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F9219-AAD2-4C69-A428-F16F1769B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0AFD0-E5B1-466B-AECE-D9BD4262EBCE}" type="datetime1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7223-770D-40C3-9558-929C70EEE450}" type="datetime1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95A28-3F3E-4098-A190-E420571466EE}" type="datetime1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6A2A-2D0E-4A39-A096-AAF1E322AED9}" type="datetime1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DEBD-C32F-4C7E-B884-9CDED54D5BB4}" type="datetime1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85C6F-DE6C-4A53-B189-2C04B7EB94ED}" type="datetime1">
              <a:rPr lang="ru-RU" smtClean="0"/>
              <a:pPr/>
              <a:t>15.04.2016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958D0-7EBE-4B10-8F30-E706ADE2D97B}" type="datetime1">
              <a:rPr lang="ru-RU" smtClean="0"/>
              <a:pPr/>
              <a:t>15.04.2016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58CC-BC4A-4F60-9096-FD617AD2845F}" type="datetime1">
              <a:rPr lang="ru-RU" smtClean="0"/>
              <a:pPr/>
              <a:t>15.04.2016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08BBC-66D4-41A8-86E9-4B697C60F99A}" type="datetime1">
              <a:rPr lang="ru-RU" smtClean="0"/>
              <a:pPr/>
              <a:t>15.04.2016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7BED7-6F6E-4FBA-B308-7F31601E7241}" type="datetime1">
              <a:rPr lang="ru-RU" smtClean="0"/>
              <a:pPr/>
              <a:t>15.04.2016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C022-149E-43E0-AE15-ED16E791D71E}" type="datetime1">
              <a:rPr lang="ru-RU" smtClean="0"/>
              <a:pPr/>
              <a:t>15.04.2016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E1F56-43FF-4AC4-9207-083D4CAC7BE9}" type="datetime1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E4072-6E84-4A2B-9E01-8A792497B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357562"/>
            <a:ext cx="7858180" cy="228123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« Воспитание, если оно не хочет быть бессильным, должно быть народным,</a:t>
            </a:r>
          </a:p>
          <a:p>
            <a:r>
              <a:rPr lang="ru-RU" sz="3600" dirty="0">
                <a:solidFill>
                  <a:schemeClr val="tx1"/>
                </a:solidFill>
                <a:latin typeface="Monotype Corsiva" pitchFamily="66" charset="0"/>
              </a:rPr>
              <a:t>д</a:t>
            </a:r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олжно быть пронизано народностью»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                                            К. Д. Ушинский</a:t>
            </a:r>
            <a:endParaRPr lang="ru-RU" sz="36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3108" y="-142900"/>
            <a:ext cx="4000528" cy="362002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3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42974" y="857231"/>
            <a:ext cx="2857521" cy="2143141"/>
          </a:xfrm>
          <a:effectLst>
            <a:softEdge rad="127000"/>
          </a:effectLst>
        </p:spPr>
      </p:pic>
      <p:pic>
        <p:nvPicPr>
          <p:cNvPr id="5" name="Содержимое 3" descr="DSC019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7687" y="964415"/>
            <a:ext cx="3000395" cy="225029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Содержимое 3" descr="8888538_orig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460259" y="3714752"/>
            <a:ext cx="3617420" cy="257176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z="3600" smtClean="0">
                <a:solidFill>
                  <a:schemeClr val="tx1"/>
                </a:solidFill>
              </a:rPr>
              <a:pPr/>
              <a:t>2</a:t>
            </a:fld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857496"/>
            <a:ext cx="7772400" cy="228601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i="1" dirty="0" smtClean="0">
                <a:latin typeface="Monotype Corsiva" pitchFamily="66" charset="0"/>
              </a:rPr>
              <a:t>Приобщение дошкольников к истокам народной культуры через организацию различных видов деятельности.</a:t>
            </a:r>
            <a:endParaRPr lang="ru-RU" i="1" dirty="0"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1500166" y="1285860"/>
            <a:ext cx="5643602" cy="142876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28794" y="1357298"/>
            <a:ext cx="4786346" cy="92333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Monotype Corsiva" pitchFamily="66" charset="0"/>
              </a:rPr>
              <a:t>Цель </a:t>
            </a:r>
            <a:endParaRPr lang="ru-RU" sz="5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z="3600" smtClean="0">
                <a:solidFill>
                  <a:schemeClr val="tx1"/>
                </a:solidFill>
              </a:rPr>
              <a:pPr/>
              <a:t>3</a:t>
            </a:fld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Социально-коммуникативное развитие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Содержимое 3" descr="IMG_10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1643050"/>
            <a:ext cx="3952871" cy="2964654"/>
          </a:xfrm>
          <a:effectLst>
            <a:softEdge rad="1270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z="3600" smtClean="0">
                <a:solidFill>
                  <a:schemeClr val="tx1"/>
                </a:solidFill>
              </a:rPr>
              <a:pPr/>
              <a:t>4</a:t>
            </a:fld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6" name="Содержимое 3" descr="DSC01911.JPG"/>
          <p:cNvPicPr>
            <a:picLocks noChangeAspect="1"/>
          </p:cNvPicPr>
          <p:nvPr/>
        </p:nvPicPr>
        <p:blipFill>
          <a:blip r:embed="rId3" cstate="screen"/>
          <a:srcRect l="29851" t="22388" r="5970" b="7960"/>
          <a:stretch>
            <a:fillRect/>
          </a:stretch>
        </p:blipFill>
        <p:spPr>
          <a:xfrm>
            <a:off x="5572132" y="4071942"/>
            <a:ext cx="3071834" cy="250033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Познавательное развитие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Содержимое 3" descr="IMG_097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357422" y="2214554"/>
            <a:ext cx="5048253" cy="3786190"/>
          </a:xfrm>
          <a:effectLst>
            <a:softEdge rad="1270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z="3600" smtClean="0">
                <a:solidFill>
                  <a:schemeClr val="bg1"/>
                </a:solidFill>
              </a:rPr>
              <a:pPr/>
              <a:t>5</a:t>
            </a:fld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Художественно-эстетическое развитие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z="3600" smtClean="0">
                <a:solidFill>
                  <a:schemeClr val="tx1"/>
                </a:solidFill>
              </a:rPr>
              <a:pPr/>
              <a:t>6</a:t>
            </a:fld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7" name="Содержимое 3" descr="Изображение 13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 l="14411" t="8415" r="10334" b="11642"/>
          <a:stretch>
            <a:fillRect/>
          </a:stretch>
        </p:blipFill>
        <p:spPr>
          <a:xfrm>
            <a:off x="0" y="1214422"/>
            <a:ext cx="2967260" cy="2400304"/>
          </a:xfrm>
          <a:effectLst>
            <a:softEdge rad="127000"/>
          </a:effectLst>
        </p:spPr>
      </p:pic>
      <p:pic>
        <p:nvPicPr>
          <p:cNvPr id="8" name="Содержимое 3" descr="Изображение 1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29256" y="1285860"/>
            <a:ext cx="3176185" cy="221457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4742" t="4104" r="4742" b="5927"/>
          <a:stretch>
            <a:fillRect/>
          </a:stretch>
        </p:blipFill>
        <p:spPr bwMode="auto">
          <a:xfrm>
            <a:off x="0" y="4071942"/>
            <a:ext cx="3731849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 l="20217" t="10308" r="33469" b="10662"/>
          <a:stretch>
            <a:fillRect/>
          </a:stretch>
        </p:blipFill>
        <p:spPr bwMode="auto">
          <a:xfrm>
            <a:off x="2928926" y="2143116"/>
            <a:ext cx="2500330" cy="257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1" name="Содержимое 3" descr="IMG_100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072066" y="3975310"/>
            <a:ext cx="3780006" cy="266837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Взаимодействие с родителями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Содержимое 3" descr="Изображение 1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 l="17473" t="4660" r="10886"/>
          <a:stretch>
            <a:fillRect/>
          </a:stretch>
        </p:blipFill>
        <p:spPr>
          <a:xfrm>
            <a:off x="714348" y="1142984"/>
            <a:ext cx="2928958" cy="2923405"/>
          </a:xfrm>
          <a:effectLst>
            <a:softEdge rad="317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z="3600" smtClean="0">
                <a:solidFill>
                  <a:schemeClr val="tx1"/>
                </a:solidFill>
              </a:rPr>
              <a:pPr/>
              <a:t>7</a:t>
            </a:fld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6" name="Содержимое 3" descr="IMG_03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6380" y="1000108"/>
            <a:ext cx="3429024" cy="430135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Содержимое 3" descr="Изображение 121.jpg"/>
          <p:cNvPicPr>
            <a:picLocks noChangeAspect="1"/>
          </p:cNvPicPr>
          <p:nvPr/>
        </p:nvPicPr>
        <p:blipFill>
          <a:blip r:embed="rId4" cstate="screen"/>
          <a:srcRect l="28916" t="8571" r="27711"/>
          <a:stretch>
            <a:fillRect/>
          </a:stretch>
        </p:blipFill>
        <p:spPr>
          <a:xfrm>
            <a:off x="3428992" y="4357694"/>
            <a:ext cx="1714512" cy="228601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Ожидаемые результаты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214686"/>
            <a:ext cx="8186766" cy="185738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       </a:t>
            </a:r>
            <a:r>
              <a:rPr lang="ru-RU" sz="3600" dirty="0" smtClean="0">
                <a:latin typeface="Monotype Corsiva" pitchFamily="66" charset="0"/>
              </a:rPr>
              <a:t>Пробуждение интереса к истории и культуре своей страны, любви к родному краю, к своей Родине.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5214950"/>
            <a:ext cx="8215370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Расширение кругозора детей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928802"/>
            <a:ext cx="8215370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Знакомство с традициями и обрядовыми праздниками, с русскими народными играми.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E4072-6E84-4A2B-9E01-8A792497BA69}" type="slidenum">
              <a:rPr lang="ru-RU" sz="3600" smtClean="0">
                <a:solidFill>
                  <a:schemeClr val="tx1"/>
                </a:solidFill>
              </a:rPr>
              <a:pPr/>
              <a:t>8</a:t>
            </a:fld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92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Приобщение дошкольников к истокам народной культуры через организацию различных видов деятельности.</vt:lpstr>
      <vt:lpstr>Социально-коммуникативное развитие</vt:lpstr>
      <vt:lpstr>Познавательное развитие</vt:lpstr>
      <vt:lpstr>Художественно-эстетическое развитие</vt:lpstr>
      <vt:lpstr>Взаимодействие с родителями</vt:lpstr>
      <vt:lpstr>Ожидаемые результаты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2016-03-23T17:06:21Z</dcterms:created>
  <dcterms:modified xsi:type="dcterms:W3CDTF">2016-04-15T19:48:37Z</dcterms:modified>
</cp:coreProperties>
</file>