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2"/>
  </p:sldMasterIdLst>
  <p:notesMasterIdLst>
    <p:notesMasterId r:id="rId16"/>
  </p:notesMasterIdLst>
  <p:handoutMasterIdLst>
    <p:handoutMasterId r:id="rId17"/>
  </p:handoutMasterIdLst>
  <p:sldIdLst>
    <p:sldId id="256" r:id="rId3"/>
    <p:sldId id="262" r:id="rId4"/>
    <p:sldId id="263" r:id="rId5"/>
    <p:sldId id="264" r:id="rId6"/>
    <p:sldId id="265" r:id="rId7"/>
    <p:sldId id="266" r:id="rId8"/>
    <p:sldId id="267" r:id="rId9"/>
    <p:sldId id="273" r:id="rId10"/>
    <p:sldId id="272" r:id="rId11"/>
    <p:sldId id="274" r:id="rId12"/>
    <p:sldId id="275" r:id="rId13"/>
    <p:sldId id="276" r:id="rId14"/>
    <p:sldId id="27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FF1CE12-B100-0000-0000-000000000002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4" autoAdjust="0"/>
    <p:restoredTop sz="86410"/>
  </p:normalViewPr>
  <p:slideViewPr>
    <p:cSldViewPr>
      <p:cViewPr varScale="1">
        <p:scale>
          <a:sx n="64" d="100"/>
          <a:sy n="64" d="100"/>
        </p:scale>
        <p:origin x="1644" y="72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0;&#1085;&#1080;&#1075;&#1072;1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&#1050;&#1085;&#1080;&#1075;&#1072;1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D: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55020893763762"/>
          <c:y val="0.1431197081985178"/>
          <c:w val="0.69092738407699039"/>
          <c:h val="0.68521580635753865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Лист2!$E$1</c:f>
              <c:strCache>
                <c:ptCount val="1"/>
                <c:pt idx="0">
                  <c:v>Высркий</c:v>
                </c:pt>
              </c:strCache>
            </c:strRef>
          </c:tx>
          <c:invertIfNegative val="0"/>
          <c:cat>
            <c:strRef>
              <c:f>Лист2!$A$2:$D$5</c:f>
              <c:strCache>
                <c:ptCount val="3"/>
                <c:pt idx="0">
                  <c:v>Методика Дьяченко О.М.</c:v>
                </c:pt>
                <c:pt idx="1">
                  <c:v>Методика Венгер Л.А.</c:v>
                </c:pt>
                <c:pt idx="2">
                  <c:v>Уровень игровых умений</c:v>
                </c:pt>
              </c:strCache>
            </c:strRef>
          </c:cat>
          <c:val>
            <c:numRef>
              <c:f>Лист2!$E$2:$E$5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</c:numCache>
            </c:numRef>
          </c:val>
        </c:ser>
        <c:ser>
          <c:idx val="1"/>
          <c:order val="1"/>
          <c:tx>
            <c:strRef>
              <c:f>Лист2!$F$1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cat>
            <c:strRef>
              <c:f>Лист2!$A$2:$D$5</c:f>
              <c:strCache>
                <c:ptCount val="3"/>
                <c:pt idx="0">
                  <c:v>Методика Дьяченко О.М.</c:v>
                </c:pt>
                <c:pt idx="1">
                  <c:v>Методика Венгер Л.А.</c:v>
                </c:pt>
                <c:pt idx="2">
                  <c:v>Уровень игровых умений</c:v>
                </c:pt>
              </c:strCache>
            </c:strRef>
          </c:cat>
          <c:val>
            <c:numRef>
              <c:f>Лист2!$F$2:$F$5</c:f>
              <c:numCache>
                <c:formatCode>General</c:formatCode>
                <c:ptCount val="4"/>
                <c:pt idx="0">
                  <c:v>50</c:v>
                </c:pt>
                <c:pt idx="1">
                  <c:v>37.5</c:v>
                </c:pt>
                <c:pt idx="2">
                  <c:v>50</c:v>
                </c:pt>
              </c:numCache>
            </c:numRef>
          </c:val>
        </c:ser>
        <c:ser>
          <c:idx val="2"/>
          <c:order val="2"/>
          <c:tx>
            <c:strRef>
              <c:f>Лист2!$G$1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cat>
            <c:strRef>
              <c:f>Лист2!$A$2:$D$5</c:f>
              <c:strCache>
                <c:ptCount val="3"/>
                <c:pt idx="0">
                  <c:v>Методика Дьяченко О.М.</c:v>
                </c:pt>
                <c:pt idx="1">
                  <c:v>Методика Венгер Л.А.</c:v>
                </c:pt>
                <c:pt idx="2">
                  <c:v>Уровень игровых умений</c:v>
                </c:pt>
              </c:strCache>
            </c:strRef>
          </c:cat>
          <c:val>
            <c:numRef>
              <c:f>Лист2!$G$2:$G$5</c:f>
              <c:numCache>
                <c:formatCode>General</c:formatCode>
                <c:ptCount val="4"/>
                <c:pt idx="0">
                  <c:v>25</c:v>
                </c:pt>
                <c:pt idx="1">
                  <c:v>37.5</c:v>
                </c:pt>
                <c:pt idx="2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7164112"/>
        <c:axId val="467164896"/>
        <c:axId val="388585656"/>
      </c:bar3DChart>
      <c:catAx>
        <c:axId val="4671641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67164896"/>
        <c:crosses val="autoZero"/>
        <c:auto val="1"/>
        <c:lblAlgn val="ctr"/>
        <c:lblOffset val="100"/>
        <c:noMultiLvlLbl val="0"/>
      </c:catAx>
      <c:valAx>
        <c:axId val="467164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67164112"/>
        <c:crosses val="autoZero"/>
        <c:crossBetween val="between"/>
      </c:valAx>
      <c:serAx>
        <c:axId val="388585656"/>
        <c:scaling>
          <c:orientation val="minMax"/>
        </c:scaling>
        <c:delete val="0"/>
        <c:axPos val="b"/>
        <c:majorTickMark val="out"/>
        <c:minorTickMark val="none"/>
        <c:tickLblPos val="nextTo"/>
        <c:crossAx val="467164896"/>
        <c:crosses val="autoZero"/>
      </c:ser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Лист3!$B$1</c:f>
              <c:strCache>
                <c:ptCount val="1"/>
                <c:pt idx="0">
                  <c:v>До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Лист3!$A$2:$A$4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Лист3!$B$2:$B$4</c:f>
              <c:numCache>
                <c:formatCode>General</c:formatCode>
                <c:ptCount val="3"/>
                <c:pt idx="0">
                  <c:v>25</c:v>
                </c:pt>
                <c:pt idx="1">
                  <c:v>50</c:v>
                </c:pt>
                <c:pt idx="2">
                  <c:v>25</c:v>
                </c:pt>
              </c:numCache>
            </c:numRef>
          </c:val>
        </c:ser>
        <c:ser>
          <c:idx val="1"/>
          <c:order val="1"/>
          <c:tx>
            <c:strRef>
              <c:f>Лист3!$C$1</c:f>
              <c:strCache>
                <c:ptCount val="1"/>
                <c:pt idx="0">
                  <c:v>После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Лист3!$A$2:$A$4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Лист3!$C$2:$C$4</c:f>
              <c:numCache>
                <c:formatCode>General</c:formatCode>
                <c:ptCount val="3"/>
                <c:pt idx="0">
                  <c:v>50</c:v>
                </c:pt>
                <c:pt idx="1">
                  <c:v>37.5</c:v>
                </c:pt>
                <c:pt idx="2">
                  <c:v>12.5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7165680"/>
        <c:axId val="467162936"/>
        <c:axId val="388586928"/>
      </c:bar3DChart>
      <c:catAx>
        <c:axId val="4671656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67162936"/>
        <c:crosses val="autoZero"/>
        <c:auto val="1"/>
        <c:lblAlgn val="ctr"/>
        <c:lblOffset val="100"/>
        <c:noMultiLvlLbl val="0"/>
      </c:catAx>
      <c:valAx>
        <c:axId val="4671629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67165680"/>
        <c:crosses val="autoZero"/>
        <c:crossBetween val="between"/>
      </c:valAx>
      <c:serAx>
        <c:axId val="388586928"/>
        <c:scaling>
          <c:orientation val="minMax"/>
        </c:scaling>
        <c:delete val="0"/>
        <c:axPos val="b"/>
        <c:majorTickMark val="out"/>
        <c:minorTickMark val="none"/>
        <c:tickLblPos val="nextTo"/>
        <c:crossAx val="467162936"/>
        <c:crosses val="autoZero"/>
      </c:ser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Лист3!$B$1</c:f>
              <c:strCache>
                <c:ptCount val="1"/>
                <c:pt idx="0">
                  <c:v>До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Лист3!$A$2:$A$4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Лист3!$B$2:$B$4</c:f>
              <c:numCache>
                <c:formatCode>General</c:formatCode>
                <c:ptCount val="3"/>
                <c:pt idx="0">
                  <c:v>25</c:v>
                </c:pt>
                <c:pt idx="1">
                  <c:v>50</c:v>
                </c:pt>
                <c:pt idx="2">
                  <c:v>25</c:v>
                </c:pt>
              </c:numCache>
            </c:numRef>
          </c:val>
        </c:ser>
        <c:ser>
          <c:idx val="1"/>
          <c:order val="1"/>
          <c:tx>
            <c:strRef>
              <c:f>Лист3!$C$1</c:f>
              <c:strCache>
                <c:ptCount val="1"/>
                <c:pt idx="0">
                  <c:v>После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Лист3!$A$2:$A$4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Лист3!$C$2:$C$4</c:f>
              <c:numCache>
                <c:formatCode>General</c:formatCode>
                <c:ptCount val="3"/>
                <c:pt idx="0">
                  <c:v>50</c:v>
                </c:pt>
                <c:pt idx="1">
                  <c:v>37.5</c:v>
                </c:pt>
                <c:pt idx="2">
                  <c:v>12.5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7160584"/>
        <c:axId val="467163328"/>
        <c:axId val="467016560"/>
      </c:bar3DChart>
      <c:catAx>
        <c:axId val="4671605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67163328"/>
        <c:crosses val="autoZero"/>
        <c:auto val="1"/>
        <c:lblAlgn val="ctr"/>
        <c:lblOffset val="100"/>
        <c:noMultiLvlLbl val="0"/>
      </c:catAx>
      <c:valAx>
        <c:axId val="4671633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67160584"/>
        <c:crosses val="autoZero"/>
        <c:crossBetween val="between"/>
      </c:valAx>
      <c:serAx>
        <c:axId val="467016560"/>
        <c:scaling>
          <c:orientation val="minMax"/>
        </c:scaling>
        <c:delete val="0"/>
        <c:axPos val="b"/>
        <c:majorTickMark val="out"/>
        <c:minorTickMark val="none"/>
        <c:tickLblPos val="nextTo"/>
        <c:crossAx val="467163328"/>
        <c:crosses val="autoZero"/>
      </c:ser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0.06897</cdr:x>
      <cdr:y>0.09615</cdr:y>
    </cdr:from>
    <cdr:to>
      <cdr:x>0.32759</cdr:x>
      <cdr:y>0.15385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85752" y="357190"/>
          <a:ext cx="107157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</cdr:x>
      <cdr:y>0</cdr:y>
    </cdr:from>
    <cdr:to>
      <cdr:x>1</cdr:x>
      <cdr:y>0.15385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-500034" y="-357190"/>
          <a:ext cx="43577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Сравнительная диаграмма. Методика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Венгер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Л.А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0.87037</cdr:y>
    </cdr:from>
    <cdr:to>
      <cdr:x>1</cdr:x>
      <cdr:y>0.97241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3357586"/>
          <a:ext cx="4429124" cy="3936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Сравнительная диаграмма. Методика Дьяченко  О.М.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4" name="Rectangle 24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A849C5AD-4428-4E9C-9C84-11B72C9365FB}" type="datetimeFigureOut">
              <a:rPr lang="en-US" smtClean="0"/>
              <a:pPr/>
              <a:t>4/14/2016</a:t>
            </a:fld>
            <a:endParaRPr lang="en-US" smtClean="0"/>
          </a:p>
        </p:txBody>
      </p:sp>
      <p:sp>
        <p:nvSpPr>
          <p:cNvPr id="30" name="Rectangle 30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8C596567-A38F-4CEF-B37F-9B9D120D62CE}" type="slidenum">
              <a:rPr lang="en-US" smtClean="0"/>
              <a:pPr/>
              <a:t>‹#›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95588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5" name="Rectangle 15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D7547E60-4BE7-4E4E-9AAA-5EE35AEC995C}" type="datetimeFigureOut">
              <a:rPr lang="en-US" smtClean="0"/>
              <a:pPr/>
              <a:t>4/14/2016</a:t>
            </a:fld>
            <a:endParaRPr lang="en-US" smtClean="0"/>
          </a:p>
        </p:txBody>
      </p:sp>
      <p:sp>
        <p:nvSpPr>
          <p:cNvPr id="23" name="Rectangle 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8" name="Rectangle 2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A077768-21C8-4125-A345-258E48D2EED0}" type="slidenum">
              <a:rPr lang="en-US" smtClean="0"/>
              <a:pPr/>
              <a:t>‹#›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84053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99244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4/14/2016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4/14/2016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4/14/2016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4/14/2016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4/14/2016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4/14/2016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4/14/2016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9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5C14FD69-4A85-4715-A222-ABB225B63BC6}" type="datetimeFigureOut">
              <a:rPr lang="en-US" smtClean="0"/>
              <a:pPr/>
              <a:t>4/14/2016</a:t>
            </a:fld>
            <a:endParaRPr lang="en-US" sz="1000" dirty="0" smtClean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pPr algn="ctr"/>
            <a:endParaRPr lang="en-US" sz="1000" smtClean="0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sz="2800">
          <a:latin typeface="+mn-lt"/>
        </a:defRPr>
      </a:lvl1pPr>
      <a:lvl2pPr marL="742950" indent="-285750" eaLnBrk="1" hangingPunct="1">
        <a:buChar char="–"/>
        <a:defRPr sz="2400">
          <a:latin typeface="+mn-lt"/>
        </a:defRPr>
      </a:lvl2pPr>
      <a:lvl3pPr marL="1143000" indent="-228600" eaLnBrk="1" hangingPunct="1">
        <a:buChar char="•"/>
        <a:defRPr sz="2400">
          <a:latin typeface="+mn-lt"/>
        </a:defRPr>
      </a:lvl3pPr>
      <a:lvl4pPr marL="1600200" indent="-228600" eaLnBrk="1" hangingPunct="1">
        <a:buChar char="–"/>
        <a:defRPr sz="2000">
          <a:latin typeface="+mn-lt"/>
        </a:defRPr>
      </a:lvl4pPr>
      <a:lvl5pPr marL="2057400" indent="-228600" eaLnBrk="1" hangingPunct="1">
        <a:buChar char="»"/>
        <a:defRPr sz="2000"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714480" y="428604"/>
            <a:ext cx="6286544" cy="1143008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компенсирующего вида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№362 Кировского района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 – Петербурга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142976" y="1785927"/>
            <a:ext cx="7572428" cy="1785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ru-RU" sz="2200" b="1" dirty="0" smtClean="0"/>
              <a:t>КОНСУЛЬТАЦИЯ ДЛЯ РОДИТЕЛЕЙ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u="sng" dirty="0" smtClean="0"/>
              <a:t>Тема:</a:t>
            </a:r>
            <a:r>
              <a:rPr lang="ru-RU" sz="2200" b="1" dirty="0" smtClean="0"/>
              <a:t> Полифункциональный игровой материал как средство развития воображения в режиссёрских играх в среднем дошкольном возрасте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noProof="0" dirty="0"/>
          </a:p>
        </p:txBody>
      </p:sp>
      <p:sp>
        <p:nvSpPr>
          <p:cNvPr id="4" name="TextBox 3"/>
          <p:cNvSpPr txBox="1"/>
          <p:nvPr/>
        </p:nvSpPr>
        <p:spPr>
          <a:xfrm>
            <a:off x="5940152" y="4149080"/>
            <a:ext cx="305923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Выполнила</a:t>
            </a:r>
            <a:r>
              <a:rPr lang="ru-RU" sz="1400" b="1" dirty="0" smtClean="0"/>
              <a:t>:</a:t>
            </a:r>
          </a:p>
          <a:p>
            <a:r>
              <a:rPr lang="ru-RU" sz="1400" b="1" dirty="0" smtClean="0"/>
              <a:t>Воспитатель 1 квалификационной </a:t>
            </a:r>
            <a:endParaRPr lang="ru-RU" sz="1400" dirty="0" smtClean="0"/>
          </a:p>
          <a:p>
            <a:r>
              <a:rPr lang="ru-RU" sz="1400" dirty="0" smtClean="0"/>
              <a:t>Крылова Анжелика </a:t>
            </a:r>
            <a:r>
              <a:rPr lang="ru-RU" sz="1400" dirty="0" smtClean="0"/>
              <a:t>Александровна</a:t>
            </a:r>
            <a:endParaRPr lang="ru-RU" sz="1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714744" y="5934670"/>
            <a:ext cx="18947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Санкт-Петербург</a:t>
            </a:r>
          </a:p>
          <a:p>
            <a:pPr algn="ctr"/>
            <a:r>
              <a:rPr lang="ru-RU" dirty="0" smtClean="0"/>
              <a:t>2013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lnSpcReduction="10000"/>
          </a:bodyPr>
          <a:lstStyle/>
          <a:p>
            <a:pPr indent="3429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Основываясь на результаты констатирующего эксперимента нами была определена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цель формирующего эксперимента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3429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разработать полифункциональный игровой материал и подобрать игровые ситуации к данному материалу.</a:t>
            </a:r>
          </a:p>
          <a:p>
            <a:pPr indent="3429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решения цели были обозначены следующие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 задачи: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429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Обогащать содержание игровой деятельности детей, путём создания новых образов игровых персонажей.</a:t>
            </a:r>
          </a:p>
          <a:p>
            <a:pPr lvl="0" indent="3429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Развивать игровые умения детей, направленные на развитие взаимодействия детей в игре</a:t>
            </a:r>
          </a:p>
          <a:p>
            <a:pPr lvl="0" indent="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создавать новый сюжет, отталкиваясь от замысла партнёра</a:t>
            </a:r>
          </a:p>
          <a:p>
            <a:pPr lvl="0" indent="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последовательно выстраивать игровые события</a:t>
            </a:r>
          </a:p>
          <a:p>
            <a:pPr lvl="0" indent="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комбинировать разнообразные события в процессе построения сюжета</a:t>
            </a:r>
          </a:p>
          <a:p>
            <a:pPr lvl="0" indent="3429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Апробировать полифункциональный игровой материал, способствующий развитию сюжета в режиссёрских играх детей среднего дошкольного возраста.</a:t>
            </a:r>
          </a:p>
          <a:p>
            <a:pPr lvl="0" indent="3429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Создать игровые ситуации, направленные на использование полифункционального игрового материала.</a:t>
            </a:r>
          </a:p>
          <a:p>
            <a:pPr indent="34290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857248"/>
          </a:xfrm>
        </p:spPr>
        <p:txBody>
          <a:bodyPr/>
          <a:lstStyle/>
          <a:p>
            <a:pPr algn="ctr"/>
            <a:r>
              <a:rPr lang="ru-RU" b="1" i="1" dirty="0" smtClean="0"/>
              <a:t>Формирующий эксперимент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indent="3429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решения поставленных задач были определены следующие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этапы работы с детьми в процессе формирующего эксперимента: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Изображение 5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214421"/>
            <a:ext cx="1428760" cy="21488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868" y="2857496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928794" y="1285860"/>
            <a:ext cx="257176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этап:</a:t>
            </a:r>
            <a:endParaRPr kumimoji="0" lang="ru-RU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обогащения игровой деятельности детей было выбрано произведение «Малыш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Карлсон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А. Линдгрен.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57950" y="3857628"/>
            <a:ext cx="25717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2 этап:</a:t>
            </a: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Направлен на совместную разработку игрового материала, который предлагал бы смысловое поле.</a:t>
            </a:r>
          </a:p>
          <a:p>
            <a:endParaRPr lang="ru-RU" dirty="0"/>
          </a:p>
        </p:txBody>
      </p:sp>
      <p:pic>
        <p:nvPicPr>
          <p:cNvPr id="10" name="Рисунок 9" descr="Изображение 1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142984"/>
            <a:ext cx="4000496" cy="26599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357686" y="4000504"/>
            <a:ext cx="17859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 </a:t>
            </a:r>
            <a:r>
              <a:rPr lang="ru-RU" b="1" u="sng" dirty="0" smtClean="0"/>
              <a:t>3 этапе </a:t>
            </a:r>
            <a:r>
              <a:rPr lang="ru-RU" dirty="0" smtClean="0"/>
              <a:t>детям предлагались игровые ситуации для обыгрывания смыслового поля</a:t>
            </a:r>
            <a:endParaRPr lang="ru-RU" dirty="0"/>
          </a:p>
        </p:txBody>
      </p:sp>
      <p:pic>
        <p:nvPicPr>
          <p:cNvPr id="12" name="Рисунок 11" descr="Изображение 48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4000504"/>
            <a:ext cx="3857620" cy="2564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71472" y="571480"/>
            <a:ext cx="8229600" cy="5143536"/>
          </a:xfrm>
        </p:spPr>
        <p:txBody>
          <a:bodyPr/>
          <a:lstStyle/>
          <a:p>
            <a:pPr indent="3429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Целью контрольного эксперимента является: изучение влияния полифункционального игрового материала на развитие воображения в среднем дошкольном возрасте.</a:t>
            </a:r>
          </a:p>
          <a:p>
            <a:pPr indent="342900" algn="just">
              <a:buNone/>
            </a:pPr>
            <a:r>
              <a:rPr lang="ru-RU" sz="2000" dirty="0" smtClean="0"/>
              <a:t>Сравнительный анализ результатов показал, что уровень развития воображения детей изменился.</a:t>
            </a:r>
          </a:p>
          <a:p>
            <a:pPr indent="34290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6922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Контрольный эксперимент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00034" y="2143116"/>
          <a:ext cx="4357718" cy="371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714876" y="2214554"/>
          <a:ext cx="4429124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2910" y="6000768"/>
            <a:ext cx="7929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Таким образом, гипотеза исследования подтвердилась.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728" y="1857364"/>
            <a:ext cx="6500858" cy="264319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СПАСИБО </a:t>
            </a:r>
            <a:br>
              <a:rPr lang="ru-RU" sz="4400" b="1" dirty="0" smtClean="0"/>
            </a:br>
            <a:r>
              <a:rPr lang="ru-RU" sz="4400" b="1" dirty="0" smtClean="0"/>
              <a:t>ЗА </a:t>
            </a:r>
            <a:br>
              <a:rPr lang="ru-RU" sz="4400" b="1" dirty="0" smtClean="0"/>
            </a:br>
            <a:r>
              <a:rPr lang="ru-RU" sz="4400" b="1" dirty="0" smtClean="0"/>
              <a:t>ВНИМАНИЕ!</a:t>
            </a:r>
            <a:endParaRPr lang="ru-RU" sz="4400" b="1" dirty="0"/>
          </a:p>
        </p:txBody>
      </p:sp>
      <p:pic>
        <p:nvPicPr>
          <p:cNvPr id="5" name="Рисунок 4" descr="Изображение 5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327491">
            <a:off x="357158" y="500042"/>
            <a:ext cx="3286116" cy="2184917"/>
          </a:xfrm>
          <a:prstGeom prst="rect">
            <a:avLst/>
          </a:prstGeom>
        </p:spPr>
      </p:pic>
      <p:pic>
        <p:nvPicPr>
          <p:cNvPr id="6" name="Рисунок 5" descr="Изображение 5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553512">
            <a:off x="5659256" y="4459260"/>
            <a:ext cx="3000396" cy="1994944"/>
          </a:xfrm>
          <a:prstGeom prst="rect">
            <a:avLst/>
          </a:prstGeom>
        </p:spPr>
      </p:pic>
      <p:pic>
        <p:nvPicPr>
          <p:cNvPr id="7" name="Рисунок 6" descr="Изображение 57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135631">
            <a:off x="279968" y="4315329"/>
            <a:ext cx="3020563" cy="2008353"/>
          </a:xfrm>
          <a:prstGeom prst="rect">
            <a:avLst/>
          </a:prstGeom>
        </p:spPr>
      </p:pic>
      <p:pic>
        <p:nvPicPr>
          <p:cNvPr id="8" name="Рисунок 7" descr="Изображение 59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72402">
            <a:off x="5762726" y="416480"/>
            <a:ext cx="3143240" cy="2089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00034" y="428604"/>
            <a:ext cx="8229600" cy="5983311"/>
          </a:xfrm>
        </p:spPr>
        <p:txBody>
          <a:bodyPr>
            <a:normAutofit fontScale="25000" lnSpcReduction="20000"/>
          </a:bodyPr>
          <a:lstStyle/>
          <a:p>
            <a:pPr indent="34290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Анализ психолого-педагогической литературы показал, что создание предметно-игровой среды является важным фактором развития игровой деятельности детей, и позволил предположить, что при создании определенных условий полифункциональный игровой материал будет являться средством развития воображения в режиссерских играх детей среднего дошкольного возраста.</a:t>
            </a:r>
          </a:p>
          <a:p>
            <a:pPr indent="34290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По мнению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Коротковой Н.Я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., «руководство играми дошкольников несёт в себе отпечаток излишнего дидактизма, организация игр проходит по аналогии с проведением учебных занятий в строго регламентированный учебно-игровой среде». Это тормозит развитие воображения, основного фактора развития игр и их сюжетов. Возникает противоречие между тем уровнем развития игры, который мог бы достичь ребёнок и уровнем, которого действительно достигает игра ребёнка-дошкольника.</a:t>
            </a:r>
          </a:p>
          <a:p>
            <a:pPr indent="342900"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В.С. Мухина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считает, что обучать ребёнка необходимо, не ограничивая его действия, потому что только в свободе творчества у ребёнка развивается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indent="342900"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Н.Я.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Михайленко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 формировании режиссёрской игры в дошкольном детстве. В ней говорится, что развитие самостоятельной игры детей происходит гораздо быстрее, если воспитатель целенаправленно руководит ею, формируя специфические игровые умения на протяжении всего дошкольного детства.</a:t>
            </a:r>
          </a:p>
          <a:p>
            <a:pPr indent="34290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00034" y="857232"/>
            <a:ext cx="8229600" cy="5483245"/>
          </a:xfrm>
        </p:spPr>
        <p:txBody>
          <a:bodyPr>
            <a:normAutofit/>
          </a:bodyPr>
          <a:lstStyle/>
          <a:p>
            <a:pPr indent="34290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Кравцова Е.Е.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утверждает, что режиссёрская игра развивается на протяжении всего дошкольного возраста, возникая раньше, чем сюжетно-ролевая игра, на основе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сюжетно-отобразительной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игры, и существует параллельно со всеми видами игр.</a:t>
            </a:r>
          </a:p>
          <a:p>
            <a:pPr indent="34290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Исследования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Венгера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Л.А.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показывают, что в среднем дошкольном возрасте воображение существенно изменяется. В связи с расширением опыта ребёнка, развитием его интересов, усложнением его деятельности воображение приобретает более творческий характер. Сюжеты детских игр, рисунков, самостоятельных рассказов становятся богаче и разнообразнее. В них ребёнок отображает уже не только то, что происходит в его ближайшем окружении, но и значительно более далёкие события из жизни.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00034" y="1785926"/>
            <a:ext cx="8229600" cy="400052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Цель констатирующего эксперимента: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изучить особенности развития воображения детей в среднем дошкольном возрасте.</a:t>
            </a: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Определить уровень развития воображения детей среднего дошкольного возраста.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Изучить особенности развития режиссёрской игры в среднем дошкольном возрасте.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Изучить особенности игровых умений детей среднего дошкольного возраста и игровые интересы.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соответствии с задачами были разработаны три серии констатирующего эксперимента.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x-none" b="1" i="1" smtClean="0"/>
              <a:t>Экспериментально практическая часть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x-none" b="1" i="1" smtClean="0"/>
              <a:t>  Констатирующий эксперимент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3429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определения уровня  развития воображения детей среднего дошкольного возраста мы использовали методики:</a:t>
            </a:r>
          </a:p>
          <a:p>
            <a:pPr indent="34290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Дьяченко О.М.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Дорисовывание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фигур».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определение уровня развития воображения, способности создавать оригинальные образы.</a:t>
            </a:r>
          </a:p>
          <a:p>
            <a:pPr indent="342900" algn="just"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Материал: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Комплект из 10 карточек, на каждой, из которой нарисована фигура неопределённой формы: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x-none" sz="3100" b="1" i="1" smtClean="0"/>
              <a:t>Методика изучения особенностей развития воображения в режиссёрских играх детей среднего дошкольного возраста</a:t>
            </a:r>
            <a:endParaRPr lang="ru-RU" sz="31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4429132"/>
          <a:ext cx="8358250" cy="1214446"/>
        </p:xfrm>
        <a:graphic>
          <a:graphicData uri="http://schemas.openxmlformats.org/drawingml/2006/table">
            <a:tbl>
              <a:tblPr firstRow="1" bandRow="1"/>
              <a:tblGrid>
                <a:gridCol w="835825"/>
                <a:gridCol w="835825"/>
                <a:gridCol w="835825"/>
                <a:gridCol w="835825"/>
                <a:gridCol w="835825"/>
                <a:gridCol w="835825"/>
                <a:gridCol w="835825"/>
                <a:gridCol w="835825"/>
                <a:gridCol w="835825"/>
                <a:gridCol w="835825"/>
              </a:tblGrid>
              <a:tr h="1214446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Равнобедренный треугольник 5"/>
          <p:cNvSpPr/>
          <p:nvPr/>
        </p:nvSpPr>
        <p:spPr>
          <a:xfrm>
            <a:off x="714348" y="4857760"/>
            <a:ext cx="500066" cy="500066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500166" y="4786322"/>
            <a:ext cx="571504" cy="57150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4786322"/>
            <a:ext cx="57150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929190" y="4714884"/>
            <a:ext cx="428628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214678" y="4500570"/>
            <a:ext cx="500066" cy="42862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>
            <a:stCxn id="10" idx="4"/>
          </p:cNvCxnSpPr>
          <p:nvPr/>
        </p:nvCxnSpPr>
        <p:spPr>
          <a:xfrm rot="16200000" flipH="1">
            <a:off x="3196818" y="5197090"/>
            <a:ext cx="571506" cy="357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Дуга 16"/>
          <p:cNvSpPr/>
          <p:nvPr/>
        </p:nvSpPr>
        <p:spPr>
          <a:xfrm rot="997717">
            <a:off x="3830642" y="4655104"/>
            <a:ext cx="714380" cy="914400"/>
          </a:xfrm>
          <a:prstGeom prst="arc">
            <a:avLst>
              <a:gd name="adj1" fmla="val 16200000"/>
              <a:gd name="adj2" fmla="val 299732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 rot="11946452">
            <a:off x="4130478" y="4592305"/>
            <a:ext cx="714380" cy="914400"/>
          </a:xfrm>
          <a:prstGeom prst="arc">
            <a:avLst>
              <a:gd name="adj1" fmla="val 16200000"/>
              <a:gd name="adj2" fmla="val 299732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643702" y="4572008"/>
            <a:ext cx="428628" cy="92869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Трапеция 20"/>
          <p:cNvSpPr/>
          <p:nvPr/>
        </p:nvSpPr>
        <p:spPr>
          <a:xfrm rot="10800000">
            <a:off x="5643570" y="4786322"/>
            <a:ext cx="642942" cy="573210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7286644" y="4786322"/>
            <a:ext cx="713619" cy="628952"/>
          </a:xfrm>
          <a:custGeom>
            <a:avLst/>
            <a:gdLst>
              <a:gd name="connsiteX0" fmla="*/ 0 w 713619"/>
              <a:gd name="connsiteY0" fmla="*/ 549123 h 628952"/>
              <a:gd name="connsiteX1" fmla="*/ 116114 w 713619"/>
              <a:gd name="connsiteY1" fmla="*/ 12095 h 628952"/>
              <a:gd name="connsiteX2" fmla="*/ 145142 w 713619"/>
              <a:gd name="connsiteY2" fmla="*/ 621695 h 628952"/>
              <a:gd name="connsiteX3" fmla="*/ 261257 w 713619"/>
              <a:gd name="connsiteY3" fmla="*/ 55638 h 628952"/>
              <a:gd name="connsiteX4" fmla="*/ 348342 w 713619"/>
              <a:gd name="connsiteY4" fmla="*/ 505581 h 628952"/>
              <a:gd name="connsiteX5" fmla="*/ 435428 w 713619"/>
              <a:gd name="connsiteY5" fmla="*/ 302381 h 628952"/>
              <a:gd name="connsiteX6" fmla="*/ 522514 w 713619"/>
              <a:gd name="connsiteY6" fmla="*/ 578152 h 628952"/>
              <a:gd name="connsiteX7" fmla="*/ 609600 w 713619"/>
              <a:gd name="connsiteY7" fmla="*/ 84666 h 628952"/>
              <a:gd name="connsiteX8" fmla="*/ 696685 w 713619"/>
              <a:gd name="connsiteY8" fmla="*/ 549123 h 628952"/>
              <a:gd name="connsiteX9" fmla="*/ 711200 w 713619"/>
              <a:gd name="connsiteY9" fmla="*/ 549123 h 628952"/>
              <a:gd name="connsiteX10" fmla="*/ 711200 w 713619"/>
              <a:gd name="connsiteY10" fmla="*/ 578152 h 628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3619" h="628952">
                <a:moveTo>
                  <a:pt x="0" y="549123"/>
                </a:moveTo>
                <a:cubicBezTo>
                  <a:pt x="45962" y="274561"/>
                  <a:pt x="91924" y="0"/>
                  <a:pt x="116114" y="12095"/>
                </a:cubicBezTo>
                <a:cubicBezTo>
                  <a:pt x="140304" y="24190"/>
                  <a:pt x="120952" y="614438"/>
                  <a:pt x="145142" y="621695"/>
                </a:cubicBezTo>
                <a:cubicBezTo>
                  <a:pt x="169332" y="628952"/>
                  <a:pt x="227390" y="74990"/>
                  <a:pt x="261257" y="55638"/>
                </a:cubicBezTo>
                <a:cubicBezTo>
                  <a:pt x="295124" y="36286"/>
                  <a:pt x="319313" y="464457"/>
                  <a:pt x="348342" y="505581"/>
                </a:cubicBezTo>
                <a:cubicBezTo>
                  <a:pt x="377371" y="546705"/>
                  <a:pt x="406399" y="290286"/>
                  <a:pt x="435428" y="302381"/>
                </a:cubicBezTo>
                <a:cubicBezTo>
                  <a:pt x="464457" y="314476"/>
                  <a:pt x="493485" y="614438"/>
                  <a:pt x="522514" y="578152"/>
                </a:cubicBezTo>
                <a:cubicBezTo>
                  <a:pt x="551543" y="541866"/>
                  <a:pt x="580572" y="89504"/>
                  <a:pt x="609600" y="84666"/>
                </a:cubicBezTo>
                <a:cubicBezTo>
                  <a:pt x="638628" y="79828"/>
                  <a:pt x="679752" y="471713"/>
                  <a:pt x="696685" y="549123"/>
                </a:cubicBezTo>
                <a:cubicBezTo>
                  <a:pt x="713618" y="626533"/>
                  <a:pt x="708781" y="544285"/>
                  <a:pt x="711200" y="549123"/>
                </a:cubicBezTo>
                <a:cubicBezTo>
                  <a:pt x="713619" y="553961"/>
                  <a:pt x="712409" y="566056"/>
                  <a:pt x="711200" y="578152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8072462" y="4500570"/>
            <a:ext cx="827314" cy="1020838"/>
          </a:xfrm>
          <a:custGeom>
            <a:avLst/>
            <a:gdLst>
              <a:gd name="connsiteX0" fmla="*/ 174171 w 827314"/>
              <a:gd name="connsiteY0" fmla="*/ 416076 h 1020838"/>
              <a:gd name="connsiteX1" fmla="*/ 29029 w 827314"/>
              <a:gd name="connsiteY1" fmla="*/ 140305 h 1020838"/>
              <a:gd name="connsiteX2" fmla="*/ 348343 w 827314"/>
              <a:gd name="connsiteY2" fmla="*/ 314476 h 1020838"/>
              <a:gd name="connsiteX3" fmla="*/ 537029 w 827314"/>
              <a:gd name="connsiteY3" fmla="*/ 9676 h 1020838"/>
              <a:gd name="connsiteX4" fmla="*/ 638629 w 827314"/>
              <a:gd name="connsiteY4" fmla="*/ 372534 h 1020838"/>
              <a:gd name="connsiteX5" fmla="*/ 812800 w 827314"/>
              <a:gd name="connsiteY5" fmla="*/ 372534 h 1020838"/>
              <a:gd name="connsiteX6" fmla="*/ 696686 w 827314"/>
              <a:gd name="connsiteY6" fmla="*/ 633791 h 1020838"/>
              <a:gd name="connsiteX7" fmla="*/ 783771 w 827314"/>
              <a:gd name="connsiteY7" fmla="*/ 924076 h 1020838"/>
              <a:gd name="connsiteX8" fmla="*/ 435429 w 827314"/>
              <a:gd name="connsiteY8" fmla="*/ 720876 h 1020838"/>
              <a:gd name="connsiteX9" fmla="*/ 159657 w 827314"/>
              <a:gd name="connsiteY9" fmla="*/ 967619 h 1020838"/>
              <a:gd name="connsiteX10" fmla="*/ 174171 w 827314"/>
              <a:gd name="connsiteY10" fmla="*/ 416076 h 1020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27314" h="1020838">
                <a:moveTo>
                  <a:pt x="174171" y="416076"/>
                </a:moveTo>
                <a:cubicBezTo>
                  <a:pt x="152400" y="278190"/>
                  <a:pt x="0" y="157238"/>
                  <a:pt x="29029" y="140305"/>
                </a:cubicBezTo>
                <a:cubicBezTo>
                  <a:pt x="58058" y="123372"/>
                  <a:pt x="263676" y="336247"/>
                  <a:pt x="348343" y="314476"/>
                </a:cubicBezTo>
                <a:cubicBezTo>
                  <a:pt x="433010" y="292705"/>
                  <a:pt x="488648" y="0"/>
                  <a:pt x="537029" y="9676"/>
                </a:cubicBezTo>
                <a:cubicBezTo>
                  <a:pt x="585410" y="19352"/>
                  <a:pt x="592667" y="312058"/>
                  <a:pt x="638629" y="372534"/>
                </a:cubicBezTo>
                <a:cubicBezTo>
                  <a:pt x="684591" y="433010"/>
                  <a:pt x="803124" y="328991"/>
                  <a:pt x="812800" y="372534"/>
                </a:cubicBezTo>
                <a:cubicBezTo>
                  <a:pt x="822476" y="416077"/>
                  <a:pt x="701524" y="541867"/>
                  <a:pt x="696686" y="633791"/>
                </a:cubicBezTo>
                <a:cubicBezTo>
                  <a:pt x="691848" y="725715"/>
                  <a:pt x="827314" y="909562"/>
                  <a:pt x="783771" y="924076"/>
                </a:cubicBezTo>
                <a:cubicBezTo>
                  <a:pt x="740228" y="938590"/>
                  <a:pt x="539448" y="713619"/>
                  <a:pt x="435429" y="720876"/>
                </a:cubicBezTo>
                <a:cubicBezTo>
                  <a:pt x="331410" y="728133"/>
                  <a:pt x="205619" y="1020838"/>
                  <a:pt x="159657" y="967619"/>
                </a:cubicBezTo>
                <a:cubicBezTo>
                  <a:pt x="113695" y="914400"/>
                  <a:pt x="195942" y="553962"/>
                  <a:pt x="174171" y="416076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Венгер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Л.А. Методика диагностики уровня развития воображения.</a:t>
            </a: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большой лист бумаги с изображённой на нём наглядной моделью.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 indent="34290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Ребёнку предлагалось придумать сказку, которая здесь нарисована.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2357430"/>
          <a:ext cx="8286808" cy="2643206"/>
        </p:xfrm>
        <a:graphic>
          <a:graphicData uri="http://schemas.openxmlformats.org/drawingml/2006/table">
            <a:tbl>
              <a:tblPr firstRow="1" bandRow="1"/>
              <a:tblGrid>
                <a:gridCol w="2071702"/>
                <a:gridCol w="2071702"/>
                <a:gridCol w="2071702"/>
                <a:gridCol w="2071702"/>
              </a:tblGrid>
              <a:tr h="264320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581395-fa1561534eb262b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500438"/>
            <a:ext cx="1928826" cy="1398399"/>
          </a:xfrm>
          <a:prstGeom prst="rect">
            <a:avLst/>
          </a:prstGeom>
        </p:spPr>
      </p:pic>
      <p:pic>
        <p:nvPicPr>
          <p:cNvPr id="6" name="Рисунок 5" descr="img_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2714620"/>
            <a:ext cx="1787933" cy="2138368"/>
          </a:xfrm>
          <a:prstGeom prst="rect">
            <a:avLst/>
          </a:prstGeom>
        </p:spPr>
      </p:pic>
      <p:pic>
        <p:nvPicPr>
          <p:cNvPr id="7" name="Рисунок 6" descr="img_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2571744"/>
            <a:ext cx="1928826" cy="2306876"/>
          </a:xfrm>
          <a:prstGeom prst="rect">
            <a:avLst/>
          </a:prstGeom>
        </p:spPr>
      </p:pic>
      <p:pic>
        <p:nvPicPr>
          <p:cNvPr id="8" name="Рисунок 7" descr="56225_html_4b079b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15140" y="2643182"/>
            <a:ext cx="1966895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71472" y="428604"/>
            <a:ext cx="8229600" cy="3286148"/>
          </a:xfrm>
        </p:spPr>
        <p:txBody>
          <a:bodyPr/>
          <a:lstStyle/>
          <a:p>
            <a:pPr indent="342900"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решения второй задачи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нами использовался метод наблюдения за играми детей, который даёт возможность в естественной обстановке изучить самостоятельную игру детей и выявить их игровые умения.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решения третьей задачи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мы использовали беседу с детьми, которая даёт возможность выявить: любимого героя игры ребёнка, содержание игровой деятельности детей, желание и потребности ребёнка в игре, выявить наиболее распространённые сюжеты и основных персонажей игр детей, а так же выразить свои чувства и отношения, что не позволяют сделать другие методы.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Сравнительная диаграмма для разделения детей на группы</a:t>
            </a:r>
            <a:endParaRPr lang="ru-RU" sz="2800" b="1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00034" y="1500174"/>
          <a:ext cx="821537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70000" lnSpcReduction="20000"/>
          </a:bodyPr>
          <a:lstStyle/>
          <a:p>
            <a:pPr indent="342900" algn="l">
              <a:buNone/>
            </a:pPr>
            <a:r>
              <a:rPr lang="ru-RU" dirty="0" smtClean="0"/>
              <a:t>Анализ результатов констатирующего эксперимента показал, что все дети имеют различные уровни развития воображения и уровни игровых умений.</a:t>
            </a:r>
          </a:p>
          <a:p>
            <a:pPr indent="342900" algn="l">
              <a:buNone/>
            </a:pPr>
            <a:r>
              <a:rPr lang="ru-RU" dirty="0" smtClean="0"/>
              <a:t>На основе результатов констатирующего эксперимента дети  условно были разделены на три группы развития воображения и игровых умений:</a:t>
            </a:r>
          </a:p>
          <a:p>
            <a:pPr indent="342900" algn="l">
              <a:buNone/>
            </a:pPr>
            <a:r>
              <a:rPr lang="ru-RU" b="1" dirty="0" smtClean="0"/>
              <a:t>1 группа дети с высоким уровнем развития воображения.</a:t>
            </a:r>
          </a:p>
          <a:p>
            <a:pPr indent="342900" algn="l">
              <a:buNone/>
            </a:pPr>
            <a:r>
              <a:rPr lang="ru-RU" dirty="0" smtClean="0"/>
              <a:t>Рисунки этих детей отличались оригинальностью. Предложенная фигура для </a:t>
            </a:r>
            <a:r>
              <a:rPr lang="ru-RU" dirty="0" err="1" smtClean="0"/>
              <a:t>дорисовывания</a:t>
            </a:r>
            <a:r>
              <a:rPr lang="ru-RU" dirty="0" smtClean="0"/>
              <a:t> становилась центральным элементом рисунка. Рассказы были связными, насыщены большим количеством персонажей и действий.</a:t>
            </a:r>
          </a:p>
          <a:p>
            <a:pPr indent="342900" algn="l">
              <a:buNone/>
            </a:pPr>
            <a:r>
              <a:rPr lang="ru-RU" b="1" dirty="0" smtClean="0"/>
              <a:t>2 группа дети со средним уровнем развития воображения.</a:t>
            </a:r>
          </a:p>
          <a:p>
            <a:pPr indent="342900" algn="l">
              <a:buNone/>
            </a:pPr>
            <a:r>
              <a:rPr lang="ru-RU" dirty="0" smtClean="0"/>
              <a:t>Рисунки этих детей имели некоторые повторения и не отличались оригинальностью изображения. Сочиненная сказка была схематична,  а некоторые дети справлялись с заданием при  помощи воспитателя.</a:t>
            </a:r>
          </a:p>
          <a:p>
            <a:pPr indent="342900" algn="l">
              <a:buNone/>
            </a:pPr>
            <a:r>
              <a:rPr lang="ru-RU" b="1" dirty="0" smtClean="0"/>
              <a:t>3 группа дети с низким уровнем развития воображения.</a:t>
            </a:r>
          </a:p>
          <a:p>
            <a:pPr indent="342900" algn="l">
              <a:buNone/>
            </a:pPr>
            <a:r>
              <a:rPr lang="ru-RU" dirty="0" smtClean="0"/>
              <a:t>В рисунках этих детей примитивное схематичное изображение, отделенное от предложенной фигуры. При составлении сказки дети не смогли справиться с заданием.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07384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16154E-A0DF-4D27-AFD4-D3380C4344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TS010073846</Template>
  <TotalTime>0</TotalTime>
  <Words>903</Words>
  <Application>Microsoft Office PowerPoint</Application>
  <PresentationFormat>Экран (4:3)</PresentationFormat>
  <Paragraphs>83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MS PGothic</vt:lpstr>
      <vt:lpstr>Calibri</vt:lpstr>
      <vt:lpstr>Corbel</vt:lpstr>
      <vt:lpstr>Times New Roman</vt:lpstr>
      <vt:lpstr>TS010073846</vt:lpstr>
      <vt:lpstr>    КОНСУЛЬТАЦИЯ ДЛЯ РОДИТЕЛЕЙ  Тема: Полифункциональный игровой материал как средство развития воображения в режиссёрских играх в среднем дошкольном возрасте </vt:lpstr>
      <vt:lpstr>Презентация PowerPoint</vt:lpstr>
      <vt:lpstr>Презентация PowerPoint</vt:lpstr>
      <vt:lpstr> Экспериментально практическая часть   Констатирующий эксперимент</vt:lpstr>
      <vt:lpstr> Методика изучения особенностей развития воображения в режиссёрских играх детей среднего дошкольного возраста</vt:lpstr>
      <vt:lpstr>Презентация PowerPoint</vt:lpstr>
      <vt:lpstr>Презентация PowerPoint</vt:lpstr>
      <vt:lpstr>Сравнительная диаграмма для разделения детей на группы</vt:lpstr>
      <vt:lpstr>Презентация PowerPoint</vt:lpstr>
      <vt:lpstr>Формирующий эксперимент</vt:lpstr>
      <vt:lpstr>Презентация PowerPoint</vt:lpstr>
      <vt:lpstr>Контрольный эксперимент</vt:lpstr>
      <vt:lpstr>СПАСИБО  ЗА  ВНИМАНИЕ!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2013-06-02T12:11:16Z</dcterms:created>
  <dcterms:modified xsi:type="dcterms:W3CDTF">2016-04-14T11:12:24Z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TC100738469990</vt:lpwstr>
  </property>
</Properties>
</file>