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theme+xml" PartName="/ppt/theme/theme3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handoutMaster+xml" PartName="/ppt/handoutMasters/handoutMaster1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69" r:id="rId3"/>
    <p:sldId id="257" r:id="rId4"/>
    <p:sldId id="258" r:id="rId5"/>
    <p:sldId id="259" r:id="rId6"/>
    <p:sldId id="260" r:id="rId7"/>
    <p:sldId id="280" r:id="rId8"/>
    <p:sldId id="262" r:id="rId9"/>
    <p:sldId id="281" r:id="rId10"/>
    <p:sldId id="282" r:id="rId11"/>
    <p:sldId id="268" r:id="rId12"/>
    <p:sldId id="263" r:id="rId13"/>
    <p:sldId id="264" r:id="rId14"/>
    <p:sldId id="277" r:id="rId15"/>
    <p:sldId id="265" r:id="rId16"/>
    <p:sldId id="283" r:id="rId17"/>
    <p:sldId id="271" r:id="rId18"/>
    <p:sldId id="266" r:id="rId19"/>
    <p:sldId id="284" r:id="rId20"/>
    <p:sldId id="267" r:id="rId21"/>
    <p:sldId id="278" r:id="rId22"/>
    <p:sldId id="272" r:id="rId23"/>
    <p:sldId id="273" r:id="rId24"/>
    <p:sldId id="274" r:id="rId25"/>
    <p:sldId id="275" r:id="rId26"/>
    <p:sldId id="279" r:id="rId27"/>
    <p:sldId id="276" r:id="rId28"/>
    <p:sldId id="285" r:id="rId29"/>
    <p:sldId id="286" r:id="rId30"/>
    <p:sldId id="28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A7138-A97F-4C51-9D79-CB27DEECD8C2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877C0-D907-476D-9639-8F22EC20A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378F6-D769-4079-BDF5-030613EA08D1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FB1E7-A147-4476-8A90-19D98C7F2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FB1E7-A147-4476-8A90-19D98C7F2349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FB1E7-A147-4476-8A90-19D98C7F2349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u.wikipedia.org/wiki/%D0%98%D1%81%D0%BB%D0%B0%D0%BC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2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802017\Desktop\Новая папка\x_80a7ed4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348" r="2348"/>
          <a:stretch>
            <a:fillRect/>
          </a:stretch>
        </p:blipFill>
        <p:spPr bwMode="auto">
          <a:xfrm>
            <a:off x="35496" y="44624"/>
            <a:ext cx="9003640" cy="619268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187624" y="6237312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Дагестан - «страна гор».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76056" y="692696"/>
            <a:ext cx="3096344" cy="63976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Мечеть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Альбурикент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Махачкале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95536" y="4149080"/>
            <a:ext cx="3168352" cy="172819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Медресе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мусульманская средняя и высшая школа, готовящая служителей культа, учителей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C:\Users\802017\Desktop\Новая папка\медресе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1893" y="2708921"/>
            <a:ext cx="5532107" cy="4149080"/>
          </a:xfrm>
          <a:prstGeom prst="rect">
            <a:avLst/>
          </a:prstGeom>
          <a:noFill/>
        </p:spPr>
      </p:pic>
      <p:pic>
        <p:nvPicPr>
          <p:cNvPr id="15362" name="Picture 2" descr="C:\Users\802017\Desktop\Новая папка\800PX-~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5052053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772816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Дагестанская Государственная Медицинская Академия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8024" y="4005064"/>
            <a:ext cx="4041775" cy="129614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Исламский Институт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Муртазали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Магомедова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Большая часть населения Дагестана (более 90%) традиционно исповедует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" action="ppaction://hlinkfile" tooltip="Ислам"/>
              </a:rPr>
              <a:t>ислам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C:\Users\802017\Desktop\Новая папка\250PX-~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28" y="2636912"/>
            <a:ext cx="4531972" cy="4149080"/>
          </a:xfrm>
          <a:prstGeom prst="rect">
            <a:avLst/>
          </a:prstGeom>
          <a:noFill/>
        </p:spPr>
      </p:pic>
      <p:pic>
        <p:nvPicPr>
          <p:cNvPr id="13316" name="Picture 4" descr="C:\Users\802017\Desktop\Новая папка\Islamic_school_in_Sasitli_village_(Dagestan-Russia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53748" y="332656"/>
            <a:ext cx="4454756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1907704" y="5589240"/>
            <a:ext cx="2664296" cy="639762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Гимринский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тоннель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802017\Desktop\Новая папка\800PX-~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4527401" cy="3384376"/>
          </a:xfrm>
          <a:prstGeom prst="rect">
            <a:avLst/>
          </a:prstGeom>
          <a:noFill/>
        </p:spPr>
      </p:pic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4644008" y="1268760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Арганайская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ГЭС на реке Аварское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Койсу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с.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Гимры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802017\Desktop\Новая папка\Gimry_tunnel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6504" y="3284984"/>
            <a:ext cx="4499992" cy="3374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251520" y="4437112"/>
            <a:ext cx="4041775" cy="2232248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Эта таинственная пещера расположена в известном краю ковроткачества - Табасаранском районе республики Дагестан. Испокон веков пещеры привлекали людей, местное население считает их священными. К пещере ведет облагороженная дорога. Полы в пещерах застланы самыми дорогими табасаранскими коврами ручной работы. Внутри подведено электричество.</a:t>
            </a:r>
          </a:p>
          <a:p>
            <a:endParaRPr lang="ru-RU" dirty="0"/>
          </a:p>
        </p:txBody>
      </p:sp>
      <p:pic>
        <p:nvPicPr>
          <p:cNvPr id="10243" name="Picture 3" descr="C:\Users\802017\Desktop\Новая папка\пещера дюрк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916149" cy="4437112"/>
          </a:xfrm>
          <a:prstGeom prst="rect">
            <a:avLst/>
          </a:prstGeom>
          <a:noFill/>
        </p:spPr>
      </p:pic>
      <p:pic>
        <p:nvPicPr>
          <p:cNvPr id="10244" name="Picture 4" descr="C:\Users\802017\Desktop\Новая папка\758133436-600x60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825552"/>
            <a:ext cx="4762735" cy="40324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940152" y="395953"/>
            <a:ext cx="3203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Пещера 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Дюрк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Гора 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Шалбуздаг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941168"/>
            <a:ext cx="9144000" cy="1916831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Одна из самых высоких вершин мира гора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Шалбуздаг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покорив которую можно надеяться на исполнение своего заветного желания.</a:t>
            </a:r>
          </a:p>
          <a:p>
            <a:r>
              <a:rPr lang="ru-RU" sz="1600" dirty="0" smtClean="0"/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Шалбуздаг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считается священной горой мусульман и является местом паломничества мусульман со всей России и из зарубежья.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802017\Desktop\Новая папка\75_shalbusda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34" y="620688"/>
            <a:ext cx="9082470" cy="4604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898132" y="2780928"/>
            <a:ext cx="4245868" cy="3501008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Водопад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Тобот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расположенный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Хунзахском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плато, является одним из уникальных природных памятников горного Дагестана. Вода отвесно падает на дно глубокого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кводяное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облако.аньона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единой струей, и только в самом низу поток водопада немного распыляется, образуя</a:t>
            </a:r>
          </a:p>
          <a:p>
            <a:endParaRPr lang="ru-RU" sz="1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323528" y="836712"/>
            <a:ext cx="4041775" cy="1935906"/>
          </a:xfrm>
        </p:spPr>
        <p:txBody>
          <a:bodyPr>
            <a:normAutofit fontScale="85000" lnSpcReduction="20000"/>
          </a:bodyPr>
          <a:lstStyle/>
          <a:p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Аддала-Шухгельмеэр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– третья по высоте вершина Дагестана, имеющая высоту 4151 м. и покрытая ледниками. Кажется, что вершина горы стягивает к себе шесть гребней, поэтому с высоты птичьего полета весь массив напоминает звезду.</a:t>
            </a:r>
          </a:p>
          <a:p>
            <a:endParaRPr lang="ru-RU" dirty="0"/>
          </a:p>
        </p:txBody>
      </p:sp>
      <p:pic>
        <p:nvPicPr>
          <p:cNvPr id="11266" name="Picture 2" descr="C:\Users\802017\Desktop\Новая папка\gor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0292" y="0"/>
            <a:ext cx="4393708" cy="3744416"/>
          </a:xfrm>
          <a:prstGeom prst="rect">
            <a:avLst/>
          </a:prstGeom>
          <a:noFill/>
        </p:spPr>
      </p:pic>
      <p:pic>
        <p:nvPicPr>
          <p:cNvPr id="11267" name="Picture 3" descr="C:\Users\802017\Desktop\Новая папка\071908_203-600x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17548" r="765" b="16647"/>
          <a:stretch>
            <a:fillRect/>
          </a:stretch>
        </p:blipFill>
        <p:spPr bwMode="auto">
          <a:xfrm>
            <a:off x="0" y="2996952"/>
            <a:ext cx="4788024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Хучнинский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водопад</a:t>
            </a:r>
            <a:endParaRPr lang="ru-RU" sz="3200" dirty="0"/>
          </a:p>
        </p:txBody>
      </p:sp>
      <p:pic>
        <p:nvPicPr>
          <p:cNvPr id="9" name="Picture 2" descr="C:\Users\802017\Desktop\Новая папка\IMG_0988-600x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162" t="1351" r="12162"/>
          <a:stretch>
            <a:fillRect/>
          </a:stretch>
        </p:blipFill>
        <p:spPr bwMode="auto">
          <a:xfrm>
            <a:off x="2123728" y="620688"/>
            <a:ext cx="4573683" cy="6165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22313" y="5307285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центре Табасаранского района, на реке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Ханаг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находится красивейший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Хучнинский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водопад.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Крутой спуск протягивается почти на 30 метров, внизу образовалось небольшое озеро, где туристы могут купаться.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8" name="Picture 4" descr="C:\Users\802017\Desktop\Новая папка\215-600x600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 t="16402" r="1591" b="16170"/>
          <a:stretch>
            <a:fillRect/>
          </a:stretch>
        </p:blipFill>
        <p:spPr bwMode="auto">
          <a:xfrm>
            <a:off x="755576" y="148008"/>
            <a:ext cx="7416824" cy="5081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251520" y="4149080"/>
            <a:ext cx="4041775" cy="1863898"/>
          </a:xfrm>
        </p:spPr>
        <p:txBody>
          <a:bodyPr>
            <a:normAutofit fontScale="62500" lnSpcReduction="20000"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дельте реки Самур находится единственный в России субтропический лиановый лес. Огромные деревья и высокие, доходящие до пояса травы перевиты вечнозелеными лианами. Самур богат рыбой кутум. Жемчужина Южного Дагестана – Самур, популярное место отдыха туристов</a:t>
            </a:r>
            <a:r>
              <a:rPr lang="ru-RU" sz="2600" dirty="0" smtClean="0"/>
              <a:t>.</a:t>
            </a:r>
          </a:p>
          <a:p>
            <a:endParaRPr lang="ru-RU" dirty="0"/>
          </a:p>
        </p:txBody>
      </p:sp>
      <p:pic>
        <p:nvPicPr>
          <p:cNvPr id="9219" name="Picture 3" descr="C:\Users\802017\Desktop\Новая папка\c1-600x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-808" t="11354" r="1639" b="15385"/>
          <a:stretch>
            <a:fillRect/>
          </a:stretch>
        </p:blipFill>
        <p:spPr bwMode="auto">
          <a:xfrm>
            <a:off x="0" y="260648"/>
            <a:ext cx="4447450" cy="3501008"/>
          </a:xfrm>
          <a:prstGeom prst="rect">
            <a:avLst/>
          </a:prstGeom>
          <a:noFill/>
        </p:spPr>
      </p:pic>
      <p:pic>
        <p:nvPicPr>
          <p:cNvPr id="9220" name="Picture 4" descr="C:\Users\802017\Desktop\Новая папка\0_506ff_4b6be36c_-1-L-600x60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96752"/>
            <a:ext cx="4644008" cy="532859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932040" y="476672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Самурский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лес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5"/>
          <p:cNvSpPr>
            <a:spLocks noGrp="1"/>
          </p:cNvSpPr>
          <p:nvPr>
            <p:ph type="title"/>
          </p:nvPr>
        </p:nvSpPr>
        <p:spPr/>
        <p:txBody>
          <a:bodyPr>
            <a:normAutofit fontScale="92500"/>
          </a:bodyPr>
          <a:lstStyle/>
          <a:p>
            <a:r>
              <a:rPr lang="ru-RU" sz="3500" b="1" dirty="0" err="1" smtClean="0">
                <a:latin typeface="Times New Roman" pitchFamily="18" charset="0"/>
                <a:cs typeface="Times New Roman" pitchFamily="18" charset="0"/>
              </a:rPr>
              <a:t>Чиркейское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водохранилище</a:t>
            </a:r>
          </a:p>
          <a:p>
            <a:endParaRPr lang="ru-RU" dirty="0"/>
          </a:p>
        </p:txBody>
      </p:sp>
      <p:pic>
        <p:nvPicPr>
          <p:cNvPr id="10" name="Picture 2" descr="C:\Users\802017\Desktop\Новая папка\__1_~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048" y="980728"/>
            <a:ext cx="8629432" cy="5772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802017\Desktop\Новая папка\400px-Dagestan_topographic_map-ru_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32039" cy="6858000"/>
          </a:xfrm>
          <a:prstGeom prst="rect">
            <a:avLst/>
          </a:prstGeom>
          <a:noFill/>
        </p:spPr>
      </p:pic>
      <p:pic>
        <p:nvPicPr>
          <p:cNvPr id="14339" name="Picture 3" descr="C:\Users\802017\Desktop\Новая папка\_1_~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0"/>
            <a:ext cx="4139952" cy="6809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Салтинское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ущелье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2291" name="Picture 3" descr="C:\Users\802017\Desktop\Новая папка\220px-Chechenya_go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15616" y="836712"/>
            <a:ext cx="6840760" cy="5814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620688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Сары-Кум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1999" y="404664"/>
            <a:ext cx="4320481" cy="3168352"/>
          </a:xfrm>
        </p:spPr>
        <p:txBody>
          <a:bodyPr>
            <a:noAutofit/>
          </a:bodyPr>
          <a:lstStyle/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ВоСары-Кум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переводится как "желтый песок" и является крупнейшим барханом не только в России, но и на всем материке Евразия.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Возникший во имя любви и имеющий красивую легенду, бархан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Сары-Кум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находится на территории Дагестанского заповедника в 20 км от Махачкалы.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Сары-кум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является единственным местом в Дагестане, где  на протяжении 5 месяцев, с мая по сентябрь, среднемесячные температуры превышают 20°.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7" name="Picture 1" descr="C:\Users\802017\Desktop\Новая папка\_20111008_1691330555-600x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959" t="17160" b="17233"/>
          <a:stretch>
            <a:fillRect/>
          </a:stretch>
        </p:blipFill>
        <p:spPr bwMode="auto">
          <a:xfrm>
            <a:off x="-36512" y="3717032"/>
            <a:ext cx="4456912" cy="3096344"/>
          </a:xfrm>
          <a:prstGeom prst="rect">
            <a:avLst/>
          </a:prstGeom>
          <a:noFill/>
        </p:spPr>
      </p:pic>
      <p:pic>
        <p:nvPicPr>
          <p:cNvPr id="39938" name="Picture 2" descr="C:\Users\802017\Desktop\Новая папка\0a43e746df-600x60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 t="15338" r="939" b="17233"/>
          <a:stretch>
            <a:fillRect/>
          </a:stretch>
        </p:blipFill>
        <p:spPr bwMode="auto">
          <a:xfrm>
            <a:off x="4453803" y="3645024"/>
            <a:ext cx="4654701" cy="3168352"/>
          </a:xfrm>
          <a:prstGeom prst="rect">
            <a:avLst/>
          </a:prstGeom>
          <a:noFill/>
        </p:spPr>
      </p:pic>
      <p:pic>
        <p:nvPicPr>
          <p:cNvPr id="39939" name="Picture 3" descr="C:\Users\802017\Desktop\Новая папка\sarukum_kruglogolovka-600x600.jpg"/>
          <p:cNvPicPr>
            <a:picLocks noChangeAspect="1" noChangeArrowheads="1"/>
          </p:cNvPicPr>
          <p:nvPr/>
        </p:nvPicPr>
        <p:blipFill>
          <a:blip r:embed="rId5" cstate="print"/>
          <a:srcRect l="861" t="12201" r="-399" b="12200"/>
          <a:stretch>
            <a:fillRect/>
          </a:stretch>
        </p:blipFill>
        <p:spPr bwMode="auto">
          <a:xfrm>
            <a:off x="0" y="548680"/>
            <a:ext cx="4427984" cy="3086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Парк аттракционов в Редукторном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 descr="C:\Users\802017\Desktop\Новая папка\2671-600x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7481" r="20278"/>
          <a:stretch>
            <a:fillRect/>
          </a:stretch>
        </p:blipFill>
        <p:spPr bwMode="auto">
          <a:xfrm>
            <a:off x="6228184" y="2173251"/>
            <a:ext cx="2915816" cy="4684749"/>
          </a:xfrm>
          <a:prstGeom prst="rect">
            <a:avLst/>
          </a:prstGeom>
          <a:noFill/>
        </p:spPr>
      </p:pic>
      <p:pic>
        <p:nvPicPr>
          <p:cNvPr id="17412" name="Picture 4" descr="C:\Users\802017\Desktop\Новая папка\2546-600x600.jpg"/>
          <p:cNvPicPr>
            <a:picLocks noChangeAspect="1" noChangeArrowheads="1"/>
          </p:cNvPicPr>
          <p:nvPr/>
        </p:nvPicPr>
        <p:blipFill>
          <a:blip r:embed="rId3" cstate="print"/>
          <a:srcRect l="17241" t="861" r="17240"/>
          <a:stretch>
            <a:fillRect/>
          </a:stretch>
        </p:blipFill>
        <p:spPr bwMode="auto">
          <a:xfrm>
            <a:off x="0" y="2276872"/>
            <a:ext cx="3027571" cy="4581128"/>
          </a:xfrm>
          <a:prstGeom prst="rect">
            <a:avLst/>
          </a:prstGeom>
          <a:noFill/>
        </p:spPr>
      </p:pic>
      <p:pic>
        <p:nvPicPr>
          <p:cNvPr id="17410" name="Picture 2" descr="C:\Users\802017\Desktop\Новая папка\2748-cr-300x2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692696"/>
            <a:ext cx="3960441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0081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Стадион  Хазар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92080" y="2060848"/>
            <a:ext cx="3681735" cy="99980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 </a:t>
            </a:r>
          </a:p>
          <a:p>
            <a:pPr algn="ctr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Домашний стадион футбольного клуба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Анжи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построенный еще в</a:t>
            </a:r>
          </a:p>
          <a:p>
            <a:pPr algn="ctr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2001 году. 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802017\Desktop\Новая папка\4c19c732723b-600x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t="16402" r="692" b="17992"/>
          <a:stretch>
            <a:fillRect/>
          </a:stretch>
        </p:blipFill>
        <p:spPr bwMode="auto">
          <a:xfrm>
            <a:off x="0" y="836712"/>
            <a:ext cx="5122906" cy="3384376"/>
          </a:xfrm>
          <a:prstGeom prst="rect">
            <a:avLst/>
          </a:prstGeom>
          <a:noFill/>
        </p:spPr>
      </p:pic>
      <p:pic>
        <p:nvPicPr>
          <p:cNvPr id="18435" name="Picture 3" descr="C:\Users\802017\Desktop\Новая папка\0_6bd5b_a981fe1e_XL-600x60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652" t="11693" b="13589"/>
          <a:stretch>
            <a:fillRect/>
          </a:stretch>
        </p:blipFill>
        <p:spPr bwMode="auto">
          <a:xfrm>
            <a:off x="4211960" y="3212976"/>
            <a:ext cx="4932040" cy="3645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"Солнечная крепость"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Нарын-Кала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властвует над всем городом.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Picture 2" descr="C:\Users\802017\Desktop\Новая папка\narin%20(2)-6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268760"/>
            <a:ext cx="4211960" cy="2736304"/>
          </a:xfrm>
          <a:prstGeom prst="rect">
            <a:avLst/>
          </a:prstGeom>
          <a:noFill/>
        </p:spPr>
      </p:pic>
      <p:pic>
        <p:nvPicPr>
          <p:cNvPr id="19460" name="Picture 4" descr="C:\Users\802017\Desktop\Новая папка\NarynKala_00624-600x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7361" t="759" r="17033"/>
          <a:stretch>
            <a:fillRect/>
          </a:stretch>
        </p:blipFill>
        <p:spPr bwMode="auto">
          <a:xfrm>
            <a:off x="4355976" y="1412776"/>
            <a:ext cx="2497082" cy="3777283"/>
          </a:xfrm>
          <a:prstGeom prst="rect">
            <a:avLst/>
          </a:prstGeom>
          <a:noFill/>
        </p:spPr>
      </p:pic>
      <p:pic>
        <p:nvPicPr>
          <p:cNvPr id="19461" name="Picture 5" descr="C:\Users\802017\Desktop\Новая папка\NarynKala_00788-600x600.jpg"/>
          <p:cNvPicPr>
            <a:picLocks noChangeAspect="1" noChangeArrowheads="1"/>
          </p:cNvPicPr>
          <p:nvPr/>
        </p:nvPicPr>
        <p:blipFill>
          <a:blip r:embed="rId4" cstate="print"/>
          <a:srcRect l="17241" t="861" r="18500"/>
          <a:stretch>
            <a:fillRect/>
          </a:stretch>
        </p:blipFill>
        <p:spPr bwMode="auto">
          <a:xfrm>
            <a:off x="6828079" y="3284984"/>
            <a:ext cx="2315921" cy="3573016"/>
          </a:xfrm>
          <a:prstGeom prst="rect">
            <a:avLst/>
          </a:prstGeom>
          <a:noFill/>
        </p:spPr>
      </p:pic>
      <p:pic>
        <p:nvPicPr>
          <p:cNvPr id="19459" name="Picture 3" descr="C:\Users\802017\Desktop\Новая папка\narin%20(7)-600x60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 l="652" t="17160" b="19056"/>
          <a:stretch>
            <a:fillRect/>
          </a:stretch>
        </p:blipFill>
        <p:spPr bwMode="auto">
          <a:xfrm>
            <a:off x="107504" y="4061371"/>
            <a:ext cx="4176464" cy="2796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Национальная одежда народов  Дагестана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802017\Desktop\Новая папка\wm_1_20130210_11.jpg"/>
          <p:cNvPicPr>
            <a:picLocks noChangeAspect="1" noChangeArrowheads="1"/>
          </p:cNvPicPr>
          <p:nvPr/>
        </p:nvPicPr>
        <p:blipFill>
          <a:blip r:embed="rId3" cstate="print"/>
          <a:srcRect l="20377" t="3874" r="29410"/>
          <a:stretch>
            <a:fillRect/>
          </a:stretch>
        </p:blipFill>
        <p:spPr bwMode="auto">
          <a:xfrm>
            <a:off x="251520" y="1124744"/>
            <a:ext cx="1152128" cy="3573016"/>
          </a:xfrm>
          <a:prstGeom prst="rect">
            <a:avLst/>
          </a:prstGeom>
          <a:noFill/>
        </p:spPr>
      </p:pic>
      <p:pic>
        <p:nvPicPr>
          <p:cNvPr id="20484" name="Picture 4" descr="C:\Users\802017\Desktop\Новая папка\wm_1_20130210_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412776"/>
            <a:ext cx="1485095" cy="3528392"/>
          </a:xfrm>
          <a:prstGeom prst="rect">
            <a:avLst/>
          </a:prstGeom>
          <a:noFill/>
        </p:spPr>
      </p:pic>
      <p:pic>
        <p:nvPicPr>
          <p:cNvPr id="20485" name="Picture 5" descr="C:\Users\802017\Desktop\Новая папка\wm_1_20130210_30.jpg"/>
          <p:cNvPicPr>
            <a:picLocks noChangeAspect="1" noChangeArrowheads="1"/>
          </p:cNvPicPr>
          <p:nvPr/>
        </p:nvPicPr>
        <p:blipFill>
          <a:blip r:embed="rId5" cstate="print"/>
          <a:srcRect l="24898" t="5732" r="18128" b="9427"/>
          <a:stretch>
            <a:fillRect/>
          </a:stretch>
        </p:blipFill>
        <p:spPr bwMode="auto">
          <a:xfrm>
            <a:off x="7236296" y="1412776"/>
            <a:ext cx="1728192" cy="3384376"/>
          </a:xfrm>
          <a:prstGeom prst="rect">
            <a:avLst/>
          </a:prstGeom>
          <a:noFill/>
        </p:spPr>
      </p:pic>
      <p:pic>
        <p:nvPicPr>
          <p:cNvPr id="20488" name="Picture 8" descr="C:\Users\802017\Desktop\Новая папка\wm_1_20130210_33.jpg"/>
          <p:cNvPicPr>
            <a:picLocks noChangeAspect="1" noChangeArrowheads="1"/>
          </p:cNvPicPr>
          <p:nvPr/>
        </p:nvPicPr>
        <p:blipFill>
          <a:blip r:embed="rId6" cstate="print"/>
          <a:srcRect l="33018" t="8902" r="23837" b="6739"/>
          <a:stretch>
            <a:fillRect/>
          </a:stretch>
        </p:blipFill>
        <p:spPr bwMode="auto">
          <a:xfrm>
            <a:off x="1907704" y="2897560"/>
            <a:ext cx="1440160" cy="3960440"/>
          </a:xfrm>
          <a:prstGeom prst="rect">
            <a:avLst/>
          </a:prstGeom>
          <a:noFill/>
        </p:spPr>
      </p:pic>
      <p:pic>
        <p:nvPicPr>
          <p:cNvPr id="20489" name="Picture 9" descr="C:\Users\802017\Desktop\Новая папка\wm_1_20130210_36.jpg"/>
          <p:cNvPicPr>
            <a:picLocks noChangeAspect="1" noChangeArrowheads="1"/>
          </p:cNvPicPr>
          <p:nvPr/>
        </p:nvPicPr>
        <p:blipFill>
          <a:blip r:embed="rId7" cstate="print"/>
          <a:srcRect l="24589" t="6739" r="30941" b="6739"/>
          <a:stretch>
            <a:fillRect/>
          </a:stretch>
        </p:blipFill>
        <p:spPr bwMode="auto">
          <a:xfrm>
            <a:off x="5508104" y="2825552"/>
            <a:ext cx="1411357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Танцы народа Дагестана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802017\Desktop\Новая папка\04b69ad45061.jpg"/>
          <p:cNvPicPr>
            <a:picLocks noChangeAspect="1" noChangeArrowheads="1"/>
          </p:cNvPicPr>
          <p:nvPr/>
        </p:nvPicPr>
        <p:blipFill>
          <a:blip r:embed="rId2" cstate="print"/>
          <a:srcRect l="26375" t="-399" r="26375"/>
          <a:stretch>
            <a:fillRect/>
          </a:stretch>
        </p:blipFill>
        <p:spPr bwMode="auto">
          <a:xfrm>
            <a:off x="323528" y="548680"/>
            <a:ext cx="2160240" cy="3442692"/>
          </a:xfrm>
          <a:prstGeom prst="rect">
            <a:avLst/>
          </a:prstGeom>
          <a:noFill/>
        </p:spPr>
      </p:pic>
      <p:pic>
        <p:nvPicPr>
          <p:cNvPr id="1027" name="Picture 3" descr="C:\Users\802017\Desktop\Новая папка\1607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76672"/>
            <a:ext cx="5140762" cy="3600400"/>
          </a:xfrm>
          <a:prstGeom prst="rect">
            <a:avLst/>
          </a:prstGeom>
          <a:noFill/>
        </p:spPr>
      </p:pic>
      <p:pic>
        <p:nvPicPr>
          <p:cNvPr id="1028" name="Picture 4" descr="C:\Users\802017\Desktop\Новая папка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4000500"/>
            <a:ext cx="5715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6206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Национальные блюда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236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331640" y="919173"/>
            <a:ext cx="252028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Хинкал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кумыкский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3" name="Рисунок 5" descr="http://visitkmv.ru/img/bayazet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3780420" cy="2520280"/>
          </a:xfrm>
          <a:prstGeom prst="rect">
            <a:avLst/>
          </a:prstGeom>
          <a:noFill/>
        </p:spPr>
      </p:pic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236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5148064" y="733927"/>
            <a:ext cx="3635896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Тесто дрожжевое для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хинкала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лакского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слоеного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6" name="Рисунок 7" descr="http://visitkmv.ru/img/bayazet/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556791"/>
            <a:ext cx="3744416" cy="2496277"/>
          </a:xfrm>
          <a:prstGeom prst="rect">
            <a:avLst/>
          </a:prstGeom>
          <a:noFill/>
        </p:spPr>
      </p:pic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236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971600" y="4026456"/>
            <a:ext cx="7272808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Дагестане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хинкал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распространен повсеместно. Это - праздничное блюдо, которое встречается любым дагестанцем с искренней радостью и теплотой.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Хинкал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едят в одиночку, он непременно подразумевает присутствие за столом всей семьи. Его подают в честь дорогого гостя, и не важно, день за окном или ночь,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хинкал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приготовят быстро и с удовольствием, ведь гостеприимство в крови каждого дагестанца. Для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хинкала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берут много мяса: баранину или говядину, варят большими кусками, со специями, можно добавить морковь, для вкуса бульона и луковицу. Варить бульон необходимо на слабом огне, чтобы он получился прозрачным. Пока варится бульон, замешивается тесто.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 descr="http://visitkmv.ru/img/bayazet/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4104456" cy="3744415"/>
          </a:xfrm>
          <a:prstGeom prst="rect">
            <a:avLst/>
          </a:prstGeom>
          <a:noFill/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331640" y="260648"/>
            <a:ext cx="187220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Чуду с тыквой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79512" y="4699883"/>
            <a:ext cx="403244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Пироги «Чуду» готовятся из пресного теста с разными начинками. Они напоминают лепешки с начинкой, жарящиеся на сковороде без масла.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5976" y="407707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Курзе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готовят из разных трав, творога, с тыквой и яйцом, мясом, с пассированным репчатым луком. Рецепт этого блюда очень похож на пельмени, только способ </a:t>
            </a:r>
            <a:r>
              <a:rPr lang="ru-RU" sz="16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защипывания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теста совсем другой: это - косичка. </a:t>
            </a:r>
            <a:r>
              <a:rPr lang="ru-RU" sz="16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Курзе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получается в виде диковинной морской раковины - округлый с одной стороны, и с хвостиком - с другой, а посередине косичка. Что-то вроде маленького мешочка с мясом.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" descr="http://visitkmv.ru/img/bayazet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836712"/>
            <a:ext cx="4536504" cy="302433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436096" y="404664"/>
            <a:ext cx="1822807" cy="417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Курзе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с мясом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://speaker05.ru/_bd/26/4657590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908720"/>
            <a:ext cx="3384376" cy="320819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27984" y="4057233"/>
            <a:ext cx="410445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Урбе́ч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(также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урба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́,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орба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́;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лезг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кIепI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лакск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турт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 — густая жидкая масса тёмно-коричневого цвета, получаемая из растёртых поджаренных или просто высушенных семян конопли, льна, подсолнуха или абрикосовых косточек. В традиционной кухне народов Дагестана используется для приготовления одноимённого сладкого блюда (с медом и маслом), как питательное средство для поддержания сил, при лечении болезней.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868144" y="389276"/>
            <a:ext cx="122413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Урбеч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http://kavkaz-kuhnya.ru/wp-content/uploads/2013/03/77734577-150x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052736"/>
            <a:ext cx="3024336" cy="302433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4365104"/>
            <a:ext cx="37444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Дагестане любят сладости, и в основном хозяйки готовят их своими руками. Не один праздник не обходится без мучной халвы на столе. Это необычное блюдо готовится долго, но результат того стоит.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476672"/>
            <a:ext cx="34205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Дагестанская мучная халва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02017\Desktop\Новая папка\фла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89629"/>
            <a:ext cx="5882344" cy="391543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4293096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Государственный флаг Республики Дагестан представляет собой прямоугольное полотнище из трех равновеликих горизонтальных полос:. Зеленый - олицетворяет жизнь, изобилие дагестанской земли и одновременно выступает как традиционный цвет ислама.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- цвет моря, символизирует красоту и величие дагестанского народа. Красный означает демократию, просветительскую силу человеческого разума в процессе созидания жизни, мужество и храбрость населения Страны гор (Дагестана).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ИСТОЧНИКИ: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8409" y="1268760"/>
            <a:ext cx="3736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://teatrain.ru/respublika-dagestan</a:t>
            </a:r>
            <a:r>
              <a:rPr lang="en-US" dirty="0" smtClean="0"/>
              <a:t>/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547500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www.moidagestan.ru/articles/page/3/page28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835532"/>
            <a:ext cx="4950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http://www.stavropolye.tv/sfdnews/view/60792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2123564"/>
            <a:ext cx="2589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http://gdehorosho.ru/6488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2411596"/>
            <a:ext cx="2153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https://lori.ru/220296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2699628"/>
            <a:ext cx="6102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http://www.fotodom.ru/image/FB06-8469.html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2987660"/>
            <a:ext cx="653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http://www.101hotels.ru/russia/region/respublika_dagestan/points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2269" y="3275692"/>
            <a:ext cx="3901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http://www.mazayfoto.ru/photos/1034-2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3563724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http://vladikavkaz.bezformata.ru/listnews/musulmane-osetii-posetili/22825774/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3851756"/>
            <a:ext cx="36150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https://planeta.ru/photo/37937/94534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1560" y="4139788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http://www.smileplanet.ru/russia/derbent/krepost-naryn-kala/photo/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83568" y="5129118"/>
            <a:ext cx="62286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Презентацию подготовила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Шаркова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Людмила Валерьевна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802017\Desktop\Новая папка\гер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"/>
            <a:ext cx="4032448" cy="41934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4221088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Государственный герб Республики Дагестан представляет собой круглый геральдический щит, в центральной части которого изображен золотой орел. Над ним помещено изображение золотого солнца в виде диска, окаймленного спиральным орнаментом. У основания щита расположены бело-золотого цвета снежные вершины гор, равнина, море и в картуше - рукопожатие. С обеих сторон проходит зеленая геральдическая лента с надписью: "Республика Дагестан". В верхней половине щит обрамлен золотой полосой. В нижней части двумя орнаментальными лентами: слева синего цвета, справа - красного.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802017\Desktop\Новая папка\___1_~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3315"/>
            <a:ext cx="5977135" cy="54959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5733256"/>
            <a:ext cx="612068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Президент Дагестана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Рамазан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Гаджимурадович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Абдулатипов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44624"/>
            <a:ext cx="7211144" cy="79695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Махачкала – столица Дагестана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802017\Desktop\маха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43" y="764704"/>
            <a:ext cx="8819180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02017\Desktop\ма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6" y="260648"/>
            <a:ext cx="8892812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Достопримечательности Дагестана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07504" y="4293096"/>
            <a:ext cx="4040188" cy="151216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Дом правительства Республики Дагестан</a:t>
            </a:r>
          </a:p>
          <a:p>
            <a:endParaRPr lang="ru-RU" dirty="0"/>
          </a:p>
        </p:txBody>
      </p:sp>
      <p:pic>
        <p:nvPicPr>
          <p:cNvPr id="7170" name="Picture 2" descr="C:\Users\802017\Desktop\Новая папка\3302-600x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-232" t="12757" b="12525"/>
          <a:stretch>
            <a:fillRect/>
          </a:stretch>
        </p:blipFill>
        <p:spPr bwMode="auto">
          <a:xfrm>
            <a:off x="33740" y="980728"/>
            <a:ext cx="4178220" cy="3672408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1340768"/>
            <a:ext cx="3888432" cy="1071810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Дагестанский государственный педагогический университет имени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Гамзата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Цадаса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(ДГПУ)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802017\Desktop\Новая папка\__1_~1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0307" y="2492896"/>
            <a:ext cx="4818197" cy="2880320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211960" y="5506779"/>
            <a:ext cx="47525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Дагестан является самой многонациональной республикой России. Государственными языками Республики Дагестан являются русский язык и языки народов Дагестана.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427186"/>
            <a:ext cx="8229600" cy="84157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Медресе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мусульманская средняя и высшая школа, готовящая служителей культа, учителей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" name="Picture 2" descr="C:\Users\802017\Desktop\Новая папка\800px-Makhachkala_mosque_10-600x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79" t="16967" b="16471"/>
          <a:stretch>
            <a:fillRect/>
          </a:stretch>
        </p:blipFill>
        <p:spPr bwMode="auto">
          <a:xfrm>
            <a:off x="251520" y="1124744"/>
            <a:ext cx="8640960" cy="5637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946</Words>
  <Application>Microsoft Office PowerPoint</Application>
  <PresentationFormat>Экран (4:3)</PresentationFormat>
  <Paragraphs>73</Paragraphs>
  <Slides>30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Махачкала – столица Дагестана</vt:lpstr>
      <vt:lpstr>Слайд 7</vt:lpstr>
      <vt:lpstr>Достопримечательности Дагестана</vt:lpstr>
      <vt:lpstr>Медресе мусульманская средняя и высшая школа, готовящая служителей культа, учителей </vt:lpstr>
      <vt:lpstr>Слайд 10</vt:lpstr>
      <vt:lpstr>Слайд 11</vt:lpstr>
      <vt:lpstr>Слайд 12</vt:lpstr>
      <vt:lpstr>Слайд 13</vt:lpstr>
      <vt:lpstr>Гора  Шалбуздаг</vt:lpstr>
      <vt:lpstr>Слайд 15</vt:lpstr>
      <vt:lpstr>Хучнинский  водопад</vt:lpstr>
      <vt:lpstr>В центре Табасаранского района, на реке Ханаг находится красивейший Хучнинский водопад. Крутой спуск протягивается почти на 30 метров, внизу образовалось небольшое озеро, где туристы могут купаться.  </vt:lpstr>
      <vt:lpstr>Слайд 18</vt:lpstr>
      <vt:lpstr>Чиркейское водохранилище </vt:lpstr>
      <vt:lpstr>Салтинское ущелье </vt:lpstr>
      <vt:lpstr>Сары-Кум</vt:lpstr>
      <vt:lpstr>Парк аттракционов в Редукторном </vt:lpstr>
      <vt:lpstr>Стадион  Хазар</vt:lpstr>
      <vt:lpstr>  "Солнечная крепость" Нарын-Кала властвует над всем городом. </vt:lpstr>
      <vt:lpstr>Национальная одежда народов  Дагестана</vt:lpstr>
      <vt:lpstr>Танцы народа Дагестана</vt:lpstr>
      <vt:lpstr>Национальные блюда</vt:lpstr>
      <vt:lpstr>Слайд 28</vt:lpstr>
      <vt:lpstr>Слайд 29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</dc:creator>
  <cp:lastModifiedBy>Наталия</cp:lastModifiedBy>
  <cp:revision>51</cp:revision>
  <dcterms:created xsi:type="dcterms:W3CDTF">2013-04-14T12:49:56Z</dcterms:created>
  <dcterms:modified xsi:type="dcterms:W3CDTF">2016-02-16T10:59:17Z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2845775</vt:lpwstr>
  </property>
  <property fmtid="{D5CDD505-2E9C-101B-9397-08002B2CF9AE}" name="NXPowerLiteSettings" pid="3">
    <vt:lpwstr>87000400038000</vt:lpwstr>
  </property>
  <property fmtid="{D5CDD505-2E9C-101B-9397-08002B2CF9AE}" name="NXPowerLiteVersion" pid="4">
    <vt:lpwstr>D6.1.2</vt:lpwstr>
  </property>
</Properties>
</file>