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42"/>
  </p:notesMasterIdLst>
  <p:sldIdLst>
    <p:sldId id="298" r:id="rId2"/>
    <p:sldId id="257" r:id="rId3"/>
    <p:sldId id="295" r:id="rId4"/>
    <p:sldId id="256" r:id="rId5"/>
    <p:sldId id="280" r:id="rId6"/>
    <p:sldId id="282" r:id="rId7"/>
    <p:sldId id="283" r:id="rId8"/>
    <p:sldId id="284" r:id="rId9"/>
    <p:sldId id="287" r:id="rId10"/>
    <p:sldId id="267" r:id="rId11"/>
    <p:sldId id="269" r:id="rId12"/>
    <p:sldId id="266" r:id="rId13"/>
    <p:sldId id="268" r:id="rId14"/>
    <p:sldId id="264" r:id="rId15"/>
    <p:sldId id="290" r:id="rId16"/>
    <p:sldId id="288" r:id="rId17"/>
    <p:sldId id="276" r:id="rId18"/>
    <p:sldId id="293" r:id="rId19"/>
    <p:sldId id="281" r:id="rId20"/>
    <p:sldId id="260" r:id="rId21"/>
    <p:sldId id="262" r:id="rId22"/>
    <p:sldId id="275" r:id="rId23"/>
    <p:sldId id="278" r:id="rId24"/>
    <p:sldId id="258" r:id="rId25"/>
    <p:sldId id="261" r:id="rId26"/>
    <p:sldId id="259" r:id="rId27"/>
    <p:sldId id="265" r:id="rId28"/>
    <p:sldId id="277" r:id="rId29"/>
    <p:sldId id="292" r:id="rId30"/>
    <p:sldId id="271" r:id="rId31"/>
    <p:sldId id="291" r:id="rId32"/>
    <p:sldId id="286" r:id="rId33"/>
    <p:sldId id="273" r:id="rId34"/>
    <p:sldId id="279" r:id="rId35"/>
    <p:sldId id="272" r:id="rId36"/>
    <p:sldId id="289" r:id="rId37"/>
    <p:sldId id="285" r:id="rId38"/>
    <p:sldId id="294" r:id="rId39"/>
    <p:sldId id="296" r:id="rId40"/>
    <p:sldId id="297" r:id="rId4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A00"/>
    <a:srgbClr val="E60000"/>
    <a:srgbClr val="F60000"/>
    <a:srgbClr val="F2F0F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269D01E-BC32-4049-B463-5C60D7B0CCD2}" styleName="Стиль из темы 2 - акцент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28" autoAdjust="0"/>
  </p:normalViewPr>
  <p:slideViewPr>
    <p:cSldViewPr>
      <p:cViewPr>
        <p:scale>
          <a:sx n="90" d="100"/>
          <a:sy n="90" d="100"/>
        </p:scale>
        <p:origin x="-87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E9F028-9C34-47E1-A3AE-DEA27927733E}" type="datetimeFigureOut">
              <a:rPr lang="ru-RU" smtClean="0"/>
              <a:pPr/>
              <a:t>18.04.2016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033623-0ED0-4921-B313-46263BC36B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07492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033623-0ED0-4921-B313-46263BC36B61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490827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033623-0ED0-4921-B313-46263BC36B61}" type="slidenum">
              <a:rPr lang="ru-RU" smtClean="0"/>
              <a:pPr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756071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18.04.2016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18.04.2016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18.04.2016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18.04.2016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18.04.2016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7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hyperlink" Target="http://img12.nnm.ru/f/8/a/8/c/716d950e25dab6c5b9abf889b04_prev.jpg" TargetMode="Externa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11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2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slide" Target="slide4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gif"/><Relationship Id="rId3" Type="http://schemas.openxmlformats.org/officeDocument/2006/relationships/image" Target="../media/image15.jpeg"/><Relationship Id="rId7" Type="http://schemas.openxmlformats.org/officeDocument/2006/relationships/image" Target="../media/image17.jpeg"/><Relationship Id="rId2" Type="http://schemas.openxmlformats.org/officeDocument/2006/relationships/hyperlink" Target="http://stroyi-dom.ru/images/dom/dom9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g0.liveinternet.ru/images/attach/c/1/57/107/57107853_vinni_puh_idet_v_gosti.jpg" TargetMode="External"/><Relationship Id="rId5" Type="http://schemas.openxmlformats.org/officeDocument/2006/relationships/image" Target="../media/image16.jpeg"/><Relationship Id="rId4" Type="http://schemas.openxmlformats.org/officeDocument/2006/relationships/hyperlink" Target="http://www.radostmoya.ru/uploads/images/projects/som_1.jpg" TargetMode="External"/><Relationship Id="rId9" Type="http://schemas.openxmlformats.org/officeDocument/2006/relationships/slide" Target="slide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19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2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slide" Target="slide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2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slide" Target="slide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slide" Target="slide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slide" Target="slide4.xml"/><Relationship Id="rId7" Type="http://schemas.openxmlformats.org/officeDocument/2006/relationships/image" Target="../media/image2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radosvet.net/uploads/posts/2011-09/1315856711_azbuka1710.png" TargetMode="External"/><Relationship Id="rId5" Type="http://schemas.openxmlformats.org/officeDocument/2006/relationships/image" Target="../media/image24.jpeg"/><Relationship Id="rId4" Type="http://schemas.openxmlformats.org/officeDocument/2006/relationships/hyperlink" Target="http://www.ircenter.ru/files/products/pics/68719/previews/34273.jpg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8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28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8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slide" Target="slide4.xml"/><Relationship Id="rId7" Type="http://schemas.openxmlformats.org/officeDocument/2006/relationships/image" Target="../media/image33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13" Type="http://schemas.openxmlformats.org/officeDocument/2006/relationships/slide" Target="slide15.xml"/><Relationship Id="rId18" Type="http://schemas.openxmlformats.org/officeDocument/2006/relationships/slide" Target="slide24.xml"/><Relationship Id="rId26" Type="http://schemas.openxmlformats.org/officeDocument/2006/relationships/slide" Target="slide31.xml"/><Relationship Id="rId3" Type="http://schemas.openxmlformats.org/officeDocument/2006/relationships/slide" Target="slide5.xml"/><Relationship Id="rId21" Type="http://schemas.openxmlformats.org/officeDocument/2006/relationships/slide" Target="slide22.xml"/><Relationship Id="rId7" Type="http://schemas.openxmlformats.org/officeDocument/2006/relationships/slide" Target="slide9.xml"/><Relationship Id="rId12" Type="http://schemas.openxmlformats.org/officeDocument/2006/relationships/slide" Target="slide14.xml"/><Relationship Id="rId17" Type="http://schemas.openxmlformats.org/officeDocument/2006/relationships/slide" Target="slide19.xml"/><Relationship Id="rId25" Type="http://schemas.openxmlformats.org/officeDocument/2006/relationships/slide" Target="slide30.xml"/><Relationship Id="rId3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6" Type="http://schemas.openxmlformats.org/officeDocument/2006/relationships/slide" Target="slide18.xml"/><Relationship Id="rId20" Type="http://schemas.openxmlformats.org/officeDocument/2006/relationships/slide" Target="slide23.xml"/><Relationship Id="rId29" Type="http://schemas.openxmlformats.org/officeDocument/2006/relationships/slide" Target="slide34.xml"/><Relationship Id="rId1" Type="http://schemas.openxmlformats.org/officeDocument/2006/relationships/slideLayout" Target="../slideLayouts/slideLayout7.xml"/><Relationship Id="rId6" Type="http://schemas.openxmlformats.org/officeDocument/2006/relationships/slide" Target="slide8.xml"/><Relationship Id="rId11" Type="http://schemas.openxmlformats.org/officeDocument/2006/relationships/slide" Target="slide13.xml"/><Relationship Id="rId24" Type="http://schemas.openxmlformats.org/officeDocument/2006/relationships/slide" Target="slide29.xml"/><Relationship Id="rId32" Type="http://schemas.openxmlformats.org/officeDocument/2006/relationships/slide" Target="slide37.xml"/><Relationship Id="rId5" Type="http://schemas.openxmlformats.org/officeDocument/2006/relationships/slide" Target="slide7.xml"/><Relationship Id="rId15" Type="http://schemas.openxmlformats.org/officeDocument/2006/relationships/slide" Target="slide17.xml"/><Relationship Id="rId23" Type="http://schemas.openxmlformats.org/officeDocument/2006/relationships/slide" Target="slide28.xml"/><Relationship Id="rId28" Type="http://schemas.openxmlformats.org/officeDocument/2006/relationships/slide" Target="slide33.xml"/><Relationship Id="rId10" Type="http://schemas.openxmlformats.org/officeDocument/2006/relationships/slide" Target="slide12.xml"/><Relationship Id="rId19" Type="http://schemas.openxmlformats.org/officeDocument/2006/relationships/slide" Target="slide26.xml"/><Relationship Id="rId31" Type="http://schemas.openxmlformats.org/officeDocument/2006/relationships/slide" Target="slide36.xml"/><Relationship Id="rId4" Type="http://schemas.openxmlformats.org/officeDocument/2006/relationships/slide" Target="slide6.xml"/><Relationship Id="rId9" Type="http://schemas.openxmlformats.org/officeDocument/2006/relationships/slide" Target="slide11.xml"/><Relationship Id="rId14" Type="http://schemas.openxmlformats.org/officeDocument/2006/relationships/slide" Target="slide16.xml"/><Relationship Id="rId22" Type="http://schemas.openxmlformats.org/officeDocument/2006/relationships/slide" Target="slide20.xml"/><Relationship Id="rId27" Type="http://schemas.openxmlformats.org/officeDocument/2006/relationships/slide" Target="slide32.xml"/><Relationship Id="rId30" Type="http://schemas.openxmlformats.org/officeDocument/2006/relationships/slide" Target="slide35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://imhobest.in.ua/index.php?newsid" TargetMode="External"/><Relationship Id="rId2" Type="http://schemas.openxmlformats.org/officeDocument/2006/relationships/hyperlink" Target="http://www.ru-52.ru/kati_vilhelm_bolshaya.jpg-&#1089;&#1083;&#1072;&#1081;&#1076;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443489" y="620496"/>
            <a:ext cx="522300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«Сообщество взаимопомощи учителей </a:t>
            </a:r>
            <a:endParaRPr lang="ru-RU" sz="22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Pedsovet.su</a:t>
            </a:r>
            <a:r>
              <a:rPr lang="ru-RU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endParaRPr lang="ru-RU" sz="2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404664"/>
            <a:ext cx="2580818" cy="1944216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539550" y="2708920"/>
            <a:ext cx="81269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«Загадки русского языка»</a:t>
            </a:r>
            <a:endParaRPr lang="ru-RU" sz="5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524316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371540"/>
            <a:ext cx="8424936" cy="378565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numCol="1">
            <a:spAutoFit/>
          </a:bodyPr>
          <a:lstStyle/>
          <a:p>
            <a:pPr lvl="0"/>
            <a:r>
              <a:rPr lang="ru-RU" sz="4000" b="1" dirty="0">
                <a:solidFill>
                  <a:srgbClr val="FF0000"/>
                </a:solidFill>
                <a:latin typeface="Candara" pitchFamily="34" charset="0"/>
              </a:rPr>
              <a:t>Этот</a:t>
            </a:r>
            <a:r>
              <a:rPr lang="ru-RU" sz="4000" dirty="0">
                <a:latin typeface="Candara" pitchFamily="34" charset="0"/>
              </a:rPr>
              <a:t> </a:t>
            </a:r>
            <a:r>
              <a:rPr lang="ru-RU" sz="4000" dirty="0" smtClean="0">
                <a:latin typeface="Candara" pitchFamily="34" charset="0"/>
              </a:rPr>
              <a:t>предмет - древнейший прибор </a:t>
            </a:r>
            <a:endParaRPr lang="ru-RU" sz="4000" dirty="0">
              <a:latin typeface="Candara" pitchFamily="34" charset="0"/>
            </a:endParaRPr>
          </a:p>
          <a:p>
            <a:pPr lvl="0"/>
            <a:r>
              <a:rPr lang="ru-RU" sz="4000" b="1" dirty="0" smtClean="0">
                <a:solidFill>
                  <a:srgbClr val="FF0000"/>
                </a:solidFill>
                <a:latin typeface="Candara" pitchFamily="34" charset="0"/>
              </a:rPr>
              <a:t>Это</a:t>
            </a:r>
            <a:r>
              <a:rPr lang="ru-RU" sz="4000" dirty="0" smtClean="0">
                <a:latin typeface="Candara" pitchFamily="34" charset="0"/>
              </a:rPr>
              <a:t> – достоинство карты </a:t>
            </a:r>
          </a:p>
          <a:p>
            <a:pPr lvl="0"/>
            <a:r>
              <a:rPr lang="ru-RU" sz="4000" b="1" dirty="0" smtClean="0">
                <a:solidFill>
                  <a:srgbClr val="FF0000"/>
                </a:solidFill>
                <a:latin typeface="Candara" pitchFamily="34" charset="0"/>
              </a:rPr>
              <a:t>Это</a:t>
            </a:r>
            <a:r>
              <a:rPr lang="ru-RU" sz="4000" dirty="0" smtClean="0">
                <a:latin typeface="Candara" pitchFamily="34" charset="0"/>
              </a:rPr>
              <a:t> </a:t>
            </a:r>
            <a:r>
              <a:rPr lang="ru-RU" sz="4000" dirty="0">
                <a:latin typeface="Candara" pitchFamily="34" charset="0"/>
              </a:rPr>
              <a:t>– заменители </a:t>
            </a:r>
            <a:r>
              <a:rPr lang="ru-RU" sz="4000" dirty="0" smtClean="0">
                <a:latin typeface="Candara" pitchFamily="34" charset="0"/>
              </a:rPr>
              <a:t>баллов </a:t>
            </a:r>
            <a:endParaRPr lang="ru-RU" sz="4000" dirty="0">
              <a:latin typeface="Candara" pitchFamily="34" charset="0"/>
            </a:endParaRPr>
          </a:p>
          <a:p>
            <a:r>
              <a:rPr lang="ru-RU" sz="4000" b="1" dirty="0" smtClean="0">
                <a:solidFill>
                  <a:srgbClr val="FF0000"/>
                </a:solidFill>
                <a:latin typeface="Candara" pitchFamily="34" charset="0"/>
              </a:rPr>
              <a:t>Это</a:t>
            </a:r>
            <a:r>
              <a:rPr lang="ru-RU" sz="4000" dirty="0" smtClean="0">
                <a:latin typeface="Candara" pitchFamily="34" charset="0"/>
              </a:rPr>
              <a:t> </a:t>
            </a:r>
            <a:r>
              <a:rPr lang="ru-RU" sz="4000" dirty="0">
                <a:latin typeface="Candara" pitchFamily="34" charset="0"/>
              </a:rPr>
              <a:t>изображено на капюшоне королевской </a:t>
            </a:r>
            <a:r>
              <a:rPr lang="ru-RU" sz="4000" dirty="0" smtClean="0">
                <a:latin typeface="Candara" pitchFamily="34" charset="0"/>
              </a:rPr>
              <a:t>кобры </a:t>
            </a:r>
          </a:p>
          <a:p>
            <a:r>
              <a:rPr lang="ru-RU" sz="4000" dirty="0" smtClean="0">
                <a:latin typeface="Candara" pitchFamily="34" charset="0"/>
              </a:rPr>
              <a:t>С </a:t>
            </a:r>
            <a:r>
              <a:rPr lang="ru-RU" sz="4000" b="1" dirty="0">
                <a:solidFill>
                  <a:srgbClr val="FF0000"/>
                </a:solidFill>
                <a:latin typeface="Candara" pitchFamily="34" charset="0"/>
              </a:rPr>
              <a:t>ними</a:t>
            </a:r>
            <a:r>
              <a:rPr lang="ru-RU" sz="4000" dirty="0">
                <a:latin typeface="Candara" pitchFamily="34" charset="0"/>
              </a:rPr>
              <a:t> не справилась </a:t>
            </a:r>
            <a:r>
              <a:rPr lang="ru-RU" sz="4000" dirty="0" smtClean="0">
                <a:latin typeface="Candara" pitchFamily="34" charset="0"/>
              </a:rPr>
              <a:t>Мартышка </a:t>
            </a:r>
            <a:endParaRPr lang="ru-RU" sz="4000" dirty="0">
              <a:latin typeface="Candara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27314" y="5438714"/>
            <a:ext cx="4194356" cy="997902"/>
          </a:xfrm>
          <a:prstGeom prst="rect">
            <a:avLst/>
          </a:prstGeom>
        </p:spPr>
      </p:pic>
      <p:sp>
        <p:nvSpPr>
          <p:cNvPr id="5" name="Выгнутая влево стрелка 4">
            <a:hlinkClick r:id="rId3" action="ppaction://hlinksldjump"/>
          </p:cNvPr>
          <p:cNvSpPr/>
          <p:nvPr/>
        </p:nvSpPr>
        <p:spPr>
          <a:xfrm rot="9474928">
            <a:off x="7922448" y="283396"/>
            <a:ext cx="642817" cy="711062"/>
          </a:xfrm>
          <a:prstGeom prst="curvedRightArrow">
            <a:avLst/>
          </a:prstGeom>
          <a:effectLst>
            <a:glow rad="63500">
              <a:schemeClr val="accent6">
                <a:alpha val="45000"/>
                <a:satMod val="12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27584" y="83893"/>
            <a:ext cx="1008112" cy="900576"/>
          </a:xfrm>
          <a:prstGeom prst="roundRec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10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5537" y="1362525"/>
            <a:ext cx="8424935" cy="378565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numCol="1">
            <a:spAutoFit/>
          </a:bodyPr>
          <a:lstStyle/>
          <a:p>
            <a:pPr lvl="0" algn="ctr"/>
            <a:r>
              <a:rPr lang="ru-RU" sz="4800" b="1" dirty="0" smtClean="0">
                <a:solidFill>
                  <a:srgbClr val="F60000"/>
                </a:solidFill>
                <a:latin typeface="Candara" pitchFamily="34" charset="0"/>
              </a:rPr>
              <a:t>Очки</a:t>
            </a:r>
          </a:p>
          <a:p>
            <a:pPr lvl="0" algn="ctr"/>
            <a:endParaRPr lang="ru-RU" sz="4800" b="1" dirty="0">
              <a:solidFill>
                <a:srgbClr val="F60000"/>
              </a:solidFill>
              <a:latin typeface="Candara" pitchFamily="34" charset="0"/>
            </a:endParaRPr>
          </a:p>
          <a:p>
            <a:pPr lvl="0" algn="ctr"/>
            <a:endParaRPr lang="ru-RU" sz="4800" b="1" dirty="0" smtClean="0">
              <a:solidFill>
                <a:srgbClr val="F60000"/>
              </a:solidFill>
              <a:latin typeface="Candara" pitchFamily="34" charset="0"/>
            </a:endParaRPr>
          </a:p>
          <a:p>
            <a:pPr lvl="0" algn="ctr"/>
            <a:endParaRPr lang="ru-RU" sz="4800" b="1" dirty="0">
              <a:solidFill>
                <a:srgbClr val="F60000"/>
              </a:solidFill>
              <a:latin typeface="Candara" pitchFamily="34" charset="0"/>
            </a:endParaRPr>
          </a:p>
          <a:p>
            <a:pPr lvl="0" algn="ctr"/>
            <a:endParaRPr lang="ru-RU" sz="4800" b="1" dirty="0">
              <a:solidFill>
                <a:srgbClr val="F60000"/>
              </a:solidFill>
              <a:latin typeface="Candara" pitchFamily="34" charset="0"/>
            </a:endParaRPr>
          </a:p>
        </p:txBody>
      </p:sp>
      <p:pic>
        <p:nvPicPr>
          <p:cNvPr id="7" name="Picture 2" descr="Картинка 1 из 20336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323803"/>
            <a:ext cx="5443097" cy="24509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Светлана\Downloads\Disney Icons Collection\Mickey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73105" y="5390978"/>
            <a:ext cx="1015320" cy="1015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52485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089215"/>
            <a:ext cx="8424936" cy="440120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numCol="1">
            <a:spAutoFit/>
          </a:bodyPr>
          <a:lstStyle/>
          <a:p>
            <a:pPr lvl="0"/>
            <a:r>
              <a:rPr lang="ru-RU" sz="4000" dirty="0">
                <a:latin typeface="Candara" pitchFamily="34" charset="0"/>
              </a:rPr>
              <a:t>На фабрике </a:t>
            </a:r>
            <a:r>
              <a:rPr lang="ru-RU" sz="4000" dirty="0" err="1">
                <a:latin typeface="Candara" pitchFamily="34" charset="0"/>
              </a:rPr>
              <a:t>Уотмана</a:t>
            </a:r>
            <a:r>
              <a:rPr lang="ru-RU" sz="4000" dirty="0">
                <a:latin typeface="Candara" pitchFamily="34" charset="0"/>
              </a:rPr>
              <a:t> </a:t>
            </a:r>
            <a:r>
              <a:rPr lang="ru-RU" sz="4000" b="1" dirty="0">
                <a:solidFill>
                  <a:srgbClr val="F60000"/>
                </a:solidFill>
                <a:latin typeface="Candara" pitchFamily="34" charset="0"/>
              </a:rPr>
              <a:t>это</a:t>
            </a:r>
            <a:r>
              <a:rPr lang="ru-RU" sz="4000" dirty="0">
                <a:latin typeface="Candara" pitchFamily="34" charset="0"/>
              </a:rPr>
              <a:t> было гладким и </a:t>
            </a:r>
            <a:r>
              <a:rPr lang="ru-RU" sz="4000" dirty="0" smtClean="0">
                <a:latin typeface="Candara" pitchFamily="34" charset="0"/>
              </a:rPr>
              <a:t>плотным </a:t>
            </a:r>
            <a:endParaRPr lang="ru-RU" sz="4000" dirty="0">
              <a:latin typeface="Candara" pitchFamily="34" charset="0"/>
            </a:endParaRPr>
          </a:p>
          <a:p>
            <a:pPr lvl="0"/>
            <a:r>
              <a:rPr lang="ru-RU" sz="4000" dirty="0">
                <a:latin typeface="Candara" pitchFamily="34" charset="0"/>
              </a:rPr>
              <a:t>Говорят, что “</a:t>
            </a:r>
            <a:r>
              <a:rPr lang="ru-RU" sz="4000" b="1" dirty="0">
                <a:solidFill>
                  <a:srgbClr val="F60000"/>
                </a:solidFill>
                <a:latin typeface="Candara" pitchFamily="34" charset="0"/>
              </a:rPr>
              <a:t>она</a:t>
            </a:r>
            <a:r>
              <a:rPr lang="ru-RU" sz="4000" dirty="0">
                <a:latin typeface="Candara" pitchFamily="34" charset="0"/>
              </a:rPr>
              <a:t> очень терпелива</a:t>
            </a:r>
            <a:r>
              <a:rPr lang="ru-RU" sz="4000" dirty="0" smtClean="0">
                <a:latin typeface="Candara" pitchFamily="34" charset="0"/>
              </a:rPr>
              <a:t>” </a:t>
            </a:r>
            <a:endParaRPr lang="ru-RU" sz="4000" dirty="0">
              <a:latin typeface="Candara" pitchFamily="34" charset="0"/>
            </a:endParaRPr>
          </a:p>
          <a:p>
            <a:r>
              <a:rPr lang="ru-RU" sz="4000" dirty="0" smtClean="0">
                <a:latin typeface="Candara" pitchFamily="34" charset="0"/>
              </a:rPr>
              <a:t>Раньше </a:t>
            </a:r>
            <a:r>
              <a:rPr lang="ru-RU" sz="4000" dirty="0">
                <a:latin typeface="Candara" pitchFamily="34" charset="0"/>
              </a:rPr>
              <a:t>вместо </a:t>
            </a:r>
            <a:r>
              <a:rPr lang="ru-RU" sz="4000" b="1" dirty="0">
                <a:solidFill>
                  <a:srgbClr val="F60000"/>
                </a:solidFill>
                <a:latin typeface="Candara" pitchFamily="34" charset="0"/>
              </a:rPr>
              <a:t>неё </a:t>
            </a:r>
            <a:r>
              <a:rPr lang="ru-RU" sz="4000" dirty="0">
                <a:latin typeface="Candara" pitchFamily="34" charset="0"/>
              </a:rPr>
              <a:t>использовали глину, воск, </a:t>
            </a:r>
            <a:r>
              <a:rPr lang="ru-RU" sz="4000" dirty="0" smtClean="0">
                <a:latin typeface="Candara" pitchFamily="34" charset="0"/>
              </a:rPr>
              <a:t>кожу </a:t>
            </a:r>
          </a:p>
          <a:p>
            <a:r>
              <a:rPr lang="ru-RU" sz="4000" dirty="0" smtClean="0">
                <a:latin typeface="Candara" pitchFamily="34" charset="0"/>
              </a:rPr>
              <a:t>В </a:t>
            </a:r>
            <a:r>
              <a:rPr lang="ru-RU" sz="4000" dirty="0">
                <a:latin typeface="Candara" pitchFamily="34" charset="0"/>
              </a:rPr>
              <a:t>основном, </a:t>
            </a:r>
            <a:r>
              <a:rPr lang="ru-RU" sz="4000" b="1" dirty="0">
                <a:solidFill>
                  <a:srgbClr val="F60000"/>
                </a:solidFill>
                <a:latin typeface="Candara" pitchFamily="34" charset="0"/>
              </a:rPr>
              <a:t>она</a:t>
            </a:r>
            <a:r>
              <a:rPr lang="ru-RU" sz="4000" dirty="0">
                <a:latin typeface="Candara" pitchFamily="34" charset="0"/>
              </a:rPr>
              <a:t> состоит из </a:t>
            </a:r>
            <a:r>
              <a:rPr lang="ru-RU" sz="4000" dirty="0" smtClean="0">
                <a:latin typeface="Candara" pitchFamily="34" charset="0"/>
              </a:rPr>
              <a:t>целлюлозы </a:t>
            </a:r>
            <a:endParaRPr lang="ru-RU" sz="4000" dirty="0">
              <a:latin typeface="Candara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87624" y="5559878"/>
            <a:ext cx="4194356" cy="997902"/>
          </a:xfrm>
          <a:prstGeom prst="rect">
            <a:avLst/>
          </a:prstGeom>
        </p:spPr>
      </p:pic>
      <p:sp>
        <p:nvSpPr>
          <p:cNvPr id="5" name="Выгнутая влево стрелка 4">
            <a:hlinkClick r:id="rId3" action="ppaction://hlinksldjump"/>
          </p:cNvPr>
          <p:cNvSpPr/>
          <p:nvPr/>
        </p:nvSpPr>
        <p:spPr>
          <a:xfrm rot="9474928">
            <a:off x="7922448" y="283396"/>
            <a:ext cx="642817" cy="711062"/>
          </a:xfrm>
          <a:prstGeom prst="curvedRightArrow">
            <a:avLst/>
          </a:prstGeom>
          <a:effectLst>
            <a:glow rad="63500">
              <a:schemeClr val="accent6">
                <a:alpha val="45000"/>
                <a:satMod val="12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27584" y="83893"/>
            <a:ext cx="1008112" cy="900576"/>
          </a:xfrm>
          <a:prstGeom prst="roundRec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2</a:t>
            </a: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0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</p:txBody>
      </p:sp>
      <p:pic>
        <p:nvPicPr>
          <p:cNvPr id="7" name="Picture 2" descr="C:\Users\Светлана\Downloads\Disney Icons Collection\Mickey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20272" y="5505266"/>
            <a:ext cx="1015320" cy="1015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400488" y="1083579"/>
            <a:ext cx="8419984" cy="440120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numCol="1">
            <a:spAutoFit/>
          </a:bodyPr>
          <a:lstStyle/>
          <a:p>
            <a:pPr lvl="0" algn="ctr"/>
            <a:r>
              <a:rPr lang="ru-RU" sz="4000" b="1" dirty="0" smtClean="0">
                <a:solidFill>
                  <a:srgbClr val="F60000"/>
                </a:solidFill>
                <a:latin typeface="Candara" pitchFamily="34" charset="0"/>
              </a:rPr>
              <a:t>БУМАГА</a:t>
            </a:r>
          </a:p>
          <a:p>
            <a:pPr lvl="0" algn="ctr"/>
            <a:endParaRPr lang="ru-RU" sz="4000" b="1" dirty="0">
              <a:solidFill>
                <a:srgbClr val="F60000"/>
              </a:solidFill>
              <a:latin typeface="Candara" pitchFamily="34" charset="0"/>
            </a:endParaRPr>
          </a:p>
          <a:p>
            <a:pPr lvl="0" algn="ctr"/>
            <a:endParaRPr lang="ru-RU" sz="4000" b="1" dirty="0" smtClean="0">
              <a:solidFill>
                <a:srgbClr val="F60000"/>
              </a:solidFill>
              <a:latin typeface="Candara" pitchFamily="34" charset="0"/>
            </a:endParaRPr>
          </a:p>
          <a:p>
            <a:pPr lvl="0" algn="ctr"/>
            <a:endParaRPr lang="ru-RU" sz="4000" b="1" dirty="0">
              <a:solidFill>
                <a:srgbClr val="F60000"/>
              </a:solidFill>
              <a:latin typeface="Candara" pitchFamily="34" charset="0"/>
            </a:endParaRPr>
          </a:p>
          <a:p>
            <a:pPr lvl="0" algn="ctr"/>
            <a:endParaRPr lang="ru-RU" sz="4000" b="1" dirty="0" smtClean="0">
              <a:solidFill>
                <a:srgbClr val="F60000"/>
              </a:solidFill>
              <a:latin typeface="Candara" pitchFamily="34" charset="0"/>
            </a:endParaRPr>
          </a:p>
          <a:p>
            <a:pPr lvl="0" algn="ctr"/>
            <a:endParaRPr lang="ru-RU" sz="4000" b="1" dirty="0">
              <a:solidFill>
                <a:srgbClr val="F60000"/>
              </a:solidFill>
              <a:latin typeface="Candara" pitchFamily="34" charset="0"/>
            </a:endParaRPr>
          </a:p>
          <a:p>
            <a:pPr lvl="0" algn="ctr"/>
            <a:endParaRPr lang="ru-RU" sz="4000" b="1" dirty="0">
              <a:solidFill>
                <a:srgbClr val="F60000"/>
              </a:solidFill>
              <a:latin typeface="Candara" pitchFamily="34" charset="0"/>
            </a:endParaRPr>
          </a:p>
        </p:txBody>
      </p:sp>
      <p:pic>
        <p:nvPicPr>
          <p:cNvPr id="10" name="Picture 4" descr="Картинка 17 из 250056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95715" y="1988839"/>
            <a:ext cx="4624577" cy="30801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65128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23949" y="1340768"/>
            <a:ext cx="8064896" cy="144655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numCol="1">
            <a:spAutoFit/>
          </a:bodyPr>
          <a:lstStyle/>
          <a:p>
            <a:pPr algn="ctr"/>
            <a:r>
              <a:rPr lang="ru-RU" sz="4400" dirty="0">
                <a:latin typeface="Candara" pitchFamily="34" charset="0"/>
              </a:rPr>
              <a:t>Как называется искусство красивого письма? </a:t>
            </a:r>
            <a:endParaRPr lang="ru-RU" sz="4400" b="1" dirty="0">
              <a:latin typeface="Candara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15616" y="5582820"/>
            <a:ext cx="4194356" cy="997902"/>
          </a:xfrm>
          <a:prstGeom prst="rect">
            <a:avLst/>
          </a:prstGeom>
        </p:spPr>
      </p:pic>
      <p:sp>
        <p:nvSpPr>
          <p:cNvPr id="5" name="Выгнутая влево стрелка 4">
            <a:hlinkClick r:id="rId3" action="ppaction://hlinksldjump"/>
          </p:cNvPr>
          <p:cNvSpPr/>
          <p:nvPr/>
        </p:nvSpPr>
        <p:spPr>
          <a:xfrm rot="9474928">
            <a:off x="7922448" y="283396"/>
            <a:ext cx="642817" cy="711062"/>
          </a:xfrm>
          <a:prstGeom prst="curvedRightArrow">
            <a:avLst/>
          </a:prstGeom>
          <a:effectLst>
            <a:glow rad="63500">
              <a:schemeClr val="accent6">
                <a:alpha val="45000"/>
                <a:satMod val="12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27584" y="83893"/>
            <a:ext cx="1008112" cy="900576"/>
          </a:xfrm>
          <a:prstGeom prst="roundRec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3</a:t>
            </a: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0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10383" y="1340768"/>
            <a:ext cx="8064971" cy="218521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numCol="1">
            <a:spAutoFit/>
          </a:bodyPr>
          <a:lstStyle/>
          <a:p>
            <a:pPr algn="ctr"/>
            <a:endParaRPr lang="ru-RU" sz="4400" b="1" dirty="0" smtClean="0">
              <a:solidFill>
                <a:srgbClr val="F60000"/>
              </a:solidFill>
              <a:latin typeface="Candara" pitchFamily="34" charset="0"/>
            </a:endParaRPr>
          </a:p>
          <a:p>
            <a:pPr algn="ctr"/>
            <a:r>
              <a:rPr lang="ru-RU" sz="4800" b="1" dirty="0" smtClean="0">
                <a:solidFill>
                  <a:srgbClr val="F60000"/>
                </a:solidFill>
                <a:latin typeface="Candara" pitchFamily="34" charset="0"/>
              </a:rPr>
              <a:t>КАЛЛИГРАФИЯ</a:t>
            </a:r>
          </a:p>
          <a:p>
            <a:pPr algn="ctr"/>
            <a:endParaRPr lang="ru-RU" sz="4400" b="1" dirty="0">
              <a:solidFill>
                <a:srgbClr val="FF0000"/>
              </a:solidFill>
              <a:latin typeface="Candara" pitchFamily="34" charset="0"/>
            </a:endParaRPr>
          </a:p>
        </p:txBody>
      </p:sp>
      <p:pic>
        <p:nvPicPr>
          <p:cNvPr id="2050" name="Picture 2" descr="Картинка 8 из 122559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84295" y="3580677"/>
            <a:ext cx="4517146" cy="20085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Светлана\Downloads\Disney Icons Collection\Mickey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20272" y="5505266"/>
            <a:ext cx="1015320" cy="1015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98857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06756" y="1385181"/>
            <a:ext cx="7732615" cy="329320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numCol="1">
            <a:spAutoFit/>
          </a:bodyPr>
          <a:lstStyle/>
          <a:p>
            <a:pPr lvl="0" algn="ctr"/>
            <a:r>
              <a:rPr lang="ru-RU" sz="3200" b="1" dirty="0" smtClean="0">
                <a:solidFill>
                  <a:srgbClr val="E60000"/>
                </a:solidFill>
                <a:latin typeface="Candara" pitchFamily="34" charset="0"/>
              </a:rPr>
              <a:t>О каком фразеологизме идёт речь?</a:t>
            </a:r>
          </a:p>
          <a:p>
            <a:pPr lvl="0" algn="ctr"/>
            <a:endParaRPr lang="ru-RU" sz="3200" b="1" dirty="0" smtClean="0">
              <a:solidFill>
                <a:srgbClr val="F60000"/>
              </a:solidFill>
              <a:latin typeface="Candara" pitchFamily="34" charset="0"/>
            </a:endParaRPr>
          </a:p>
          <a:p>
            <a:pPr lvl="0" algn="ctr"/>
            <a:r>
              <a:rPr lang="ru-RU" sz="3600" dirty="0" smtClean="0">
                <a:latin typeface="Candara" pitchFamily="34" charset="0"/>
              </a:rPr>
              <a:t>Раньше это выражение связывалось с позорным наказанием. Преступника или пойманного вора одевали в вывороченную одежду</a:t>
            </a:r>
            <a:endParaRPr lang="ru-RU" sz="3600" dirty="0">
              <a:latin typeface="Candara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31640" y="5301208"/>
            <a:ext cx="4194356" cy="997902"/>
          </a:xfrm>
          <a:prstGeom prst="rect">
            <a:avLst/>
          </a:prstGeom>
        </p:spPr>
      </p:pic>
      <p:sp>
        <p:nvSpPr>
          <p:cNvPr id="5" name="Выгнутая влево стрелка 4">
            <a:hlinkClick r:id="rId3" action="ppaction://hlinksldjump"/>
          </p:cNvPr>
          <p:cNvSpPr/>
          <p:nvPr/>
        </p:nvSpPr>
        <p:spPr>
          <a:xfrm rot="9474928">
            <a:off x="7922448" y="283396"/>
            <a:ext cx="642817" cy="711062"/>
          </a:xfrm>
          <a:prstGeom prst="curvedRightArrow">
            <a:avLst/>
          </a:prstGeom>
          <a:effectLst>
            <a:glow rad="63500">
              <a:schemeClr val="accent6">
                <a:alpha val="45000"/>
                <a:satMod val="12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27584" y="83893"/>
            <a:ext cx="1008112" cy="900576"/>
          </a:xfrm>
          <a:prstGeom prst="roundRec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4</a:t>
            </a: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0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</p:txBody>
      </p:sp>
      <p:pic>
        <p:nvPicPr>
          <p:cNvPr id="7" name="Picture 2" descr="C:\Users\Светлана\Downloads\Disney Icons Collection\Mickey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73105" y="5364507"/>
            <a:ext cx="1015320" cy="1015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799825" y="1412776"/>
            <a:ext cx="7732615" cy="32316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numCol="1">
            <a:spAutoFit/>
          </a:bodyPr>
          <a:lstStyle/>
          <a:p>
            <a:pPr lvl="0" algn="ctr"/>
            <a:r>
              <a:rPr lang="ru-RU" sz="4400" b="1" dirty="0" smtClean="0">
                <a:solidFill>
                  <a:srgbClr val="E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ШИВОРОТ – НАВЫВОРОТ</a:t>
            </a:r>
          </a:p>
          <a:p>
            <a:pPr lvl="0" algn="ctr"/>
            <a:endParaRPr lang="ru-RU" sz="3200" b="1" dirty="0">
              <a:solidFill>
                <a:srgbClr val="F6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  <a:p>
            <a:pPr lvl="0" algn="ctr"/>
            <a:endParaRPr lang="ru-RU" sz="3200" b="1" dirty="0" smtClean="0">
              <a:solidFill>
                <a:srgbClr val="F6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  <a:p>
            <a:pPr lvl="0" algn="ctr"/>
            <a:endParaRPr lang="ru-RU" sz="3200" b="1" dirty="0">
              <a:solidFill>
                <a:srgbClr val="F6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  <a:p>
            <a:pPr lvl="0" algn="ctr"/>
            <a:endParaRPr lang="ru-RU" sz="3200" b="1" dirty="0" smtClean="0">
              <a:solidFill>
                <a:srgbClr val="F6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  <a:p>
            <a:pPr lvl="0" algn="ctr"/>
            <a:endParaRPr lang="ru-RU" sz="3200" b="1" dirty="0">
              <a:solidFill>
                <a:srgbClr val="F6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51920" y="2276872"/>
            <a:ext cx="2623582" cy="2277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96095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97592" y="1268760"/>
            <a:ext cx="7662840" cy="397031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numCol="1">
            <a:spAutoFit/>
          </a:bodyPr>
          <a:lstStyle/>
          <a:p>
            <a:r>
              <a:rPr lang="ru-RU" sz="3600" dirty="0"/>
              <a:t>Следующие слова образуют тематическую группу. Но одно слово выпадает из общего ряда. Какое и почему?</a:t>
            </a:r>
          </a:p>
          <a:p>
            <a:pPr algn="ctr"/>
            <a:r>
              <a:rPr lang="ru-RU" sz="3600" b="1" dirty="0">
                <a:solidFill>
                  <a:srgbClr val="E60000"/>
                </a:solidFill>
                <a:latin typeface="Arial" pitchFamily="34" charset="0"/>
                <a:cs typeface="Arial" pitchFamily="34" charset="0"/>
              </a:rPr>
              <a:t>Груша, яблоко, слива, персик, абрикос, </a:t>
            </a:r>
            <a:r>
              <a:rPr lang="ru-RU" sz="3600" b="1" dirty="0" smtClean="0">
                <a:solidFill>
                  <a:srgbClr val="E60000"/>
                </a:solidFill>
                <a:latin typeface="Arial" pitchFamily="34" charset="0"/>
                <a:cs typeface="Arial" pitchFamily="34" charset="0"/>
              </a:rPr>
              <a:t>айва</a:t>
            </a:r>
            <a:endParaRPr lang="ru-RU" sz="3600" dirty="0">
              <a:solidFill>
                <a:srgbClr val="E60000"/>
              </a:solidFill>
              <a:latin typeface="Arial" pitchFamily="34" charset="0"/>
              <a:cs typeface="Arial" pitchFamily="34" charset="0"/>
            </a:endParaRPr>
          </a:p>
          <a:p>
            <a:endParaRPr lang="ru-RU" sz="3600" b="1" dirty="0">
              <a:latin typeface="Candara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87624" y="5373216"/>
            <a:ext cx="4194356" cy="997902"/>
          </a:xfrm>
          <a:prstGeom prst="rect">
            <a:avLst/>
          </a:prstGeom>
        </p:spPr>
      </p:pic>
      <p:sp>
        <p:nvSpPr>
          <p:cNvPr id="5" name="Выгнутая влево стрелка 4">
            <a:hlinkClick r:id="rId3" action="ppaction://hlinksldjump"/>
          </p:cNvPr>
          <p:cNvSpPr/>
          <p:nvPr/>
        </p:nvSpPr>
        <p:spPr>
          <a:xfrm rot="9474928">
            <a:off x="7922448" y="283396"/>
            <a:ext cx="642817" cy="711062"/>
          </a:xfrm>
          <a:prstGeom prst="curvedRightArrow">
            <a:avLst/>
          </a:prstGeom>
          <a:effectLst>
            <a:glow rad="63500">
              <a:schemeClr val="accent6">
                <a:alpha val="45000"/>
                <a:satMod val="12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27584" y="83893"/>
            <a:ext cx="1008112" cy="900576"/>
          </a:xfrm>
          <a:prstGeom prst="roundRec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5</a:t>
            </a: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0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10130" y="1361093"/>
            <a:ext cx="7662840" cy="378565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numCol="1">
            <a:spAutoFit/>
          </a:bodyPr>
          <a:lstStyle/>
          <a:p>
            <a:pPr algn="ctr"/>
            <a:r>
              <a:rPr lang="ru-RU" sz="4000" dirty="0" smtClean="0">
                <a:latin typeface="Arial" pitchFamily="34" charset="0"/>
                <a:cs typeface="Arial" pitchFamily="34" charset="0"/>
              </a:rPr>
              <a:t>Все слова, </a:t>
            </a:r>
            <a:r>
              <a:rPr lang="ru-RU" sz="4000" dirty="0">
                <a:latin typeface="Arial" pitchFamily="34" charset="0"/>
                <a:cs typeface="Arial" pitchFamily="34" charset="0"/>
              </a:rPr>
              <a:t>кроме слова </a:t>
            </a:r>
            <a:r>
              <a:rPr lang="ru-RU" sz="4000" i="1" dirty="0">
                <a:latin typeface="Arial" pitchFamily="34" charset="0"/>
                <a:cs typeface="Arial" pitchFamily="34" charset="0"/>
              </a:rPr>
              <a:t>яблоко</a:t>
            </a:r>
            <a:r>
              <a:rPr lang="ru-RU" sz="4000" dirty="0">
                <a:latin typeface="Arial" pitchFamily="34" charset="0"/>
                <a:cs typeface="Arial" pitchFamily="34" charset="0"/>
              </a:rPr>
              <a:t>, обозначают также и само </a:t>
            </a:r>
            <a:r>
              <a:rPr lang="ru-RU" sz="4000" dirty="0" smtClean="0">
                <a:latin typeface="Arial" pitchFamily="34" charset="0"/>
                <a:cs typeface="Arial" pitchFamily="34" charset="0"/>
              </a:rPr>
              <a:t>дерево: например, </a:t>
            </a:r>
          </a:p>
          <a:p>
            <a:pPr algn="ctr"/>
            <a:r>
              <a:rPr lang="ru-RU" sz="4000" dirty="0" smtClean="0">
                <a:latin typeface="Arial" pitchFamily="34" charset="0"/>
                <a:cs typeface="Arial" pitchFamily="34" charset="0"/>
              </a:rPr>
              <a:t>Груши </a:t>
            </a:r>
            <a:r>
              <a:rPr lang="ru-RU" sz="4000" dirty="0">
                <a:latin typeface="Arial" pitchFamily="34" charset="0"/>
                <a:cs typeface="Arial" pitchFamily="34" charset="0"/>
              </a:rPr>
              <a:t>растут на груше, а </a:t>
            </a:r>
            <a:endParaRPr lang="ru-RU" sz="40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4000" b="1" dirty="0" smtClean="0">
                <a:solidFill>
                  <a:srgbClr val="E60000"/>
                </a:solidFill>
                <a:latin typeface="Arial" pitchFamily="34" charset="0"/>
                <a:cs typeface="Arial" pitchFamily="34" charset="0"/>
              </a:rPr>
              <a:t>яблоки</a:t>
            </a:r>
            <a:r>
              <a:rPr lang="ru-RU" sz="4000" dirty="0">
                <a:solidFill>
                  <a:srgbClr val="E60000"/>
                </a:solidFill>
                <a:latin typeface="Arial" pitchFamily="34" charset="0"/>
                <a:cs typeface="Arial" pitchFamily="34" charset="0"/>
              </a:rPr>
              <a:t>– </a:t>
            </a:r>
            <a:r>
              <a:rPr lang="ru-RU" sz="4000" b="1" dirty="0">
                <a:solidFill>
                  <a:srgbClr val="E60000"/>
                </a:solidFill>
                <a:latin typeface="Arial" pitchFamily="34" charset="0"/>
                <a:cs typeface="Arial" pitchFamily="34" charset="0"/>
              </a:rPr>
              <a:t>на </a:t>
            </a:r>
            <a:r>
              <a:rPr lang="ru-RU" sz="4000" b="1" dirty="0" smtClean="0">
                <a:solidFill>
                  <a:srgbClr val="E60000"/>
                </a:solidFill>
                <a:latin typeface="Arial" pitchFamily="34" charset="0"/>
                <a:cs typeface="Arial" pitchFamily="34" charset="0"/>
              </a:rPr>
              <a:t>яблоне</a:t>
            </a:r>
            <a:endParaRPr lang="ru-RU" sz="4000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ru-RU" sz="4000" b="1" dirty="0">
              <a:solidFill>
                <a:srgbClr val="F6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2" descr="C:\Users\Светлана\Downloads\Disney Icons Collection\Mickey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04699" y="5364507"/>
            <a:ext cx="1015320" cy="1015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84129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Выгнутая влево стрелка 4">
            <a:hlinkClick r:id="rId2" action="ppaction://hlinksldjump"/>
          </p:cNvPr>
          <p:cNvSpPr/>
          <p:nvPr/>
        </p:nvSpPr>
        <p:spPr>
          <a:xfrm rot="9474928">
            <a:off x="7922448" y="283396"/>
            <a:ext cx="642817" cy="711062"/>
          </a:xfrm>
          <a:prstGeom prst="curvedRightArrow">
            <a:avLst/>
          </a:prstGeom>
          <a:effectLst>
            <a:glow rad="63500">
              <a:schemeClr val="accent6">
                <a:alpha val="45000"/>
                <a:satMod val="12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27584" y="83893"/>
            <a:ext cx="1008112" cy="900576"/>
          </a:xfrm>
          <a:prstGeom prst="roundRec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10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10802" y="1196752"/>
            <a:ext cx="8207810" cy="452431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r>
              <a:rPr lang="ru-RU" sz="3200" dirty="0">
                <a:latin typeface="Arial" pitchFamily="34" charset="0"/>
                <a:cs typeface="Arial" pitchFamily="34" charset="0"/>
              </a:rPr>
              <a:t>В стихотворении </a:t>
            </a:r>
            <a:r>
              <a:rPr lang="ru-RU" sz="3200" dirty="0" err="1">
                <a:latin typeface="Arial" pitchFamily="34" charset="0"/>
                <a:cs typeface="Arial" pitchFamily="34" charset="0"/>
              </a:rPr>
              <a:t>В.Маяковского</a:t>
            </a:r>
            <a:r>
              <a:rPr lang="ru-RU" sz="3200" dirty="0">
                <a:latin typeface="Arial" pitchFamily="34" charset="0"/>
                <a:cs typeface="Arial" pitchFamily="34" charset="0"/>
              </a:rPr>
              <a:t> «Что такое хорошо и что такое плохо» есть такие строки:</a:t>
            </a:r>
          </a:p>
          <a:p>
            <a:pPr algn="ctr"/>
            <a:r>
              <a:rPr lang="ru-RU" sz="3200" dirty="0">
                <a:solidFill>
                  <a:srgbClr val="E60000"/>
                </a:solidFill>
                <a:latin typeface="Arial" pitchFamily="34" charset="0"/>
                <a:cs typeface="Arial" pitchFamily="34" charset="0"/>
              </a:rPr>
              <a:t>Этот вот кричит:</a:t>
            </a:r>
            <a:br>
              <a:rPr lang="ru-RU" sz="3200" dirty="0">
                <a:solidFill>
                  <a:srgbClr val="E6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dirty="0">
                <a:solidFill>
                  <a:srgbClr val="E60000"/>
                </a:solidFill>
                <a:latin typeface="Arial" pitchFamily="34" charset="0"/>
                <a:cs typeface="Arial" pitchFamily="34" charset="0"/>
              </a:rPr>
              <a:t>«Не </a:t>
            </a:r>
            <a:r>
              <a:rPr lang="ru-RU" sz="3200" dirty="0" err="1">
                <a:solidFill>
                  <a:srgbClr val="E60000"/>
                </a:solidFill>
                <a:latin typeface="Arial" pitchFamily="34" charset="0"/>
                <a:cs typeface="Arial" pitchFamily="34" charset="0"/>
              </a:rPr>
              <a:t>трожь</a:t>
            </a:r>
            <a:r>
              <a:rPr lang="ru-RU" sz="3200" dirty="0">
                <a:solidFill>
                  <a:srgbClr val="E60000"/>
                </a:solidFill>
                <a:latin typeface="Arial" pitchFamily="34" charset="0"/>
                <a:cs typeface="Arial" pitchFamily="34" charset="0"/>
              </a:rPr>
              <a:t> тех, кто меньше ростом!»</a:t>
            </a:r>
            <a:br>
              <a:rPr lang="ru-RU" sz="3200" dirty="0">
                <a:solidFill>
                  <a:srgbClr val="E6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dirty="0">
                <a:solidFill>
                  <a:srgbClr val="E60000"/>
                </a:solidFill>
                <a:latin typeface="Arial" pitchFamily="34" charset="0"/>
                <a:cs typeface="Arial" pitchFamily="34" charset="0"/>
              </a:rPr>
              <a:t>Этот мальчик так хорош –</a:t>
            </a:r>
            <a:br>
              <a:rPr lang="ru-RU" sz="3200" dirty="0">
                <a:solidFill>
                  <a:srgbClr val="E6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dirty="0">
                <a:solidFill>
                  <a:srgbClr val="E60000"/>
                </a:solidFill>
                <a:latin typeface="Arial" pitchFamily="34" charset="0"/>
                <a:cs typeface="Arial" pitchFamily="34" charset="0"/>
              </a:rPr>
              <a:t>Загляденье просто!</a:t>
            </a:r>
          </a:p>
          <a:p>
            <a:r>
              <a:rPr lang="ru-RU" sz="3200" dirty="0">
                <a:latin typeface="Arial" pitchFamily="34" charset="0"/>
                <a:cs typeface="Arial" pitchFamily="34" charset="0"/>
              </a:rPr>
              <a:t>В каком слове нарушена литературная норма?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07704" y="5522684"/>
            <a:ext cx="4194356" cy="997902"/>
          </a:xfrm>
          <a:prstGeom prst="rect">
            <a:avLst/>
          </a:prstGeom>
        </p:spPr>
      </p:pic>
      <p:pic>
        <p:nvPicPr>
          <p:cNvPr id="10" name="Picture 2" descr="C:\Users\Светлана\Downloads\Disney Icons Collection\Mickey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04699" y="5505266"/>
            <a:ext cx="1015320" cy="1015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539766" y="1222456"/>
            <a:ext cx="8207810" cy="332398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ДЛЯ ПРИДАНИЯ ДЕТСКОСТИ РЕЧИ ГЕРОЯ АВТОР ВМЕСТО ЛИТЕРАТУРНОЙ ФОРМЫ ПОВЕЛИТЕЛЬНОГО НАКЛОНЕНИЯ ГЛАГОЛА </a:t>
            </a:r>
            <a:r>
              <a:rPr lang="ru-RU" sz="2800" b="1" i="1" dirty="0" smtClean="0">
                <a:solidFill>
                  <a:srgbClr val="E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НЕ ТРОНЬ</a:t>
            </a:r>
            <a:r>
              <a:rPr lang="ru-RU" sz="2800" b="1" dirty="0" smtClean="0">
                <a:solidFill>
                  <a:srgbClr val="E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УПОТРЕБЛЯЕТ ПРОСТОРЕЧНУЮ </a:t>
            </a:r>
            <a:r>
              <a:rPr lang="ru-RU" sz="2800" b="1" i="1" dirty="0" smtClean="0">
                <a:solidFill>
                  <a:srgbClr val="E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НЕ ТРОЖЬ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          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75901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Выгнутая влево стрелка 4">
            <a:hlinkClick r:id="rId2" action="ppaction://hlinksldjump"/>
          </p:cNvPr>
          <p:cNvSpPr/>
          <p:nvPr/>
        </p:nvSpPr>
        <p:spPr>
          <a:xfrm rot="9474928">
            <a:off x="7922448" y="283396"/>
            <a:ext cx="642817" cy="711062"/>
          </a:xfrm>
          <a:prstGeom prst="curvedRightArrow">
            <a:avLst/>
          </a:prstGeom>
          <a:effectLst>
            <a:glow rad="63500">
              <a:schemeClr val="accent6">
                <a:alpha val="45000"/>
                <a:satMod val="12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27584" y="83893"/>
            <a:ext cx="1008112" cy="900576"/>
          </a:xfrm>
          <a:prstGeom prst="roundRec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20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1106150"/>
            <a:ext cx="8496943" cy="452431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latin typeface="Arial" pitchFamily="34" charset="0"/>
                <a:cs typeface="Arial" pitchFamily="34" charset="0"/>
              </a:rPr>
              <a:t>Один древний правитель оставил своим сыновьям завещание: </a:t>
            </a:r>
            <a:r>
              <a:rPr lang="ru-RU" sz="3200" i="1" dirty="0">
                <a:solidFill>
                  <a:srgbClr val="E60000"/>
                </a:solidFill>
                <a:latin typeface="Arial" pitchFamily="34" charset="0"/>
                <a:cs typeface="Arial" pitchFamily="34" charset="0"/>
              </a:rPr>
              <a:t>«Поставьте на моей могиле статую золотую чашу держащую»</a:t>
            </a:r>
            <a:r>
              <a:rPr lang="ru-RU" sz="3200" i="1" dirty="0">
                <a:latin typeface="Arial" pitchFamily="34" charset="0"/>
                <a:cs typeface="Arial" pitchFamily="34" charset="0"/>
              </a:rPr>
              <a:t>.</a:t>
            </a:r>
            <a:r>
              <a:rPr lang="ru-RU" sz="3200" dirty="0">
                <a:latin typeface="Arial" pitchFamily="34" charset="0"/>
                <a:cs typeface="Arial" pitchFamily="34" charset="0"/>
              </a:rPr>
              <a:t> Сыновья призадумались: золотая статуя потребовала бы всего оставленного отцом золота. Однако один из наследников нашел выход, как, не нарушая заветы отца, разбогатеть. </a:t>
            </a:r>
            <a:r>
              <a:rPr lang="ru-RU" sz="3200" b="1" dirty="0">
                <a:solidFill>
                  <a:srgbClr val="E60000"/>
                </a:solidFill>
                <a:latin typeface="Arial" pitchFamily="34" charset="0"/>
                <a:cs typeface="Arial" pitchFamily="34" charset="0"/>
              </a:rPr>
              <a:t>Найдите и вы его </a:t>
            </a:r>
            <a:r>
              <a:rPr lang="ru-RU" sz="3200" b="1" dirty="0" smtClean="0">
                <a:solidFill>
                  <a:srgbClr val="E60000"/>
                </a:solidFill>
                <a:latin typeface="Arial" pitchFamily="34" charset="0"/>
                <a:cs typeface="Arial" pitchFamily="34" charset="0"/>
              </a:rPr>
              <a:t>решение</a:t>
            </a:r>
            <a:r>
              <a:rPr lang="ru-RU" sz="3200" b="1" dirty="0" smtClean="0">
                <a:solidFill>
                  <a:srgbClr val="E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56285" y="1110438"/>
            <a:ext cx="8554945" cy="452431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latin typeface="Arial" pitchFamily="34" charset="0"/>
                <a:cs typeface="Arial" pitchFamily="34" charset="0"/>
              </a:rPr>
              <a:t>Отец забыл поставить запятую. Видимо, он предполагал такое прочтение: </a:t>
            </a:r>
            <a:r>
              <a:rPr lang="ru-RU" sz="3200" i="1" dirty="0">
                <a:solidFill>
                  <a:srgbClr val="E60000"/>
                </a:solidFill>
                <a:latin typeface="Arial" pitchFamily="34" charset="0"/>
                <a:cs typeface="Arial" pitchFamily="34" charset="0"/>
              </a:rPr>
              <a:t>«Поставьте на моей могиле статую золотую, чашу держащую</a:t>
            </a:r>
            <a:r>
              <a:rPr lang="ru-RU" sz="3200" i="1" dirty="0" smtClean="0">
                <a:solidFill>
                  <a:srgbClr val="E60000"/>
                </a:solidFill>
                <a:latin typeface="Arial" pitchFamily="34" charset="0"/>
                <a:cs typeface="Arial" pitchFamily="34" charset="0"/>
              </a:rPr>
              <a:t>»</a:t>
            </a:r>
            <a:r>
              <a:rPr lang="ru-RU" sz="3200" i="1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Один </a:t>
            </a:r>
            <a:r>
              <a:rPr lang="ru-RU" sz="3200" dirty="0">
                <a:latin typeface="Arial" pitchFamily="34" charset="0"/>
                <a:cs typeface="Arial" pitchFamily="34" charset="0"/>
              </a:rPr>
              <a:t>из сыновей решил, что запятая должна стоять в другом месте: </a:t>
            </a:r>
            <a:r>
              <a:rPr lang="ru-RU" sz="3200" i="1" dirty="0">
                <a:solidFill>
                  <a:srgbClr val="E60000"/>
                </a:solidFill>
                <a:latin typeface="Arial" pitchFamily="34" charset="0"/>
                <a:cs typeface="Arial" pitchFamily="34" charset="0"/>
              </a:rPr>
              <a:t>«Поставьте на моей могиле </a:t>
            </a:r>
            <a:r>
              <a:rPr lang="ru-RU" sz="3200" b="1" i="1" dirty="0">
                <a:solidFill>
                  <a:srgbClr val="E60000"/>
                </a:solidFill>
                <a:latin typeface="Arial" pitchFamily="34" charset="0"/>
                <a:cs typeface="Arial" pitchFamily="34" charset="0"/>
              </a:rPr>
              <a:t>статую, золотую</a:t>
            </a:r>
            <a:r>
              <a:rPr lang="ru-RU" sz="3200" i="1" dirty="0">
                <a:solidFill>
                  <a:srgbClr val="E60000"/>
                </a:solidFill>
                <a:latin typeface="Arial" pitchFamily="34" charset="0"/>
                <a:cs typeface="Arial" pitchFamily="34" charset="0"/>
              </a:rPr>
              <a:t> чашу держащую</a:t>
            </a:r>
            <a:r>
              <a:rPr lang="ru-RU" sz="3200" i="1" dirty="0" smtClean="0">
                <a:solidFill>
                  <a:srgbClr val="E60000"/>
                </a:solidFill>
                <a:latin typeface="Arial" pitchFamily="34" charset="0"/>
                <a:cs typeface="Arial" pitchFamily="34" charset="0"/>
              </a:rPr>
              <a:t>»</a:t>
            </a:r>
            <a:r>
              <a:rPr lang="ru-RU" sz="3200" i="1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ctr"/>
            <a:r>
              <a:rPr lang="ru-RU" sz="32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200" dirty="0">
                <a:latin typeface="Arial" pitchFamily="34" charset="0"/>
                <a:cs typeface="Arial" pitchFamily="34" charset="0"/>
              </a:rPr>
              <a:t>Золотой в этом случае оказывалась лишь 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чаша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9592" y="5505266"/>
            <a:ext cx="4194356" cy="997902"/>
          </a:xfrm>
          <a:prstGeom prst="rect">
            <a:avLst/>
          </a:prstGeom>
        </p:spPr>
      </p:pic>
      <p:pic>
        <p:nvPicPr>
          <p:cNvPr id="10" name="Picture 2" descr="C:\Users\Светлана\Downloads\Disney Icons Collection\Mickey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20272" y="5505266"/>
            <a:ext cx="1015320" cy="1015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31772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0004" y="5517232"/>
            <a:ext cx="4194356" cy="997902"/>
          </a:xfrm>
          <a:prstGeom prst="rect">
            <a:avLst/>
          </a:prstGeom>
        </p:spPr>
      </p:pic>
      <p:sp>
        <p:nvSpPr>
          <p:cNvPr id="5" name="Выгнутая влево стрелка 4">
            <a:hlinkClick r:id="rId3" action="ppaction://hlinksldjump"/>
          </p:cNvPr>
          <p:cNvSpPr/>
          <p:nvPr/>
        </p:nvSpPr>
        <p:spPr>
          <a:xfrm rot="9474928">
            <a:off x="7922448" y="283396"/>
            <a:ext cx="642817" cy="711062"/>
          </a:xfrm>
          <a:prstGeom prst="curvedRightArrow">
            <a:avLst/>
          </a:prstGeom>
          <a:effectLst>
            <a:glow rad="63500">
              <a:schemeClr val="accent6">
                <a:alpha val="45000"/>
                <a:satMod val="12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27584" y="83893"/>
            <a:ext cx="1008112" cy="900576"/>
          </a:xfrm>
          <a:prstGeom prst="roundRec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3</a:t>
            </a: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0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13153" y="1661695"/>
            <a:ext cx="8259506" cy="212365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numCol="1">
            <a:spAutoFit/>
          </a:bodyPr>
          <a:lstStyle/>
          <a:p>
            <a:endParaRPr lang="ru-RU" sz="4400" dirty="0" smtClean="0">
              <a:solidFill>
                <a:srgbClr val="F60000"/>
              </a:solidFill>
              <a:latin typeface="Candara" pitchFamily="34" charset="0"/>
            </a:endParaRPr>
          </a:p>
          <a:p>
            <a:pPr algn="ctr"/>
            <a:r>
              <a:rPr lang="ru-RU" sz="4000" dirty="0" smtClean="0">
                <a:solidFill>
                  <a:srgbClr val="F60000"/>
                </a:solidFill>
                <a:latin typeface="Candara" pitchFamily="34" charset="0"/>
              </a:rPr>
              <a:t>  </a:t>
            </a:r>
            <a:r>
              <a:rPr lang="ru-RU" sz="4400" b="1" dirty="0" smtClean="0">
                <a:latin typeface="Candara" pitchFamily="34" charset="0"/>
              </a:rPr>
              <a:t>Конфорка или </a:t>
            </a:r>
            <a:r>
              <a:rPr lang="ru-RU" sz="4400" b="1" dirty="0" err="1" smtClean="0">
                <a:latin typeface="Candara" pitchFamily="34" charset="0"/>
              </a:rPr>
              <a:t>комфорка</a:t>
            </a:r>
            <a:r>
              <a:rPr lang="ru-RU" sz="4400" b="1" dirty="0" smtClean="0">
                <a:latin typeface="Candara" pitchFamily="34" charset="0"/>
              </a:rPr>
              <a:t>?</a:t>
            </a:r>
          </a:p>
          <a:p>
            <a:r>
              <a:rPr lang="ru-RU" sz="4400" dirty="0" smtClean="0">
                <a:solidFill>
                  <a:srgbClr val="F60000"/>
                </a:solidFill>
                <a:latin typeface="Candara" pitchFamily="34" charset="0"/>
              </a:rPr>
              <a:t> </a:t>
            </a:r>
            <a:endParaRPr lang="ru-RU" sz="4400" dirty="0">
              <a:solidFill>
                <a:srgbClr val="F60000"/>
              </a:solidFill>
              <a:latin typeface="Candara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13153" y="1661695"/>
            <a:ext cx="8259506" cy="32778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numCol="1">
            <a:spAutoFit/>
          </a:bodyPr>
          <a:lstStyle/>
          <a:p>
            <a:pPr algn="ctr">
              <a:spcBef>
                <a:spcPts val="625"/>
              </a:spcBef>
            </a:pPr>
            <a:r>
              <a:rPr lang="ru-RU" sz="4800" b="1" dirty="0" smtClean="0">
                <a:solidFill>
                  <a:srgbClr val="E60000"/>
                </a:solidFill>
                <a:latin typeface="Candara" pitchFamily="34" charset="0"/>
              </a:rPr>
              <a:t>Конфорка</a:t>
            </a:r>
          </a:p>
          <a:p>
            <a:pPr algn="ctr">
              <a:spcBef>
                <a:spcPts val="625"/>
              </a:spcBef>
            </a:pPr>
            <a:endParaRPr lang="ru-RU" sz="4800" b="1" dirty="0">
              <a:solidFill>
                <a:srgbClr val="E60000"/>
              </a:solidFill>
              <a:latin typeface="Candara" pitchFamily="34" charset="0"/>
            </a:endParaRPr>
          </a:p>
          <a:p>
            <a:pPr algn="ctr">
              <a:spcBef>
                <a:spcPts val="625"/>
              </a:spcBef>
            </a:pPr>
            <a:endParaRPr lang="ru-RU" sz="4800" b="1" dirty="0" smtClean="0">
              <a:solidFill>
                <a:srgbClr val="E60000"/>
              </a:solidFill>
              <a:latin typeface="Candara" pitchFamily="34" charset="0"/>
            </a:endParaRPr>
          </a:p>
          <a:p>
            <a:pPr algn="ctr">
              <a:spcBef>
                <a:spcPts val="625"/>
              </a:spcBef>
            </a:pPr>
            <a:endParaRPr lang="ru-RU" sz="4800" b="1" dirty="0">
              <a:solidFill>
                <a:srgbClr val="E60000"/>
              </a:solidFill>
              <a:latin typeface="Candara" pitchFamily="34" charset="0"/>
            </a:endParaRPr>
          </a:p>
        </p:txBody>
      </p:sp>
      <p:pic>
        <p:nvPicPr>
          <p:cNvPr id="4098" name="Picture 2" descr="Картинка 10 из 10203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564904"/>
            <a:ext cx="2376264" cy="2528346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Картинка 46 из 10254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57864" y="2564904"/>
            <a:ext cx="3298512" cy="2440899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03648" y="5085184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г</a:t>
            </a:r>
            <a:r>
              <a:rPr lang="ru-RU" dirty="0" smtClean="0"/>
              <a:t>азовая конфорка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788024" y="5085184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к</a:t>
            </a:r>
            <a:r>
              <a:rPr lang="ru-RU" dirty="0" smtClean="0"/>
              <a:t>онфорка для электроплиты</a:t>
            </a:r>
            <a:endParaRPr lang="ru-RU" dirty="0"/>
          </a:p>
        </p:txBody>
      </p:sp>
      <p:pic>
        <p:nvPicPr>
          <p:cNvPr id="11" name="Picture 2" descr="C:\Users\Светлана\Downloads\Disney Icons Collection\Mickey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20272" y="5505266"/>
            <a:ext cx="1015320" cy="1015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70320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Выгнутая влево стрелка 4">
            <a:hlinkClick r:id="rId2" action="ppaction://hlinksldjump"/>
          </p:cNvPr>
          <p:cNvSpPr/>
          <p:nvPr/>
        </p:nvSpPr>
        <p:spPr>
          <a:xfrm rot="9474928">
            <a:off x="7922448" y="283396"/>
            <a:ext cx="642817" cy="711062"/>
          </a:xfrm>
          <a:prstGeom prst="curvedRightArrow">
            <a:avLst/>
          </a:prstGeom>
          <a:effectLst>
            <a:glow rad="63500">
              <a:schemeClr val="accent6">
                <a:alpha val="45000"/>
                <a:satMod val="12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27584" y="83893"/>
            <a:ext cx="1008112" cy="900576"/>
          </a:xfrm>
          <a:prstGeom prst="roundRec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4</a:t>
            </a: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0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27584" y="1257949"/>
            <a:ext cx="7492435" cy="353943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r>
              <a:rPr lang="ru-RU" sz="3200" dirty="0">
                <a:latin typeface="Arial" pitchFamily="34" charset="0"/>
                <a:cs typeface="Arial" pitchFamily="34" charset="0"/>
              </a:rPr>
              <a:t>Поставьте имена существительные в форме </a:t>
            </a:r>
            <a:r>
              <a:rPr lang="ru-RU" sz="3200" dirty="0" err="1">
                <a:latin typeface="Arial" pitchFamily="34" charset="0"/>
                <a:cs typeface="Arial" pitchFamily="34" charset="0"/>
              </a:rPr>
              <a:t>р.п</a:t>
            </a:r>
            <a:r>
              <a:rPr lang="ru-RU" sz="3200" dirty="0">
                <a:latin typeface="Arial" pitchFamily="34" charset="0"/>
                <a:cs typeface="Arial" pitchFamily="34" charset="0"/>
              </a:rPr>
              <a:t>. мн. ч.</a:t>
            </a:r>
          </a:p>
          <a:p>
            <a:pPr algn="ctr"/>
            <a:r>
              <a:rPr lang="ru-RU" sz="3200" b="1" dirty="0" smtClean="0">
                <a:solidFill>
                  <a:srgbClr val="E60000"/>
                </a:solidFill>
                <a:latin typeface="Arial" pitchFamily="34" charset="0"/>
                <a:cs typeface="Arial" pitchFamily="34" charset="0"/>
              </a:rPr>
              <a:t>теленок</a:t>
            </a:r>
            <a:r>
              <a:rPr lang="ru-RU" sz="3200" b="1" dirty="0">
                <a:solidFill>
                  <a:srgbClr val="E6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200" b="1" dirty="0">
                <a:solidFill>
                  <a:srgbClr val="E6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b="1" dirty="0">
                <a:solidFill>
                  <a:srgbClr val="E60000"/>
                </a:solidFill>
                <a:latin typeface="Arial" pitchFamily="34" charset="0"/>
                <a:cs typeface="Arial" pitchFamily="34" charset="0"/>
              </a:rPr>
              <a:t>валенок</a:t>
            </a:r>
            <a:br>
              <a:rPr lang="ru-RU" sz="3200" b="1" dirty="0">
                <a:solidFill>
                  <a:srgbClr val="E6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b="1" dirty="0">
                <a:solidFill>
                  <a:srgbClr val="E60000"/>
                </a:solidFill>
                <a:latin typeface="Arial" pitchFamily="34" charset="0"/>
                <a:cs typeface="Arial" pitchFamily="34" charset="0"/>
              </a:rPr>
              <a:t>чулок</a:t>
            </a:r>
          </a:p>
          <a:p>
            <a:pPr algn="ctr"/>
            <a:r>
              <a:rPr lang="ru-RU" sz="3200" b="1" dirty="0">
                <a:solidFill>
                  <a:srgbClr val="E60000"/>
                </a:solidFill>
                <a:latin typeface="Arial" pitchFamily="34" charset="0"/>
                <a:cs typeface="Arial" pitchFamily="34" charset="0"/>
              </a:rPr>
              <a:t>помидор</a:t>
            </a:r>
            <a:br>
              <a:rPr lang="ru-RU" sz="3200" b="1" dirty="0">
                <a:solidFill>
                  <a:srgbClr val="E6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b="1" dirty="0" smtClean="0">
                <a:solidFill>
                  <a:srgbClr val="E60000"/>
                </a:solidFill>
                <a:latin typeface="Arial" pitchFamily="34" charset="0"/>
                <a:cs typeface="Arial" pitchFamily="34" charset="0"/>
              </a:rPr>
              <a:t>солдат</a:t>
            </a:r>
            <a:endParaRPr lang="ru-RU" sz="3200" b="1" dirty="0">
              <a:solidFill>
                <a:srgbClr val="E6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07704" y="5522684"/>
            <a:ext cx="4194356" cy="997902"/>
          </a:xfrm>
          <a:prstGeom prst="rect">
            <a:avLst/>
          </a:prstGeom>
        </p:spPr>
      </p:pic>
      <p:pic>
        <p:nvPicPr>
          <p:cNvPr id="10" name="Picture 2" descr="C:\Users\Светлана\Downloads\Disney Icons Collection\Mickey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04699" y="5505266"/>
            <a:ext cx="1015320" cy="1015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827582" y="1268180"/>
            <a:ext cx="7492435" cy="34778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r>
              <a:rPr lang="ru-RU" sz="4000" b="1" dirty="0" smtClean="0">
                <a:latin typeface="Arial" pitchFamily="34" charset="0"/>
                <a:cs typeface="Arial" pitchFamily="34" charset="0"/>
              </a:rPr>
              <a:t>Р.П. </a:t>
            </a:r>
            <a:r>
              <a:rPr lang="ru-RU" sz="4000" b="1" dirty="0" err="1" smtClean="0">
                <a:latin typeface="Arial" pitchFamily="34" charset="0"/>
                <a:cs typeface="Arial" pitchFamily="34" charset="0"/>
              </a:rPr>
              <a:t>мн.ч</a:t>
            </a:r>
            <a:r>
              <a:rPr lang="ru-RU" sz="4000" b="1" dirty="0" smtClean="0">
                <a:latin typeface="Arial" pitchFamily="34" charset="0"/>
                <a:cs typeface="Arial" pitchFamily="34" charset="0"/>
              </a:rPr>
              <a:t>.    </a:t>
            </a:r>
            <a:r>
              <a:rPr lang="ru-RU" sz="4400" b="1" dirty="0" smtClean="0">
                <a:solidFill>
                  <a:srgbClr val="E60000"/>
                </a:solidFill>
                <a:latin typeface="Arial" pitchFamily="34" charset="0"/>
                <a:cs typeface="Arial" pitchFamily="34" charset="0"/>
              </a:rPr>
              <a:t>телят</a:t>
            </a:r>
          </a:p>
          <a:p>
            <a:pPr algn="ctr"/>
            <a:r>
              <a:rPr lang="ru-RU" sz="4400" b="1" dirty="0">
                <a:solidFill>
                  <a:srgbClr val="E60000"/>
                </a:solidFill>
                <a:latin typeface="Arial" pitchFamily="34" charset="0"/>
                <a:cs typeface="Arial" pitchFamily="34" charset="0"/>
              </a:rPr>
              <a:t>в</a:t>
            </a:r>
            <a:r>
              <a:rPr lang="ru-RU" sz="4400" b="1" dirty="0" smtClean="0">
                <a:solidFill>
                  <a:srgbClr val="E60000"/>
                </a:solidFill>
                <a:latin typeface="Arial" pitchFamily="34" charset="0"/>
                <a:cs typeface="Arial" pitchFamily="34" charset="0"/>
              </a:rPr>
              <a:t>аленок</a:t>
            </a:r>
          </a:p>
          <a:p>
            <a:pPr algn="ctr"/>
            <a:r>
              <a:rPr lang="ru-RU" sz="4400" b="1" dirty="0" smtClean="0">
                <a:solidFill>
                  <a:srgbClr val="E60000"/>
                </a:solidFill>
                <a:latin typeface="Arial" pitchFamily="34" charset="0"/>
                <a:cs typeface="Arial" pitchFamily="34" charset="0"/>
              </a:rPr>
              <a:t>чулок</a:t>
            </a:r>
          </a:p>
          <a:p>
            <a:pPr algn="ctr"/>
            <a:r>
              <a:rPr lang="ru-RU" sz="4400" b="1" dirty="0">
                <a:solidFill>
                  <a:srgbClr val="E60000"/>
                </a:solidFill>
                <a:latin typeface="Arial" pitchFamily="34" charset="0"/>
                <a:cs typeface="Arial" pitchFamily="34" charset="0"/>
              </a:rPr>
              <a:t>п</a:t>
            </a:r>
            <a:r>
              <a:rPr lang="ru-RU" sz="4400" b="1" dirty="0" smtClean="0">
                <a:solidFill>
                  <a:srgbClr val="E60000"/>
                </a:solidFill>
                <a:latin typeface="Arial" pitchFamily="34" charset="0"/>
                <a:cs typeface="Arial" pitchFamily="34" charset="0"/>
              </a:rPr>
              <a:t>омидоров</a:t>
            </a:r>
          </a:p>
          <a:p>
            <a:pPr algn="ctr"/>
            <a:r>
              <a:rPr lang="ru-RU" sz="4400" b="1" dirty="0" smtClean="0">
                <a:solidFill>
                  <a:srgbClr val="E60000"/>
                </a:solidFill>
                <a:latin typeface="Arial" pitchFamily="34" charset="0"/>
                <a:cs typeface="Arial" pitchFamily="34" charset="0"/>
              </a:rPr>
              <a:t>солдат</a:t>
            </a:r>
          </a:p>
        </p:txBody>
      </p:sp>
    </p:spTree>
    <p:extLst>
      <p:ext uri="{BB962C8B-B14F-4D97-AF65-F5344CB8AC3E}">
        <p14:creationId xmlns:p14="http://schemas.microsoft.com/office/powerpoint/2010/main" xmlns="" val="1839279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гнутая влево стрелка 3">
            <a:hlinkClick r:id="rId2" action="ppaction://hlinksldjump"/>
          </p:cNvPr>
          <p:cNvSpPr/>
          <p:nvPr/>
        </p:nvSpPr>
        <p:spPr>
          <a:xfrm rot="9474928">
            <a:off x="7758842" y="355404"/>
            <a:ext cx="642817" cy="711062"/>
          </a:xfrm>
          <a:prstGeom prst="curvedRightArrow">
            <a:avLst/>
          </a:prstGeom>
          <a:effectLst>
            <a:glow rad="63500">
              <a:schemeClr val="accent6">
                <a:alpha val="45000"/>
                <a:satMod val="12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5" name="Picture 2" descr="C:\Users\Светлана\Downloads\Disney Icons Collection\Mickey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73105" y="5364507"/>
            <a:ext cx="1015320" cy="1015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252888" y="1484784"/>
            <a:ext cx="6689537" cy="329320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numCol="1">
            <a:spAutoFit/>
          </a:bodyPr>
          <a:lstStyle/>
          <a:p>
            <a:r>
              <a:rPr lang="ru-RU" sz="3200" b="1" dirty="0" smtClean="0">
                <a:latin typeface="Candara" pitchFamily="34" charset="0"/>
              </a:rPr>
              <a:t>Как называются люди, живущие</a:t>
            </a:r>
          </a:p>
          <a:p>
            <a:pPr algn="ctr"/>
            <a:endParaRPr lang="ru-RU" sz="3200" b="1" dirty="0" smtClean="0">
              <a:latin typeface="Candara" pitchFamily="34" charset="0"/>
            </a:endParaRPr>
          </a:p>
          <a:p>
            <a:pPr algn="ctr"/>
            <a:r>
              <a:rPr lang="ru-RU" sz="3600" b="1" dirty="0" smtClean="0">
                <a:solidFill>
                  <a:srgbClr val="E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в Петербурге</a:t>
            </a:r>
          </a:p>
          <a:p>
            <a:pPr algn="ctr"/>
            <a:r>
              <a:rPr lang="ru-RU" sz="3600" b="1" dirty="0" smtClean="0">
                <a:solidFill>
                  <a:srgbClr val="E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в Одессе</a:t>
            </a:r>
          </a:p>
          <a:p>
            <a:pPr algn="ctr"/>
            <a:r>
              <a:rPr lang="ru-RU" sz="3600" b="1" dirty="0">
                <a:solidFill>
                  <a:srgbClr val="E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в</a:t>
            </a:r>
            <a:r>
              <a:rPr lang="ru-RU" sz="3600" b="1" dirty="0" smtClean="0">
                <a:solidFill>
                  <a:srgbClr val="E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 Томске</a:t>
            </a:r>
          </a:p>
          <a:p>
            <a:pPr algn="ctr"/>
            <a:r>
              <a:rPr lang="ru-RU" sz="3600" b="1" dirty="0">
                <a:solidFill>
                  <a:srgbClr val="E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в</a:t>
            </a:r>
            <a:r>
              <a:rPr lang="ru-RU" sz="3600" b="1" dirty="0" smtClean="0">
                <a:solidFill>
                  <a:srgbClr val="E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 Курске </a:t>
            </a:r>
            <a:endParaRPr lang="ru-RU" sz="3600" b="1" dirty="0">
              <a:solidFill>
                <a:srgbClr val="E6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52887" y="5390978"/>
            <a:ext cx="4194356" cy="997902"/>
          </a:xfrm>
          <a:prstGeom prst="rect">
            <a:avLst/>
          </a:prstGeom>
        </p:spPr>
      </p:pic>
      <p:sp>
        <p:nvSpPr>
          <p:cNvPr id="16" name="Скругленный прямоугольник 15"/>
          <p:cNvSpPr/>
          <p:nvPr/>
        </p:nvSpPr>
        <p:spPr>
          <a:xfrm>
            <a:off x="827584" y="227303"/>
            <a:ext cx="1008112" cy="900576"/>
          </a:xfrm>
          <a:prstGeom prst="roundRec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5</a:t>
            </a: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0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252887" y="1484784"/>
            <a:ext cx="6689537" cy="378565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numCol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4000" b="1" dirty="0" smtClean="0">
                <a:solidFill>
                  <a:srgbClr val="E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Петербуржцы</a:t>
            </a:r>
          </a:p>
          <a:p>
            <a:pPr algn="ctr">
              <a:lnSpc>
                <a:spcPct val="150000"/>
              </a:lnSpc>
            </a:pPr>
            <a:r>
              <a:rPr lang="ru-RU" sz="4000" b="1" dirty="0" smtClean="0">
                <a:solidFill>
                  <a:srgbClr val="E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Одесситы</a:t>
            </a:r>
          </a:p>
          <a:p>
            <a:pPr algn="ctr">
              <a:lnSpc>
                <a:spcPct val="150000"/>
              </a:lnSpc>
            </a:pPr>
            <a:r>
              <a:rPr lang="ru-RU" sz="4000" b="1" dirty="0" smtClean="0">
                <a:solidFill>
                  <a:srgbClr val="E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Томичи</a:t>
            </a:r>
          </a:p>
          <a:p>
            <a:pPr algn="ctr">
              <a:lnSpc>
                <a:spcPct val="150000"/>
              </a:lnSpc>
            </a:pPr>
            <a:r>
              <a:rPr lang="ru-RU" sz="4000" b="1" dirty="0" smtClean="0">
                <a:solidFill>
                  <a:srgbClr val="E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Куряне</a:t>
            </a:r>
          </a:p>
        </p:txBody>
      </p:sp>
    </p:spTree>
    <p:extLst>
      <p:ext uri="{BB962C8B-B14F-4D97-AF65-F5344CB8AC3E}">
        <p14:creationId xmlns:p14="http://schemas.microsoft.com/office/powerpoint/2010/main" xmlns="" val="705728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602972"/>
            <a:ext cx="835292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cap="all" dirty="0" smtClean="0">
                <a:ln w="9000" cmpd="sng">
                  <a:solidFill>
                    <a:srgbClr val="E6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Candara" pitchFamily="34" charset="0"/>
              </a:rPr>
              <a:t>Загадки русского языка</a:t>
            </a:r>
            <a:endParaRPr lang="ru-RU" sz="8000" b="1" cap="all" dirty="0">
              <a:ln w="9000" cmpd="sng">
                <a:solidFill>
                  <a:srgbClr val="E60000"/>
                </a:solidFill>
                <a:prstDash val="solid"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  <a:latin typeface="Candar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53820" y="3368154"/>
            <a:ext cx="69803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ru-RU" sz="4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воя игра</a:t>
            </a:r>
            <a:endParaRPr lang="ru-RU" sz="48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76256" y="4199151"/>
            <a:ext cx="1944216" cy="2407698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9592" y="5309934"/>
            <a:ext cx="5328592" cy="1267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25204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hlinkClick r:id="rId2" action="ppaction://hlinksldjump"/>
          </p:cNvPr>
          <p:cNvSpPr/>
          <p:nvPr/>
        </p:nvSpPr>
        <p:spPr>
          <a:xfrm>
            <a:off x="611560" y="1124744"/>
            <a:ext cx="7992888" cy="415498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endParaRPr lang="ru-RU" sz="4400" b="1" dirty="0">
              <a:latin typeface="Candara" pitchFamily="34" charset="0"/>
            </a:endParaRPr>
          </a:p>
          <a:p>
            <a:pPr algn="ctr"/>
            <a:r>
              <a:rPr lang="ru-RU" sz="4400" b="1" dirty="0" smtClean="0">
                <a:latin typeface="Candara" pitchFamily="34" charset="0"/>
              </a:rPr>
              <a:t>С </a:t>
            </a:r>
            <a:r>
              <a:rPr lang="ru-RU" sz="4400" b="1" dirty="0">
                <a:latin typeface="Candara" pitchFamily="34" charset="0"/>
              </a:rPr>
              <a:t>буквой </a:t>
            </a:r>
            <a:r>
              <a:rPr lang="ru-RU" sz="4400" b="1" dirty="0">
                <a:solidFill>
                  <a:srgbClr val="E60000"/>
                </a:solidFill>
                <a:latin typeface="Candara" pitchFamily="34" charset="0"/>
              </a:rPr>
              <a:t>«д»</a:t>
            </a:r>
            <a:r>
              <a:rPr lang="ru-RU" sz="4400" b="1" dirty="0">
                <a:latin typeface="Candara" pitchFamily="34" charset="0"/>
              </a:rPr>
              <a:t> – живут там люди, </a:t>
            </a:r>
          </a:p>
          <a:p>
            <a:pPr algn="ctr"/>
            <a:r>
              <a:rPr lang="ru-RU" sz="4400" b="1" dirty="0">
                <a:latin typeface="Candara" pitchFamily="34" charset="0"/>
              </a:rPr>
              <a:t>С </a:t>
            </a:r>
            <a:r>
              <a:rPr lang="ru-RU" sz="4400" b="1" dirty="0" smtClean="0">
                <a:solidFill>
                  <a:srgbClr val="E60000"/>
                </a:solidFill>
                <a:latin typeface="Candara" pitchFamily="34" charset="0"/>
              </a:rPr>
              <a:t>«с»</a:t>
            </a:r>
            <a:r>
              <a:rPr lang="ru-RU" sz="4400" b="1" dirty="0" smtClean="0">
                <a:latin typeface="Candara" pitchFamily="34" charset="0"/>
              </a:rPr>
              <a:t> </a:t>
            </a:r>
            <a:r>
              <a:rPr lang="ru-RU" sz="4400" b="1" dirty="0">
                <a:latin typeface="Candara" pitchFamily="34" charset="0"/>
              </a:rPr>
              <a:t>– и он уже на блюде. </a:t>
            </a:r>
          </a:p>
          <a:p>
            <a:pPr algn="ctr"/>
            <a:r>
              <a:rPr lang="ru-RU" sz="4400" b="1" dirty="0">
                <a:latin typeface="Candara" pitchFamily="34" charset="0"/>
              </a:rPr>
              <a:t>С </a:t>
            </a:r>
            <a:r>
              <a:rPr lang="ru-RU" sz="4400" b="1" dirty="0">
                <a:solidFill>
                  <a:srgbClr val="E60000"/>
                </a:solidFill>
                <a:latin typeface="Candara" pitchFamily="34" charset="0"/>
              </a:rPr>
              <a:t>«г»</a:t>
            </a:r>
            <a:r>
              <a:rPr lang="ru-RU" sz="4400" b="1" dirty="0">
                <a:latin typeface="Candara" pitchFamily="34" charset="0"/>
              </a:rPr>
              <a:t> – встречаем очень часто, </a:t>
            </a:r>
          </a:p>
          <a:p>
            <a:pPr algn="ctr"/>
            <a:r>
              <a:rPr lang="ru-RU" sz="4400" b="1" dirty="0">
                <a:latin typeface="Candara" pitchFamily="34" charset="0"/>
              </a:rPr>
              <a:t>С </a:t>
            </a:r>
            <a:r>
              <a:rPr lang="ru-RU" sz="4400" b="1" dirty="0">
                <a:solidFill>
                  <a:srgbClr val="E60000"/>
                </a:solidFill>
                <a:latin typeface="Candara" pitchFamily="34" charset="0"/>
              </a:rPr>
              <a:t>«к»</a:t>
            </a:r>
            <a:r>
              <a:rPr lang="ru-RU" sz="4400" b="1" dirty="0">
                <a:latin typeface="Candara" pitchFamily="34" charset="0"/>
              </a:rPr>
              <a:t> – учтите: грызть </a:t>
            </a:r>
            <a:r>
              <a:rPr lang="ru-RU" sz="4400" b="1" dirty="0" smtClean="0">
                <a:latin typeface="Candara" pitchFamily="34" charset="0"/>
              </a:rPr>
              <a:t>опасно</a:t>
            </a:r>
          </a:p>
          <a:p>
            <a:pPr algn="ctr"/>
            <a:r>
              <a:rPr lang="ru-RU" sz="4400" b="1" dirty="0" smtClean="0">
                <a:latin typeface="Candara" pitchFamily="34" charset="0"/>
              </a:rPr>
              <a:t> </a:t>
            </a:r>
            <a:endParaRPr lang="ru-RU" sz="4400" b="1" dirty="0">
              <a:latin typeface="Candara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15616" y="5489382"/>
            <a:ext cx="4403020" cy="1047546"/>
          </a:xfrm>
          <a:prstGeom prst="rect">
            <a:avLst/>
          </a:prstGeom>
        </p:spPr>
      </p:pic>
      <p:sp>
        <p:nvSpPr>
          <p:cNvPr id="7" name="Выгнутая влево стрелка 6">
            <a:hlinkClick r:id="rId4" action="ppaction://hlinksldjump"/>
          </p:cNvPr>
          <p:cNvSpPr/>
          <p:nvPr/>
        </p:nvSpPr>
        <p:spPr>
          <a:xfrm rot="9474928">
            <a:off x="7758842" y="211388"/>
            <a:ext cx="642817" cy="711062"/>
          </a:xfrm>
          <a:prstGeom prst="curvedRightArrow">
            <a:avLst/>
          </a:prstGeom>
          <a:effectLst>
            <a:glow rad="63500">
              <a:schemeClr val="accent6">
                <a:alpha val="45000"/>
                <a:satMod val="12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971600" y="116631"/>
            <a:ext cx="1008112" cy="900576"/>
          </a:xfrm>
          <a:prstGeom prst="roundRec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10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</p:txBody>
      </p:sp>
      <p:pic>
        <p:nvPicPr>
          <p:cNvPr id="6" name="Picture 2" descr="C:\Users\Светлана\Downloads\Disney Icons Collection\Mickey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41093" y="5484509"/>
            <a:ext cx="1015320" cy="1015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02168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а 4 из 577293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1266" y="821806"/>
            <a:ext cx="3624336" cy="240035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Картинка 2 из 161649">
            <a:hlinkClick r:id="rId4"/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4411" b="4613"/>
          <a:stretch/>
        </p:blipFill>
        <p:spPr bwMode="auto">
          <a:xfrm>
            <a:off x="4781642" y="332656"/>
            <a:ext cx="3089920" cy="2811109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img0.liveinternet.ru/images/attach/c/1/57/107/57107853_vinni_puh_idet_v_gosti.jpg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3645024"/>
            <a:ext cx="3491701" cy="283302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www.muttsweb.com/images/unlinked%20maybe/j01121021.gif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4993" y="3493731"/>
            <a:ext cx="3093391" cy="2984315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89702" y="52365"/>
            <a:ext cx="12601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дом</a:t>
            </a:r>
            <a:endParaRPr lang="ru-RU" sz="4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611422" y="188640"/>
            <a:ext cx="12601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с</a:t>
            </a:r>
            <a:r>
              <a:rPr lang="ru-RU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ом</a:t>
            </a:r>
            <a:endParaRPr lang="ru-RU" sz="4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99792" y="3501008"/>
            <a:ext cx="161949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гость</a:t>
            </a:r>
            <a:endParaRPr lang="ru-RU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89054" y="3473466"/>
            <a:ext cx="161949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кость</a:t>
            </a:r>
            <a:endParaRPr lang="ru-RU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</p:txBody>
      </p:sp>
      <p:sp>
        <p:nvSpPr>
          <p:cNvPr id="11" name="Выгнутая влево стрелка 10">
            <a:hlinkClick r:id="rId9" action="ppaction://hlinksldjump"/>
          </p:cNvPr>
          <p:cNvSpPr/>
          <p:nvPr/>
        </p:nvSpPr>
        <p:spPr>
          <a:xfrm rot="9474928">
            <a:off x="8095450" y="387982"/>
            <a:ext cx="642817" cy="711062"/>
          </a:xfrm>
          <a:prstGeom prst="curvedRightArrow">
            <a:avLst/>
          </a:prstGeom>
          <a:effectLst>
            <a:glow rad="63500">
              <a:schemeClr val="accent6">
                <a:alpha val="45000"/>
                <a:satMod val="12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18652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02695" y="5552920"/>
            <a:ext cx="4194356" cy="997902"/>
          </a:xfrm>
          <a:prstGeom prst="rect">
            <a:avLst/>
          </a:prstGeom>
        </p:spPr>
      </p:pic>
      <p:sp>
        <p:nvSpPr>
          <p:cNvPr id="5" name="Выгнутая влево стрелка 4">
            <a:hlinkClick r:id="rId3" action="ppaction://hlinksldjump"/>
          </p:cNvPr>
          <p:cNvSpPr/>
          <p:nvPr/>
        </p:nvSpPr>
        <p:spPr>
          <a:xfrm rot="9474928">
            <a:off x="7922448" y="283396"/>
            <a:ext cx="642817" cy="711062"/>
          </a:xfrm>
          <a:prstGeom prst="curvedRightArrow">
            <a:avLst/>
          </a:prstGeom>
          <a:effectLst>
            <a:glow rad="63500">
              <a:schemeClr val="accent6">
                <a:alpha val="45000"/>
                <a:satMod val="12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27584" y="83893"/>
            <a:ext cx="1008112" cy="900576"/>
          </a:xfrm>
          <a:prstGeom prst="roundRec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20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</p:txBody>
      </p:sp>
      <p:sp>
        <p:nvSpPr>
          <p:cNvPr id="7" name="Text Box 1"/>
          <p:cNvSpPr txBox="1">
            <a:spLocks noChangeArrowheads="1"/>
          </p:cNvSpPr>
          <p:nvPr/>
        </p:nvSpPr>
        <p:spPr bwMode="auto">
          <a:xfrm>
            <a:off x="1979711" y="1484784"/>
            <a:ext cx="5472609" cy="396044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9pPr>
          </a:lstStyle>
          <a:p>
            <a:pPr eaLnBrk="1" hangingPunct="1"/>
            <a:endParaRPr lang="ru-RU" sz="3400" dirty="0">
              <a:solidFill>
                <a:srgbClr val="000000"/>
              </a:solidFill>
              <a:latin typeface="Trebuchet MS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287247" y="908720"/>
            <a:ext cx="2830831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0" dirty="0" smtClean="0">
                <a:solidFill>
                  <a:srgbClr val="0070C0"/>
                </a:solidFill>
              </a:rPr>
              <a:t>О</a:t>
            </a:r>
            <a:endParaRPr lang="ru-RU" sz="30000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26599" y="2564904"/>
            <a:ext cx="1152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rebuchet MS" pitchFamily="34" charset="0"/>
              </a:rPr>
              <a:t>2=Л</a:t>
            </a:r>
            <a:endParaRPr lang="ru-RU" sz="3600" b="1" dirty="0">
              <a:latin typeface="Trebuchet MS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93266" y="3068960"/>
            <a:ext cx="178684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E60000"/>
                </a:solidFill>
                <a:latin typeface="Trebuchet MS" pitchFamily="34" charset="0"/>
              </a:rPr>
              <a:t>100</a:t>
            </a:r>
            <a:endParaRPr lang="ru-RU" sz="6600" b="1" dirty="0">
              <a:solidFill>
                <a:srgbClr val="E60000"/>
              </a:solidFill>
              <a:latin typeface="Trebuchet MS" pitchFamily="34" charset="0"/>
            </a:endParaRPr>
          </a:p>
        </p:txBody>
      </p:sp>
      <p:sp>
        <p:nvSpPr>
          <p:cNvPr id="10" name="Text Box 1"/>
          <p:cNvSpPr txBox="1">
            <a:spLocks noChangeArrowheads="1"/>
          </p:cNvSpPr>
          <p:nvPr/>
        </p:nvSpPr>
        <p:spPr bwMode="auto">
          <a:xfrm>
            <a:off x="1979711" y="1484784"/>
            <a:ext cx="5472609" cy="396044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9pPr>
          </a:lstStyle>
          <a:p>
            <a:pPr eaLnBrk="1" hangingPunct="1"/>
            <a:endParaRPr lang="ru-RU" sz="3400" dirty="0" smtClean="0">
              <a:solidFill>
                <a:srgbClr val="000000"/>
              </a:solidFill>
              <a:latin typeface="Trebuchet MS" pitchFamily="34" charset="0"/>
            </a:endParaRPr>
          </a:p>
          <a:p>
            <a:pPr eaLnBrk="1" hangingPunct="1"/>
            <a:endParaRPr lang="ru-RU" sz="3400" dirty="0">
              <a:solidFill>
                <a:srgbClr val="000000"/>
              </a:solidFill>
              <a:latin typeface="Trebuchet MS" pitchFamily="34" charset="0"/>
            </a:endParaRPr>
          </a:p>
          <a:p>
            <a:pPr algn="ctr" eaLnBrk="1" hangingPunct="1"/>
            <a:endParaRPr lang="ru-RU" sz="3400" dirty="0">
              <a:solidFill>
                <a:srgbClr val="000000"/>
              </a:solidFill>
              <a:latin typeface="Trebuchet MS" pitchFamily="34" charset="0"/>
            </a:endParaRPr>
          </a:p>
          <a:p>
            <a:pPr algn="ctr" eaLnBrk="1" hangingPunct="1"/>
            <a:r>
              <a:rPr lang="ru-RU" sz="6600" b="1" dirty="0" smtClean="0">
                <a:solidFill>
                  <a:srgbClr val="E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СЛОВО</a:t>
            </a:r>
            <a:endParaRPr lang="ru-RU" sz="6600" b="1" dirty="0">
              <a:solidFill>
                <a:srgbClr val="E6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</p:txBody>
      </p:sp>
      <p:pic>
        <p:nvPicPr>
          <p:cNvPr id="11" name="Picture 2" descr="C:\Users\Светлана\Downloads\Disney Icons Collection\Mickey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20272" y="5505266"/>
            <a:ext cx="1015320" cy="1015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319001" y="897247"/>
            <a:ext cx="4536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ОТГАДАЙТЕ РЕБУС</a:t>
            </a:r>
            <a:endParaRPr lang="ru-RU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77746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69023" y="5318518"/>
            <a:ext cx="4194356" cy="997902"/>
          </a:xfrm>
          <a:prstGeom prst="rect">
            <a:avLst/>
          </a:prstGeom>
        </p:spPr>
      </p:pic>
      <p:sp>
        <p:nvSpPr>
          <p:cNvPr id="5" name="Выгнутая влево стрелка 4">
            <a:hlinkClick r:id="rId3" action="ppaction://hlinksldjump"/>
          </p:cNvPr>
          <p:cNvSpPr/>
          <p:nvPr/>
        </p:nvSpPr>
        <p:spPr>
          <a:xfrm rot="9474928">
            <a:off x="7922448" y="283396"/>
            <a:ext cx="642817" cy="711062"/>
          </a:xfrm>
          <a:prstGeom prst="curvedRightArrow">
            <a:avLst/>
          </a:prstGeom>
          <a:effectLst>
            <a:glow rad="63500">
              <a:schemeClr val="accent6">
                <a:alpha val="45000"/>
                <a:satMod val="12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27584" y="83893"/>
            <a:ext cx="1008112" cy="900576"/>
          </a:xfrm>
          <a:prstGeom prst="roundRec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3</a:t>
            </a: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0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</p:txBody>
      </p:sp>
      <p:sp>
        <p:nvSpPr>
          <p:cNvPr id="7" name="Text Box 1"/>
          <p:cNvSpPr txBox="1">
            <a:spLocks noChangeArrowheads="1"/>
          </p:cNvSpPr>
          <p:nvPr/>
        </p:nvSpPr>
        <p:spPr bwMode="auto">
          <a:xfrm>
            <a:off x="1979711" y="2132856"/>
            <a:ext cx="5472609" cy="252028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9pPr>
          </a:lstStyle>
          <a:p>
            <a:pPr eaLnBrk="1" hangingPunct="1"/>
            <a:endParaRPr lang="ru-RU" sz="3400" dirty="0">
              <a:solidFill>
                <a:srgbClr val="000000"/>
              </a:solidFill>
              <a:latin typeface="Trebuchet MS" pitchFamily="34" charset="0"/>
            </a:endParaRPr>
          </a:p>
        </p:txBody>
      </p:sp>
      <p:pic>
        <p:nvPicPr>
          <p:cNvPr id="2050" name="Picture 2" descr="Ребусы по русскому языку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39726" y="2406239"/>
            <a:ext cx="5352577" cy="1926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Светлана\Downloads\Disney Icons Collection\Mickey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70864" y="5272000"/>
            <a:ext cx="1015320" cy="1015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 Box 1"/>
          <p:cNvSpPr txBox="1">
            <a:spLocks noChangeArrowheads="1"/>
          </p:cNvSpPr>
          <p:nvPr/>
        </p:nvSpPr>
        <p:spPr bwMode="auto">
          <a:xfrm>
            <a:off x="1979712" y="2132856"/>
            <a:ext cx="5472609" cy="252028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9pPr>
          </a:lstStyle>
          <a:p>
            <a:pPr algn="ctr" eaLnBrk="1" hangingPunct="1"/>
            <a:endParaRPr lang="ru-RU" sz="4000" dirty="0" smtClean="0">
              <a:solidFill>
                <a:srgbClr val="000000"/>
              </a:solidFill>
              <a:latin typeface="Trebuchet MS" pitchFamily="34" charset="0"/>
            </a:endParaRPr>
          </a:p>
          <a:p>
            <a:pPr algn="ctr" eaLnBrk="1" hangingPunct="1"/>
            <a:r>
              <a:rPr lang="ru-RU" sz="5400" b="1" dirty="0" smtClean="0">
                <a:solidFill>
                  <a:srgbClr val="E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ГЛАГОЛ</a:t>
            </a:r>
            <a:endParaRPr lang="ru-RU" sz="5400" b="1" dirty="0">
              <a:solidFill>
                <a:srgbClr val="E6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57104" y="1420467"/>
            <a:ext cx="4536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ОТГАДАЙТЕ РЕБУС</a:t>
            </a:r>
            <a:endParaRPr lang="ru-RU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95379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0"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hlinkClick r:id="rId2" action="ppaction://hlinksldjump"/>
          </p:cNvPr>
          <p:cNvSpPr/>
          <p:nvPr/>
        </p:nvSpPr>
        <p:spPr>
          <a:xfrm>
            <a:off x="839169" y="1124744"/>
            <a:ext cx="7632848" cy="378565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endParaRPr lang="ru-RU" sz="4000" dirty="0" smtClean="0">
              <a:latin typeface="Candara" pitchFamily="34" charset="0"/>
            </a:endParaRPr>
          </a:p>
          <a:p>
            <a:pPr algn="ctr"/>
            <a:r>
              <a:rPr lang="ru-RU" sz="4000" b="1" dirty="0" smtClean="0">
                <a:solidFill>
                  <a:srgbClr val="F60000"/>
                </a:solidFill>
                <a:latin typeface="Candara" pitchFamily="34" charset="0"/>
              </a:rPr>
              <a:t>Часть </a:t>
            </a:r>
            <a:r>
              <a:rPr lang="ru-RU" sz="4000" b="1" dirty="0">
                <a:solidFill>
                  <a:srgbClr val="F60000"/>
                </a:solidFill>
                <a:latin typeface="Candara" pitchFamily="34" charset="0"/>
              </a:rPr>
              <a:t>слова </a:t>
            </a:r>
            <a:r>
              <a:rPr lang="ru-RU" sz="4000" dirty="0">
                <a:latin typeface="Candara" pitchFamily="34" charset="0"/>
              </a:rPr>
              <a:t>в циркуле хранится, </a:t>
            </a:r>
          </a:p>
          <a:p>
            <a:pPr algn="ctr"/>
            <a:r>
              <a:rPr lang="ru-RU" sz="4000" b="1" dirty="0">
                <a:solidFill>
                  <a:srgbClr val="F60000"/>
                </a:solidFill>
                <a:latin typeface="Candara" pitchFamily="34" charset="0"/>
              </a:rPr>
              <a:t>Второе</a:t>
            </a:r>
            <a:r>
              <a:rPr lang="ru-RU" sz="4000" dirty="0">
                <a:latin typeface="Candara" pitchFamily="34" charset="0"/>
              </a:rPr>
              <a:t> – насекомое, </a:t>
            </a:r>
          </a:p>
          <a:p>
            <a:pPr algn="ctr"/>
            <a:r>
              <a:rPr lang="ru-RU" sz="4000" b="1" dirty="0">
                <a:solidFill>
                  <a:srgbClr val="F60000"/>
                </a:solidFill>
                <a:latin typeface="Candara" pitchFamily="34" charset="0"/>
              </a:rPr>
              <a:t>А в целом же </a:t>
            </a:r>
            <a:r>
              <a:rPr lang="ru-RU" sz="4000" dirty="0">
                <a:latin typeface="Candara" pitchFamily="34" charset="0"/>
              </a:rPr>
              <a:t>– в античном мире </a:t>
            </a:r>
          </a:p>
          <a:p>
            <a:pPr algn="ctr"/>
            <a:r>
              <a:rPr lang="ru-RU" sz="4000" dirty="0">
                <a:latin typeface="Candara" pitchFamily="34" charset="0"/>
              </a:rPr>
              <a:t>Существо </a:t>
            </a:r>
            <a:r>
              <a:rPr lang="ru-RU" sz="4000" dirty="0" smtClean="0">
                <a:latin typeface="Candara" pitchFamily="34" charset="0"/>
              </a:rPr>
              <a:t>огромное </a:t>
            </a:r>
          </a:p>
          <a:p>
            <a:pPr algn="ctr"/>
            <a:endParaRPr lang="ru-RU" sz="4000" dirty="0">
              <a:latin typeface="Candara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3608" y="5373216"/>
            <a:ext cx="4403020" cy="1047546"/>
          </a:xfrm>
          <a:prstGeom prst="rect">
            <a:avLst/>
          </a:prstGeom>
        </p:spPr>
      </p:pic>
      <p:sp>
        <p:nvSpPr>
          <p:cNvPr id="7" name="Выгнутая влево стрелка 6">
            <a:hlinkClick r:id="rId4" action="ppaction://hlinksldjump"/>
          </p:cNvPr>
          <p:cNvSpPr/>
          <p:nvPr/>
        </p:nvSpPr>
        <p:spPr>
          <a:xfrm rot="9474928">
            <a:off x="7758842" y="211388"/>
            <a:ext cx="642817" cy="711062"/>
          </a:xfrm>
          <a:prstGeom prst="curvedRightArrow">
            <a:avLst/>
          </a:prstGeom>
          <a:effectLst>
            <a:glow rad="63500">
              <a:schemeClr val="accent6">
                <a:alpha val="45000"/>
                <a:satMod val="12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971600" y="116631"/>
            <a:ext cx="1008112" cy="900576"/>
          </a:xfrm>
          <a:prstGeom prst="roundRec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4</a:t>
            </a: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0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</p:txBody>
      </p:sp>
      <p:pic>
        <p:nvPicPr>
          <p:cNvPr id="6" name="Picture 2" descr="C:\Users\Светлана\Downloads\Disney Icons Collection\Mickey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41093" y="5383736"/>
            <a:ext cx="1015320" cy="1015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83031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а 23 из 30049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81254" y="1340768"/>
            <a:ext cx="5026384" cy="506436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915816" y="-39106"/>
            <a:ext cx="3384376" cy="120032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7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6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Candara" pitchFamily="34" charset="0"/>
              </a:rPr>
              <a:t>циклоп</a:t>
            </a:r>
            <a:endParaRPr lang="ru-RU" sz="72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6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Candara" pitchFamily="34" charset="0"/>
            </a:endParaRPr>
          </a:p>
        </p:txBody>
      </p:sp>
      <p:sp>
        <p:nvSpPr>
          <p:cNvPr id="4" name="Выгнутая влево стрелка 3">
            <a:hlinkClick r:id="rId3" action="ppaction://hlinksldjump"/>
          </p:cNvPr>
          <p:cNvSpPr/>
          <p:nvPr/>
        </p:nvSpPr>
        <p:spPr>
          <a:xfrm rot="9474928">
            <a:off x="7758842" y="355404"/>
            <a:ext cx="642817" cy="711062"/>
          </a:xfrm>
          <a:prstGeom prst="curvedRightArrow">
            <a:avLst/>
          </a:prstGeom>
          <a:effectLst>
            <a:glow rad="63500">
              <a:schemeClr val="accent6">
                <a:alpha val="45000"/>
                <a:satMod val="12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5" name="Picture 2" descr="C:\Users\Светлана\Downloads\Disney Icons Collection\Mickey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96429" y="5294000"/>
            <a:ext cx="1015320" cy="1015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15005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hlinkClick r:id="rId2" action="ppaction://hlinksldjump"/>
          </p:cNvPr>
          <p:cNvSpPr/>
          <p:nvPr/>
        </p:nvSpPr>
        <p:spPr>
          <a:xfrm>
            <a:off x="623949" y="1340768"/>
            <a:ext cx="8064896" cy="34163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numCol="1">
            <a:spAutoFit/>
          </a:bodyPr>
          <a:lstStyle/>
          <a:p>
            <a:r>
              <a:rPr lang="ru-RU" sz="3200" b="1" dirty="0" smtClean="0">
                <a:latin typeface="Candara" pitchFamily="34" charset="0"/>
              </a:rPr>
              <a:t>Отгадайте </a:t>
            </a:r>
            <a:r>
              <a:rPr lang="ru-RU" sz="3200" b="1" dirty="0">
                <a:latin typeface="Candara" pitchFamily="34" charset="0"/>
              </a:rPr>
              <a:t>названия видов спорта, переставляя буквы в словах в каждой строке: </a:t>
            </a:r>
            <a:endParaRPr lang="ru-RU" sz="3200" dirty="0">
              <a:latin typeface="Candara" pitchFamily="34" charset="0"/>
            </a:endParaRPr>
          </a:p>
          <a:p>
            <a:pPr algn="ctr"/>
            <a:r>
              <a:rPr lang="ru-RU" sz="4000" b="1" dirty="0">
                <a:solidFill>
                  <a:srgbClr val="E60000"/>
                </a:solidFill>
                <a:latin typeface="Candara" pitchFamily="34" charset="0"/>
              </a:rPr>
              <a:t>ВЕНА ЛИПА </a:t>
            </a:r>
          </a:p>
          <a:p>
            <a:pPr algn="ctr"/>
            <a:r>
              <a:rPr lang="ru-RU" sz="4000" b="1" dirty="0">
                <a:solidFill>
                  <a:srgbClr val="E60000"/>
                </a:solidFill>
                <a:latin typeface="Candara" pitchFamily="34" charset="0"/>
              </a:rPr>
              <a:t>ЛОБ ТИНА </a:t>
            </a:r>
          </a:p>
          <a:p>
            <a:pPr algn="ctr"/>
            <a:r>
              <a:rPr lang="ru-RU" sz="4000" b="1" dirty="0" smtClean="0">
                <a:solidFill>
                  <a:srgbClr val="E60000"/>
                </a:solidFill>
                <a:latin typeface="Candara" pitchFamily="34" charset="0"/>
              </a:rPr>
              <a:t>СТОЛ КЕБАБ </a:t>
            </a:r>
            <a:endParaRPr lang="ru-RU" sz="4000" b="1" dirty="0">
              <a:solidFill>
                <a:srgbClr val="E60000"/>
              </a:solidFill>
              <a:latin typeface="Candara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3608" y="5381925"/>
            <a:ext cx="4194356" cy="997902"/>
          </a:xfrm>
          <a:prstGeom prst="rect">
            <a:avLst/>
          </a:prstGeom>
        </p:spPr>
      </p:pic>
      <p:sp>
        <p:nvSpPr>
          <p:cNvPr id="5" name="Выгнутая влево стрелка 4">
            <a:hlinkClick r:id="rId4" action="ppaction://hlinksldjump"/>
          </p:cNvPr>
          <p:cNvSpPr/>
          <p:nvPr/>
        </p:nvSpPr>
        <p:spPr>
          <a:xfrm rot="9474928">
            <a:off x="7922448" y="283396"/>
            <a:ext cx="642817" cy="711062"/>
          </a:xfrm>
          <a:prstGeom prst="curvedRightArrow">
            <a:avLst/>
          </a:prstGeom>
          <a:effectLst>
            <a:glow rad="63500">
              <a:schemeClr val="accent6">
                <a:alpha val="45000"/>
                <a:satMod val="12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27584" y="83893"/>
            <a:ext cx="1008112" cy="900576"/>
          </a:xfrm>
          <a:prstGeom prst="roundRec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5</a:t>
            </a: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0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</p:txBody>
      </p:sp>
      <p:pic>
        <p:nvPicPr>
          <p:cNvPr id="7" name="Picture 2" descr="C:\Users\Светлана\Downloads\Disney Icons Collection\Mickey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73105" y="5364507"/>
            <a:ext cx="1015320" cy="1015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8772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2233" y="984469"/>
            <a:ext cx="5092632" cy="193899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numCol="1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60000"/>
                </a:solidFill>
                <a:latin typeface="Candara" pitchFamily="34" charset="0"/>
              </a:rPr>
              <a:t>Плавание</a:t>
            </a:r>
          </a:p>
          <a:p>
            <a:pPr algn="ctr"/>
            <a:r>
              <a:rPr lang="ru-RU" sz="4000" b="1" dirty="0" smtClean="0">
                <a:solidFill>
                  <a:srgbClr val="F60000"/>
                </a:solidFill>
                <a:latin typeface="Candara" pitchFamily="34" charset="0"/>
              </a:rPr>
              <a:t>Биатлон</a:t>
            </a:r>
          </a:p>
          <a:p>
            <a:pPr algn="ctr"/>
            <a:r>
              <a:rPr lang="ru-RU" sz="4000" b="1" dirty="0" smtClean="0">
                <a:solidFill>
                  <a:srgbClr val="F60000"/>
                </a:solidFill>
                <a:latin typeface="Candara" pitchFamily="34" charset="0"/>
              </a:rPr>
              <a:t>Баскетбол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99992" y="5661248"/>
            <a:ext cx="4194356" cy="997902"/>
          </a:xfrm>
          <a:prstGeom prst="rect">
            <a:avLst/>
          </a:prstGeom>
        </p:spPr>
      </p:pic>
      <p:sp>
        <p:nvSpPr>
          <p:cNvPr id="6" name="Скругленный прямоугольник 5"/>
          <p:cNvSpPr/>
          <p:nvPr/>
        </p:nvSpPr>
        <p:spPr>
          <a:xfrm>
            <a:off x="827584" y="83893"/>
            <a:ext cx="1008112" cy="900576"/>
          </a:xfrm>
          <a:prstGeom prst="roundRec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50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</p:txBody>
      </p:sp>
      <p:pic>
        <p:nvPicPr>
          <p:cNvPr id="1028" name="Picture 4" descr="Картинка 52 из 17890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154" r="7063"/>
          <a:stretch/>
        </p:blipFill>
        <p:spPr bwMode="auto">
          <a:xfrm>
            <a:off x="472232" y="3367723"/>
            <a:ext cx="3019648" cy="23655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Картинка 3 из 15114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802" r="4733"/>
          <a:stretch/>
        </p:blipFill>
        <p:spPr bwMode="auto">
          <a:xfrm>
            <a:off x="3563888" y="3068960"/>
            <a:ext cx="3079595" cy="23655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Картинка 6 из 16746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6135" y="984469"/>
            <a:ext cx="3144859" cy="23542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Выгнутая влево стрелка 4">
            <a:hlinkClick r:id="rId7" action="ppaction://hlinksldjump"/>
          </p:cNvPr>
          <p:cNvSpPr/>
          <p:nvPr/>
        </p:nvSpPr>
        <p:spPr>
          <a:xfrm rot="9474928">
            <a:off x="7995446" y="355403"/>
            <a:ext cx="642817" cy="711062"/>
          </a:xfrm>
          <a:prstGeom prst="curvedRightArrow">
            <a:avLst/>
          </a:prstGeom>
          <a:effectLst>
            <a:glow rad="63500">
              <a:schemeClr val="accent6">
                <a:alpha val="45000"/>
                <a:satMod val="12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38127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3153" y="1412776"/>
            <a:ext cx="8259506" cy="378565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numCol="1">
            <a:spAutoFit/>
          </a:bodyPr>
          <a:lstStyle/>
          <a:p>
            <a:pPr algn="ctr">
              <a:spcBef>
                <a:spcPts val="625"/>
              </a:spcBef>
            </a:pPr>
            <a:r>
              <a:rPr lang="ru-RU" sz="4000" dirty="0">
                <a:solidFill>
                  <a:srgbClr val="000000"/>
                </a:solidFill>
                <a:latin typeface="Trebuchet MS" pitchFamily="34" charset="0"/>
                <a:ea typeface="Calibri"/>
              </a:rPr>
              <a:t>Почти все слова русского языка, начинающиеся с буквы </a:t>
            </a:r>
            <a:r>
              <a:rPr lang="ru-RU" sz="4000" dirty="0">
                <a:solidFill>
                  <a:srgbClr val="F60000"/>
                </a:solidFill>
                <a:latin typeface="Trebuchet MS" pitchFamily="34" charset="0"/>
                <a:ea typeface="Calibri"/>
              </a:rPr>
              <a:t>«а»</a:t>
            </a:r>
            <a:r>
              <a:rPr lang="ru-RU" sz="4000" dirty="0">
                <a:solidFill>
                  <a:srgbClr val="000000"/>
                </a:solidFill>
                <a:latin typeface="Trebuchet MS" pitchFamily="34" charset="0"/>
                <a:ea typeface="Calibri"/>
              </a:rPr>
              <a:t>, — заимствованные. </a:t>
            </a:r>
            <a:r>
              <a:rPr lang="ru-RU" sz="4000" dirty="0" smtClean="0">
                <a:solidFill>
                  <a:srgbClr val="000000"/>
                </a:solidFill>
                <a:latin typeface="Trebuchet MS" pitchFamily="34" charset="0"/>
                <a:ea typeface="Calibri"/>
              </a:rPr>
              <a:t>Но есть одно существительное исконно русское, хорошо вам знакомое с первого класса. Какое это слово?</a:t>
            </a:r>
            <a:endParaRPr lang="ru-RU" sz="4000" b="1" dirty="0">
              <a:solidFill>
                <a:srgbClr val="F60000"/>
              </a:solidFill>
              <a:latin typeface="Trebuchet MS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3608" y="5589240"/>
            <a:ext cx="4194356" cy="997902"/>
          </a:xfrm>
          <a:prstGeom prst="rect">
            <a:avLst/>
          </a:prstGeom>
        </p:spPr>
      </p:pic>
      <p:sp>
        <p:nvSpPr>
          <p:cNvPr id="5" name="Выгнутая влево стрелка 4">
            <a:hlinkClick r:id="rId3" action="ppaction://hlinksldjump"/>
          </p:cNvPr>
          <p:cNvSpPr/>
          <p:nvPr/>
        </p:nvSpPr>
        <p:spPr>
          <a:xfrm rot="9474928">
            <a:off x="7922448" y="283396"/>
            <a:ext cx="642817" cy="711062"/>
          </a:xfrm>
          <a:prstGeom prst="curvedRightArrow">
            <a:avLst/>
          </a:prstGeom>
          <a:effectLst>
            <a:glow rad="63500">
              <a:schemeClr val="accent6">
                <a:alpha val="45000"/>
                <a:satMod val="12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27584" y="83893"/>
            <a:ext cx="1008112" cy="900576"/>
          </a:xfrm>
          <a:prstGeom prst="roundRec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10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13153" y="1412776"/>
            <a:ext cx="8259506" cy="409342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numCol="1">
            <a:spAutoFit/>
          </a:bodyPr>
          <a:lstStyle/>
          <a:p>
            <a:pPr algn="ctr">
              <a:spcBef>
                <a:spcPts val="625"/>
              </a:spcBef>
            </a:pPr>
            <a:endParaRPr lang="ru-RU" sz="4800" b="1" dirty="0" smtClean="0">
              <a:solidFill>
                <a:srgbClr val="F60000"/>
              </a:solidFill>
              <a:latin typeface="Trebuchet MS" pitchFamily="34" charset="0"/>
            </a:endParaRPr>
          </a:p>
          <a:p>
            <a:pPr algn="ctr">
              <a:spcBef>
                <a:spcPts val="625"/>
              </a:spcBef>
            </a:pPr>
            <a:endParaRPr lang="ru-RU" sz="4800" b="1" dirty="0">
              <a:solidFill>
                <a:srgbClr val="F60000"/>
              </a:solidFill>
              <a:latin typeface="Trebuchet MS" pitchFamily="34" charset="0"/>
            </a:endParaRPr>
          </a:p>
          <a:p>
            <a:pPr algn="ctr">
              <a:spcBef>
                <a:spcPts val="625"/>
              </a:spcBef>
            </a:pPr>
            <a:endParaRPr lang="ru-RU" sz="4800" b="1" dirty="0" smtClean="0">
              <a:solidFill>
                <a:srgbClr val="F60000"/>
              </a:solidFill>
              <a:latin typeface="Trebuchet MS" pitchFamily="34" charset="0"/>
            </a:endParaRPr>
          </a:p>
          <a:p>
            <a:pPr algn="ctr">
              <a:spcBef>
                <a:spcPts val="625"/>
              </a:spcBef>
            </a:pPr>
            <a:endParaRPr lang="ru-RU" sz="4800" b="1" dirty="0">
              <a:solidFill>
                <a:srgbClr val="F60000"/>
              </a:solidFill>
              <a:latin typeface="Trebuchet MS" pitchFamily="34" charset="0"/>
            </a:endParaRPr>
          </a:p>
          <a:p>
            <a:pPr algn="ctr">
              <a:spcBef>
                <a:spcPts val="625"/>
              </a:spcBef>
            </a:pPr>
            <a:endParaRPr lang="ru-RU" sz="4800" b="1" dirty="0" smtClean="0">
              <a:solidFill>
                <a:srgbClr val="F60000"/>
              </a:solidFill>
              <a:latin typeface="Trebuchet MS" pitchFamily="34" charset="0"/>
            </a:endParaRPr>
          </a:p>
        </p:txBody>
      </p:sp>
      <p:pic>
        <p:nvPicPr>
          <p:cNvPr id="6146" name="Picture 2" descr="Картинка 11 из 84617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09152" y="1412776"/>
            <a:ext cx="2558392" cy="4093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Картинка 95 из 84607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412776"/>
            <a:ext cx="3355393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Светлана\Downloads\Disney Icons Collection\Mickey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28536" y="5517232"/>
            <a:ext cx="1015320" cy="1015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16831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Выгнутая влево стрелка 4">
            <a:hlinkClick r:id="rId2" action="ppaction://hlinksldjump"/>
          </p:cNvPr>
          <p:cNvSpPr/>
          <p:nvPr/>
        </p:nvSpPr>
        <p:spPr>
          <a:xfrm rot="9474928">
            <a:off x="7922448" y="283396"/>
            <a:ext cx="642817" cy="711062"/>
          </a:xfrm>
          <a:prstGeom prst="curvedRightArrow">
            <a:avLst/>
          </a:prstGeom>
          <a:effectLst>
            <a:glow rad="63500">
              <a:schemeClr val="accent6">
                <a:alpha val="45000"/>
                <a:satMod val="12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27584" y="83893"/>
            <a:ext cx="1008112" cy="900576"/>
          </a:xfrm>
          <a:prstGeom prst="roundRec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2</a:t>
            </a: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0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34618" y="1257949"/>
            <a:ext cx="8240736" cy="424731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r>
              <a:rPr lang="ru-RU" sz="3000" dirty="0">
                <a:latin typeface="Arial" pitchFamily="34" charset="0"/>
                <a:cs typeface="Arial" pitchFamily="34" charset="0"/>
              </a:rPr>
              <a:t>Многие из нас носят греческие имена, даже не подозревая об этом. Имя Алексей, например, в переводе с греческого означает «защитник», Андрей – «мужественный», Макар – «счастливый». Часто на нашем столе бывает блюдо, название которого восходит к греческому и означает, что отведать его – это испытать настоящее блаженство. </a:t>
            </a:r>
            <a:r>
              <a:rPr lang="ru-RU" sz="3000" b="1" dirty="0">
                <a:solidFill>
                  <a:srgbClr val="E60000"/>
                </a:solidFill>
                <a:latin typeface="Arial" pitchFamily="34" charset="0"/>
                <a:cs typeface="Arial" pitchFamily="34" charset="0"/>
              </a:rPr>
              <a:t>Назовите это </a:t>
            </a:r>
            <a:r>
              <a:rPr lang="ru-RU" sz="3000" b="1" dirty="0" smtClean="0">
                <a:solidFill>
                  <a:srgbClr val="E60000"/>
                </a:solidFill>
                <a:latin typeface="Arial" pitchFamily="34" charset="0"/>
                <a:cs typeface="Arial" pitchFamily="34" charset="0"/>
              </a:rPr>
              <a:t>блюдо</a:t>
            </a:r>
            <a:endParaRPr lang="ru-RU" sz="3000" b="1" dirty="0">
              <a:solidFill>
                <a:srgbClr val="E6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07704" y="5522684"/>
            <a:ext cx="4194356" cy="997902"/>
          </a:xfrm>
          <a:prstGeom prst="rect">
            <a:avLst/>
          </a:prstGeom>
        </p:spPr>
      </p:pic>
      <p:pic>
        <p:nvPicPr>
          <p:cNvPr id="10" name="Picture 2" descr="C:\Users\Светлана\Downloads\Disney Icons Collection\Mickey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04699" y="5505266"/>
            <a:ext cx="1015320" cy="1015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468646" y="1265108"/>
            <a:ext cx="8207810" cy="118487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5400" b="1" dirty="0" smtClean="0">
                <a:solidFill>
                  <a:srgbClr val="E60000"/>
                </a:solidFill>
                <a:latin typeface="Arial" pitchFamily="34" charset="0"/>
                <a:cs typeface="Arial" pitchFamily="34" charset="0"/>
              </a:rPr>
              <a:t>МАКАРОНЫ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79712" y="2505468"/>
            <a:ext cx="4543136" cy="3032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30312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7378" y="404664"/>
            <a:ext cx="7828179" cy="507831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numCol="1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E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Инструкция</a:t>
            </a:r>
            <a:endParaRPr lang="ru-RU" sz="3200" b="1" dirty="0" smtClean="0">
              <a:solidFill>
                <a:srgbClr val="E6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  <a:p>
            <a:r>
              <a:rPr lang="ru-RU" sz="2400" dirty="0" smtClean="0">
                <a:latin typeface="Candara" pitchFamily="34" charset="0"/>
              </a:rPr>
              <a:t>«Своя игра» содержит игровое поле с шестью разделами. Каждый раздел включает пять вопросов разной стоимости: 10, 20, 30, 40 и 50 очков. Играющие выбирают вопрос. Нажатие мыши на клетку со стоимостью перенесёт к данному вопросу (слайду). </a:t>
            </a:r>
          </a:p>
          <a:p>
            <a:r>
              <a:rPr lang="ru-RU" sz="2400" dirty="0" smtClean="0">
                <a:latin typeface="Candara" pitchFamily="34" charset="0"/>
              </a:rPr>
              <a:t>На слайдах с вопросами знак             вернёт на игровое поле.</a:t>
            </a:r>
          </a:p>
          <a:p>
            <a:r>
              <a:rPr lang="ru-RU" sz="2400" dirty="0" smtClean="0">
                <a:latin typeface="Candara" pitchFamily="34" charset="0"/>
              </a:rPr>
              <a:t>Ответ на вопрос появляется при нажатии на поле с вопросом.</a:t>
            </a:r>
          </a:p>
          <a:p>
            <a:r>
              <a:rPr lang="ru-RU" sz="2400" dirty="0" smtClean="0">
                <a:latin typeface="Candara" pitchFamily="34" charset="0"/>
              </a:rPr>
              <a:t>Побеждает тот, кто наберёт большее количество очков.</a:t>
            </a:r>
          </a:p>
          <a:p>
            <a:pPr algn="ctr"/>
            <a:endParaRPr lang="ru-RU" sz="2400" dirty="0" smtClean="0">
              <a:latin typeface="Candara" pitchFamily="34" charset="0"/>
            </a:endParaRPr>
          </a:p>
          <a:p>
            <a:pPr algn="ctr"/>
            <a:r>
              <a:rPr lang="ru-RU" sz="2400" b="1" dirty="0" smtClean="0">
                <a:latin typeface="Candara" pitchFamily="34" charset="0"/>
              </a:rPr>
              <a:t>Удачи!</a:t>
            </a:r>
            <a:endParaRPr lang="ru-RU" sz="2400" b="1" dirty="0">
              <a:latin typeface="Candara" pitchFamily="34" charset="0"/>
            </a:endParaRPr>
          </a:p>
        </p:txBody>
      </p:sp>
      <p:sp>
        <p:nvSpPr>
          <p:cNvPr id="3" name="Выгнутая влево стрелка 2">
            <a:hlinkClick r:id="rId2" action="ppaction://hlinksldjump"/>
          </p:cNvPr>
          <p:cNvSpPr/>
          <p:nvPr/>
        </p:nvSpPr>
        <p:spPr>
          <a:xfrm rot="9474928">
            <a:off x="4866364" y="2809756"/>
            <a:ext cx="474946" cy="531646"/>
          </a:xfrm>
          <a:prstGeom prst="curvedRightArrow">
            <a:avLst/>
          </a:prstGeom>
          <a:effectLst>
            <a:glow rad="63500">
              <a:schemeClr val="accent6">
                <a:alpha val="45000"/>
                <a:satMod val="12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" name="TextBox 3">
            <a:hlinkClick r:id="rId2" action="ppaction://hlinksldjump"/>
          </p:cNvPr>
          <p:cNvSpPr txBox="1"/>
          <p:nvPr/>
        </p:nvSpPr>
        <p:spPr>
          <a:xfrm>
            <a:off x="3995936" y="5805264"/>
            <a:ext cx="1575818" cy="5847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E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играть</a:t>
            </a:r>
            <a:endParaRPr lang="ru-RU" sz="3200" b="1" dirty="0">
              <a:solidFill>
                <a:srgbClr val="E6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37990"/>
          <a:stretch/>
        </p:blipFill>
        <p:spPr>
          <a:xfrm>
            <a:off x="1394996" y="5598700"/>
            <a:ext cx="2600940" cy="997902"/>
          </a:xfrm>
          <a:prstGeom prst="rect">
            <a:avLst/>
          </a:prstGeom>
        </p:spPr>
      </p:pic>
      <p:pic>
        <p:nvPicPr>
          <p:cNvPr id="6" name="Picture 2" descr="C:\Users\Светлана\Downloads\Disney Icons Collection\Mickey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75144" y="5581282"/>
            <a:ext cx="1015320" cy="1015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61832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3153" y="1412776"/>
            <a:ext cx="8259506" cy="330859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numCol="1">
            <a:spAutoFit/>
          </a:bodyPr>
          <a:lstStyle/>
          <a:p>
            <a:pPr algn="ctr">
              <a:spcBef>
                <a:spcPts val="625"/>
              </a:spcBef>
            </a:pPr>
            <a:r>
              <a:rPr lang="ru-RU" sz="4000" dirty="0">
                <a:solidFill>
                  <a:srgbClr val="000000"/>
                </a:solidFill>
                <a:latin typeface="Candara" pitchFamily="34" charset="0"/>
              </a:rPr>
              <a:t>— Задачи конкурса «Русский медвежонок» совсем простые! Я за пять минут полдюжины решил! — хвастался Петя одноклассникам. </a:t>
            </a:r>
          </a:p>
          <a:p>
            <a:pPr algn="ctr">
              <a:spcBef>
                <a:spcPts val="625"/>
              </a:spcBef>
            </a:pPr>
            <a:r>
              <a:rPr lang="ru-RU" sz="4400" b="1" dirty="0">
                <a:solidFill>
                  <a:srgbClr val="F60000"/>
                </a:solidFill>
                <a:latin typeface="Candara" pitchFamily="34" charset="0"/>
              </a:rPr>
              <a:t>А  сколько это — полдюжины?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1600" y="5496807"/>
            <a:ext cx="4194356" cy="997902"/>
          </a:xfrm>
          <a:prstGeom prst="rect">
            <a:avLst/>
          </a:prstGeom>
        </p:spPr>
      </p:pic>
      <p:sp>
        <p:nvSpPr>
          <p:cNvPr id="5" name="Выгнутая влево стрелка 4">
            <a:hlinkClick r:id="rId3" action="ppaction://hlinksldjump"/>
          </p:cNvPr>
          <p:cNvSpPr/>
          <p:nvPr/>
        </p:nvSpPr>
        <p:spPr>
          <a:xfrm rot="9474928">
            <a:off x="7922448" y="283396"/>
            <a:ext cx="642817" cy="711062"/>
          </a:xfrm>
          <a:prstGeom prst="curvedRightArrow">
            <a:avLst/>
          </a:prstGeom>
          <a:effectLst>
            <a:glow rad="63500">
              <a:schemeClr val="accent6">
                <a:alpha val="45000"/>
                <a:satMod val="12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27584" y="83893"/>
            <a:ext cx="1008112" cy="900576"/>
          </a:xfrm>
          <a:prstGeom prst="roundRec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3</a:t>
            </a: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0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28111" y="1414966"/>
            <a:ext cx="8259506" cy="372409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numCol="1">
            <a:spAutoFit/>
          </a:bodyPr>
          <a:lstStyle/>
          <a:p>
            <a:endParaRPr lang="ru-RU" sz="4400" dirty="0" smtClean="0">
              <a:solidFill>
                <a:srgbClr val="000000"/>
              </a:solidFill>
              <a:latin typeface="Candara" pitchFamily="34" charset="0"/>
            </a:endParaRPr>
          </a:p>
          <a:p>
            <a:r>
              <a:rPr lang="ru-RU" sz="4000" dirty="0" smtClean="0">
                <a:solidFill>
                  <a:srgbClr val="000000"/>
                </a:solidFill>
                <a:latin typeface="Candara" pitchFamily="34" charset="0"/>
              </a:rPr>
              <a:t>  Дюжина</a:t>
            </a:r>
            <a:r>
              <a:rPr lang="ru-RU" sz="4000" i="1" dirty="0" smtClean="0">
                <a:solidFill>
                  <a:srgbClr val="000000"/>
                </a:solidFill>
                <a:latin typeface="Candara" pitchFamily="34" charset="0"/>
              </a:rPr>
              <a:t> </a:t>
            </a:r>
            <a:r>
              <a:rPr lang="ru-RU" sz="4000" dirty="0">
                <a:solidFill>
                  <a:srgbClr val="000000"/>
                </a:solidFill>
                <a:latin typeface="Candara" pitchFamily="34" charset="0"/>
              </a:rPr>
              <a:t>— это 12 каких-либо объектов. </a:t>
            </a:r>
          </a:p>
          <a:p>
            <a:r>
              <a:rPr lang="ru-RU" sz="4000" dirty="0" smtClean="0">
                <a:solidFill>
                  <a:srgbClr val="000000"/>
                </a:solidFill>
                <a:latin typeface="Candara" pitchFamily="34" charset="0"/>
              </a:rPr>
              <a:t>  Полдюжины</a:t>
            </a:r>
            <a:r>
              <a:rPr lang="ru-RU" sz="4000" dirty="0">
                <a:solidFill>
                  <a:srgbClr val="000000"/>
                </a:solidFill>
                <a:latin typeface="Candara" pitchFamily="34" charset="0"/>
              </a:rPr>
              <a:t>, соответственно</a:t>
            </a:r>
            <a:r>
              <a:rPr lang="ru-RU" sz="4400" dirty="0">
                <a:solidFill>
                  <a:srgbClr val="000000"/>
                </a:solidFill>
                <a:latin typeface="Candara" pitchFamily="34" charset="0"/>
              </a:rPr>
              <a:t>, </a:t>
            </a:r>
            <a:r>
              <a:rPr lang="ru-RU" sz="6000" b="1" dirty="0" smtClean="0">
                <a:solidFill>
                  <a:srgbClr val="FF0000"/>
                </a:solidFill>
                <a:latin typeface="Candara" pitchFamily="34" charset="0"/>
              </a:rPr>
              <a:t>6</a:t>
            </a:r>
            <a:endParaRPr lang="ru-RU" sz="4400" dirty="0" smtClean="0">
              <a:solidFill>
                <a:srgbClr val="000000"/>
              </a:solidFill>
              <a:latin typeface="Candara" pitchFamily="34" charset="0"/>
            </a:endParaRPr>
          </a:p>
          <a:p>
            <a:r>
              <a:rPr lang="ru-RU" sz="4400" dirty="0" smtClean="0">
                <a:solidFill>
                  <a:srgbClr val="000000"/>
                </a:solidFill>
                <a:latin typeface="Candara" pitchFamily="34" charset="0"/>
              </a:rPr>
              <a:t> </a:t>
            </a:r>
            <a:endParaRPr lang="ru-RU" sz="4400" dirty="0">
              <a:solidFill>
                <a:srgbClr val="000000"/>
              </a:solidFill>
              <a:latin typeface="Candara" pitchFamily="34" charset="0"/>
            </a:endParaRPr>
          </a:p>
        </p:txBody>
      </p:sp>
      <p:pic>
        <p:nvPicPr>
          <p:cNvPr id="7" name="Picture 2" descr="C:\Users\Светлана\Downloads\Disney Icons Collection\Mickey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86087" y="5469597"/>
            <a:ext cx="1015320" cy="1015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87992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Выгнутая влево стрелка 4">
            <a:hlinkClick r:id="rId2" action="ppaction://hlinksldjump"/>
          </p:cNvPr>
          <p:cNvSpPr/>
          <p:nvPr/>
        </p:nvSpPr>
        <p:spPr>
          <a:xfrm rot="9474928">
            <a:off x="7922448" y="283396"/>
            <a:ext cx="642817" cy="711062"/>
          </a:xfrm>
          <a:prstGeom prst="curvedRightArrow">
            <a:avLst/>
          </a:prstGeom>
          <a:effectLst>
            <a:glow rad="63500">
              <a:schemeClr val="accent6">
                <a:alpha val="45000"/>
                <a:satMod val="12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27584" y="83893"/>
            <a:ext cx="1008112" cy="900576"/>
          </a:xfrm>
          <a:prstGeom prst="roundRec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40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67544" y="1484784"/>
            <a:ext cx="8207810" cy="107721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r>
              <a:rPr lang="ru-RU" sz="3200" dirty="0">
                <a:latin typeface="Arial" pitchFamily="34" charset="0"/>
                <a:cs typeface="Arial" pitchFamily="34" charset="0"/>
              </a:rPr>
              <a:t>В какой день недели человек идет на </a:t>
            </a:r>
            <a:r>
              <a:rPr lang="ru-RU" sz="3200" b="1" dirty="0" smtClean="0">
                <a:solidFill>
                  <a:srgbClr val="E60000"/>
                </a:solidFill>
                <a:latin typeface="Arial" pitchFamily="34" charset="0"/>
                <a:cs typeface="Arial" pitchFamily="34" charset="0"/>
              </a:rPr>
              <a:t>ШАБАШКУ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?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07704" y="5522684"/>
            <a:ext cx="4194356" cy="997902"/>
          </a:xfrm>
          <a:prstGeom prst="rect">
            <a:avLst/>
          </a:prstGeom>
        </p:spPr>
      </p:pic>
      <p:pic>
        <p:nvPicPr>
          <p:cNvPr id="10" name="Picture 2" descr="C:\Users\Светлана\Downloads\Disney Icons Collection\Mickey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04699" y="5505266"/>
            <a:ext cx="1015320" cy="1015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463369" y="1453877"/>
            <a:ext cx="8207810" cy="397031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b="1" dirty="0" smtClean="0">
                <a:solidFill>
                  <a:srgbClr val="E60000"/>
                </a:solidFill>
                <a:latin typeface="Arial" pitchFamily="34" charset="0"/>
                <a:cs typeface="Arial" pitchFamily="34" charset="0"/>
              </a:rPr>
              <a:t>В субботу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идти на шабашку, пошабашить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– поработать в выходные; слово </a:t>
            </a: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шабаш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в русский язык попало из идиша – еврейского диалекта немецкого языка, там оно означало «суббота». На древнееврейском это слово звучит похоже – </a:t>
            </a:r>
            <a:r>
              <a:rPr lang="ru-RU" sz="2800" b="1" i="1" dirty="0" err="1" smtClean="0">
                <a:solidFill>
                  <a:srgbClr val="E60000"/>
                </a:solidFill>
                <a:latin typeface="Arial" pitchFamily="34" charset="0"/>
                <a:cs typeface="Arial" pitchFamily="34" charset="0"/>
              </a:rPr>
              <a:t>шаббат</a:t>
            </a:r>
            <a:endParaRPr lang="ru-RU" sz="2800" b="1" dirty="0">
              <a:solidFill>
                <a:srgbClr val="E6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81474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06048" y="5517232"/>
            <a:ext cx="4194356" cy="997902"/>
          </a:xfrm>
          <a:prstGeom prst="rect">
            <a:avLst/>
          </a:prstGeom>
        </p:spPr>
      </p:pic>
      <p:sp>
        <p:nvSpPr>
          <p:cNvPr id="5" name="Выгнутая влево стрелка 4">
            <a:hlinkClick r:id="rId3" action="ppaction://hlinksldjump"/>
          </p:cNvPr>
          <p:cNvSpPr/>
          <p:nvPr/>
        </p:nvSpPr>
        <p:spPr>
          <a:xfrm rot="9474928">
            <a:off x="7922448" y="283396"/>
            <a:ext cx="642817" cy="711062"/>
          </a:xfrm>
          <a:prstGeom prst="curvedRightArrow">
            <a:avLst/>
          </a:prstGeom>
          <a:effectLst>
            <a:glow rad="63500">
              <a:schemeClr val="accent6">
                <a:alpha val="45000"/>
                <a:satMod val="12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27584" y="83893"/>
            <a:ext cx="1008112" cy="900576"/>
          </a:xfrm>
          <a:prstGeom prst="roundRec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50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11560" y="1209947"/>
            <a:ext cx="8063793" cy="397031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algn="ctr"/>
            <a:r>
              <a:rPr lang="ru-RU" sz="3600" dirty="0"/>
              <a:t>О каких знаках препинания идет речь: </a:t>
            </a:r>
            <a:r>
              <a:rPr lang="ru-RU" sz="3600" dirty="0">
                <a:solidFill>
                  <a:srgbClr val="E60000"/>
                </a:solidFill>
                <a:latin typeface="Arial" pitchFamily="34" charset="0"/>
                <a:cs typeface="Arial" pitchFamily="34" charset="0"/>
              </a:rPr>
              <a:t>«отдохновение», </a:t>
            </a:r>
            <a:endParaRPr lang="ru-RU" sz="3600" dirty="0" smtClean="0">
              <a:solidFill>
                <a:srgbClr val="E6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3600" dirty="0" smtClean="0">
                <a:solidFill>
                  <a:srgbClr val="E60000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ru-RU" sz="3600" dirty="0" err="1">
                <a:solidFill>
                  <a:srgbClr val="E60000"/>
                </a:solidFill>
                <a:latin typeface="Arial" pitchFamily="34" charset="0"/>
                <a:cs typeface="Arial" pitchFamily="34" charset="0"/>
              </a:rPr>
              <a:t>удивный</a:t>
            </a:r>
            <a:r>
              <a:rPr lang="ru-RU" sz="3600" dirty="0">
                <a:solidFill>
                  <a:srgbClr val="E60000"/>
                </a:solidFill>
                <a:latin typeface="Arial" pitchFamily="34" charset="0"/>
                <a:cs typeface="Arial" pitchFamily="34" charset="0"/>
              </a:rPr>
              <a:t> знак», </a:t>
            </a:r>
            <a:endParaRPr lang="ru-RU" sz="3600" dirty="0" smtClean="0">
              <a:solidFill>
                <a:srgbClr val="E6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3600" dirty="0" smtClean="0">
                <a:solidFill>
                  <a:srgbClr val="E60000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ru-RU" sz="3600" dirty="0" err="1">
                <a:solidFill>
                  <a:srgbClr val="E60000"/>
                </a:solidFill>
                <a:latin typeface="Arial" pitchFamily="34" charset="0"/>
                <a:cs typeface="Arial" pitchFamily="34" charset="0"/>
              </a:rPr>
              <a:t>полуточие</a:t>
            </a:r>
            <a:r>
              <a:rPr lang="ru-RU" sz="3600" dirty="0">
                <a:solidFill>
                  <a:srgbClr val="E60000"/>
                </a:solidFill>
                <a:latin typeface="Arial" pitchFamily="34" charset="0"/>
                <a:cs typeface="Arial" pitchFamily="34" charset="0"/>
              </a:rPr>
              <a:t>», </a:t>
            </a:r>
            <a:endParaRPr lang="ru-RU" sz="3600" dirty="0" smtClean="0">
              <a:solidFill>
                <a:srgbClr val="E6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3600" dirty="0" smtClean="0">
                <a:solidFill>
                  <a:srgbClr val="E60000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ru-RU" sz="3600" dirty="0">
                <a:solidFill>
                  <a:srgbClr val="E60000"/>
                </a:solidFill>
                <a:latin typeface="Arial" pitchFamily="34" charset="0"/>
                <a:cs typeface="Arial" pitchFamily="34" charset="0"/>
              </a:rPr>
              <a:t>долгое отдохновение», </a:t>
            </a:r>
            <a:endParaRPr lang="ru-RU" sz="3600" dirty="0" smtClean="0">
              <a:solidFill>
                <a:srgbClr val="E6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3600" dirty="0" smtClean="0">
                <a:solidFill>
                  <a:srgbClr val="E60000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ru-RU" sz="3600" dirty="0">
                <a:solidFill>
                  <a:srgbClr val="E60000"/>
                </a:solidFill>
                <a:latin typeface="Arial" pitchFamily="34" charset="0"/>
                <a:cs typeface="Arial" pitchFamily="34" charset="0"/>
              </a:rPr>
              <a:t>молчанка» или «</a:t>
            </a:r>
            <a:r>
              <a:rPr lang="ru-RU" sz="3600" dirty="0" err="1">
                <a:solidFill>
                  <a:srgbClr val="E60000"/>
                </a:solidFill>
                <a:latin typeface="Arial" pitchFamily="34" charset="0"/>
                <a:cs typeface="Arial" pitchFamily="34" charset="0"/>
              </a:rPr>
              <a:t>пресекательный</a:t>
            </a:r>
            <a:r>
              <a:rPr lang="ru-RU" sz="3600" dirty="0">
                <a:solidFill>
                  <a:srgbClr val="E60000"/>
                </a:solidFill>
                <a:latin typeface="Arial" pitchFamily="34" charset="0"/>
                <a:cs typeface="Arial" pitchFamily="34" charset="0"/>
              </a:rPr>
              <a:t> знак</a:t>
            </a:r>
            <a:r>
              <a:rPr lang="ru-RU" sz="3600" dirty="0" smtClean="0">
                <a:solidFill>
                  <a:srgbClr val="E60000"/>
                </a:solidFill>
                <a:latin typeface="Arial" pitchFamily="34" charset="0"/>
                <a:cs typeface="Arial" pitchFamily="34" charset="0"/>
              </a:rPr>
              <a:t>»?</a:t>
            </a:r>
            <a:endParaRPr lang="ru-RU" sz="3600" dirty="0">
              <a:solidFill>
                <a:srgbClr val="E6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2" descr="C:\Users\Светлана\Downloads\Disney Icons Collection\Mickey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20272" y="5505266"/>
            <a:ext cx="1015320" cy="1015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430988" y="1240725"/>
            <a:ext cx="8424936" cy="390876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E60000"/>
                </a:solidFill>
                <a:latin typeface="Arial" pitchFamily="34" charset="0"/>
                <a:cs typeface="Arial" pitchFamily="34" charset="0"/>
              </a:rPr>
              <a:t>Запятая </a:t>
            </a:r>
            <a:r>
              <a:rPr lang="ru-RU" sz="3600" dirty="0">
                <a:latin typeface="Arial" pitchFamily="34" charset="0"/>
                <a:cs typeface="Arial" pitchFamily="34" charset="0"/>
              </a:rPr>
              <a:t>– «отдохновение», </a:t>
            </a:r>
            <a:r>
              <a:rPr lang="ru-RU" sz="3200" b="1" dirty="0">
                <a:solidFill>
                  <a:srgbClr val="E60000"/>
                </a:solidFill>
                <a:latin typeface="Arial" pitchFamily="34" charset="0"/>
                <a:cs typeface="Arial" pitchFamily="34" charset="0"/>
              </a:rPr>
              <a:t>восклицательный знак </a:t>
            </a:r>
            <a:r>
              <a:rPr lang="ru-RU" sz="3200" dirty="0">
                <a:latin typeface="Arial" pitchFamily="34" charset="0"/>
                <a:cs typeface="Arial" pitchFamily="34" charset="0"/>
              </a:rPr>
              <a:t>– «</a:t>
            </a:r>
            <a:r>
              <a:rPr lang="ru-RU" sz="3200" dirty="0" err="1">
                <a:latin typeface="Arial" pitchFamily="34" charset="0"/>
                <a:cs typeface="Arial" pitchFamily="34" charset="0"/>
              </a:rPr>
              <a:t>удивный</a:t>
            </a:r>
            <a:r>
              <a:rPr lang="ru-RU" sz="3200" dirty="0">
                <a:latin typeface="Arial" pitchFamily="34" charset="0"/>
                <a:cs typeface="Arial" pitchFamily="34" charset="0"/>
              </a:rPr>
              <a:t> знак», </a:t>
            </a:r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3600" b="1" dirty="0" smtClean="0">
                <a:solidFill>
                  <a:srgbClr val="E60000"/>
                </a:solidFill>
                <a:latin typeface="Arial" pitchFamily="34" charset="0"/>
                <a:cs typeface="Arial" pitchFamily="34" charset="0"/>
              </a:rPr>
              <a:t>точка </a:t>
            </a:r>
            <a:r>
              <a:rPr lang="ru-RU" sz="3600" b="1" dirty="0">
                <a:solidFill>
                  <a:srgbClr val="E60000"/>
                </a:solidFill>
                <a:latin typeface="Arial" pitchFamily="34" charset="0"/>
                <a:cs typeface="Arial" pitchFamily="34" charset="0"/>
              </a:rPr>
              <a:t>с запятой </a:t>
            </a:r>
            <a:r>
              <a:rPr lang="ru-RU" sz="3600" dirty="0">
                <a:latin typeface="Arial" pitchFamily="34" charset="0"/>
                <a:cs typeface="Arial" pitchFamily="34" charset="0"/>
              </a:rPr>
              <a:t>– «</a:t>
            </a:r>
            <a:r>
              <a:rPr lang="ru-RU" sz="3600" dirty="0" err="1">
                <a:latin typeface="Arial" pitchFamily="34" charset="0"/>
                <a:cs typeface="Arial" pitchFamily="34" charset="0"/>
              </a:rPr>
              <a:t>полуточие</a:t>
            </a:r>
            <a:r>
              <a:rPr lang="ru-RU" sz="3600" dirty="0">
                <a:latin typeface="Arial" pitchFamily="34" charset="0"/>
                <a:cs typeface="Arial" pitchFamily="34" charset="0"/>
              </a:rPr>
              <a:t>», </a:t>
            </a:r>
            <a:r>
              <a:rPr lang="ru-RU" sz="3600" b="1" dirty="0">
                <a:solidFill>
                  <a:srgbClr val="E60000"/>
                </a:solidFill>
                <a:latin typeface="Arial" pitchFamily="34" charset="0"/>
                <a:cs typeface="Arial" pitchFamily="34" charset="0"/>
              </a:rPr>
              <a:t>двоеточие</a:t>
            </a:r>
            <a:r>
              <a:rPr lang="ru-RU" sz="3600" dirty="0">
                <a:latin typeface="Arial" pitchFamily="34" charset="0"/>
                <a:cs typeface="Arial" pitchFamily="34" charset="0"/>
              </a:rPr>
              <a:t> – «долгое отдохновение», </a:t>
            </a:r>
            <a:r>
              <a:rPr lang="ru-RU" sz="3600" b="1" dirty="0">
                <a:solidFill>
                  <a:srgbClr val="E60000"/>
                </a:solidFill>
                <a:latin typeface="Arial" pitchFamily="34" charset="0"/>
                <a:cs typeface="Arial" pitchFamily="34" charset="0"/>
              </a:rPr>
              <a:t>тире</a:t>
            </a:r>
            <a:r>
              <a:rPr lang="ru-RU" sz="3600" dirty="0">
                <a:latin typeface="Arial" pitchFamily="34" charset="0"/>
                <a:cs typeface="Arial" pitchFamily="34" charset="0"/>
              </a:rPr>
              <a:t> – «молчанка» или «</a:t>
            </a:r>
            <a:r>
              <a:rPr lang="ru-RU" sz="3600" dirty="0" err="1">
                <a:latin typeface="Arial" pitchFamily="34" charset="0"/>
                <a:cs typeface="Arial" pitchFamily="34" charset="0"/>
              </a:rPr>
              <a:t>пресекательный</a:t>
            </a:r>
            <a:r>
              <a:rPr lang="ru-RU" sz="3600" dirty="0">
                <a:latin typeface="Arial" pitchFamily="34" charset="0"/>
                <a:cs typeface="Arial" pitchFamily="34" charset="0"/>
              </a:rPr>
              <a:t> знак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»</a:t>
            </a:r>
          </a:p>
          <a:p>
            <a:endParaRPr lang="ru-RU" sz="3600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08584" y="3429000"/>
            <a:ext cx="1454015" cy="1105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08763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16569" y="5408374"/>
            <a:ext cx="4194356" cy="997902"/>
          </a:xfrm>
          <a:prstGeom prst="rect">
            <a:avLst/>
          </a:prstGeom>
        </p:spPr>
      </p:pic>
      <p:sp>
        <p:nvSpPr>
          <p:cNvPr id="6" name="Скругленный прямоугольник 5"/>
          <p:cNvSpPr/>
          <p:nvPr/>
        </p:nvSpPr>
        <p:spPr>
          <a:xfrm>
            <a:off x="827584" y="260648"/>
            <a:ext cx="1008112" cy="900576"/>
          </a:xfrm>
          <a:prstGeom prst="roundRec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10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</p:txBody>
      </p:sp>
      <p:sp>
        <p:nvSpPr>
          <p:cNvPr id="5" name="Выгнутая влево стрелка 4">
            <a:hlinkClick r:id="rId3" action="ppaction://hlinksldjump"/>
          </p:cNvPr>
          <p:cNvSpPr/>
          <p:nvPr/>
        </p:nvSpPr>
        <p:spPr>
          <a:xfrm rot="9474928">
            <a:off x="7910197" y="370993"/>
            <a:ext cx="642817" cy="711062"/>
          </a:xfrm>
          <a:prstGeom prst="curvedRightArrow">
            <a:avLst/>
          </a:prstGeom>
          <a:effectLst>
            <a:glow rad="63500">
              <a:schemeClr val="accent6">
                <a:alpha val="45000"/>
                <a:satMod val="12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Text Box 1"/>
          <p:cNvSpPr txBox="1">
            <a:spLocks noChangeArrowheads="1"/>
          </p:cNvSpPr>
          <p:nvPr/>
        </p:nvSpPr>
        <p:spPr bwMode="auto">
          <a:xfrm>
            <a:off x="627396" y="1412776"/>
            <a:ext cx="8063794" cy="38519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9pPr>
          </a:lstStyle>
          <a:p>
            <a:pPr eaLnBrk="1" hangingPunct="1"/>
            <a:r>
              <a:rPr lang="ru-RU" sz="3800" dirty="0">
                <a:solidFill>
                  <a:srgbClr val="000000"/>
                </a:solidFill>
                <a:latin typeface="Trebuchet MS" pitchFamily="34" charset="0"/>
              </a:rPr>
              <a:t>Это может расшататься, а может и упасть, бывает учебным, а бывает железным. Школа без этого, говорил знаменитый чешский педагог Ян </a:t>
            </a:r>
            <a:r>
              <a:rPr lang="ru-RU" sz="3800" dirty="0" err="1">
                <a:solidFill>
                  <a:srgbClr val="000000"/>
                </a:solidFill>
                <a:latin typeface="Trebuchet MS" pitchFamily="34" charset="0"/>
              </a:rPr>
              <a:t>Амос</a:t>
            </a:r>
            <a:r>
              <a:rPr lang="ru-RU" sz="3800" dirty="0">
                <a:solidFill>
                  <a:srgbClr val="000000"/>
                </a:solidFill>
                <a:latin typeface="Trebuchet MS" pitchFamily="34" charset="0"/>
              </a:rPr>
              <a:t> Коменский, что мельница без воды. Что это?</a:t>
            </a:r>
          </a:p>
        </p:txBody>
      </p:sp>
      <p:pic>
        <p:nvPicPr>
          <p:cNvPr id="8" name="Picture 2" descr="C:\Users\Светлана\Downloads\Disney Icons Collection\Mickey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20272" y="5505266"/>
            <a:ext cx="1015320" cy="1015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 Box 1"/>
          <p:cNvSpPr txBox="1">
            <a:spLocks noChangeArrowheads="1"/>
          </p:cNvSpPr>
          <p:nvPr/>
        </p:nvSpPr>
        <p:spPr bwMode="auto">
          <a:xfrm>
            <a:off x="627396" y="1412262"/>
            <a:ext cx="8063794" cy="396044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9pPr>
          </a:lstStyle>
          <a:p>
            <a:pPr algn="ctr" eaLnBrk="1" hangingPunct="1"/>
            <a:r>
              <a:rPr lang="ru-RU" sz="4400" b="1" dirty="0" smtClean="0">
                <a:solidFill>
                  <a:srgbClr val="FF0000"/>
                </a:solidFill>
                <a:latin typeface="Trebuchet MS" pitchFamily="34" charset="0"/>
              </a:rPr>
              <a:t>Дисциплина</a:t>
            </a:r>
          </a:p>
          <a:p>
            <a:pPr eaLnBrk="1" hangingPunct="1"/>
            <a:r>
              <a:rPr lang="ru-RU" sz="3400" dirty="0" smtClean="0">
                <a:solidFill>
                  <a:srgbClr val="000000"/>
                </a:solidFill>
                <a:latin typeface="Trebuchet MS" pitchFamily="34" charset="0"/>
              </a:rPr>
              <a:t>может </a:t>
            </a:r>
            <a:r>
              <a:rPr lang="ru-RU" sz="3400" dirty="0">
                <a:solidFill>
                  <a:srgbClr val="000000"/>
                </a:solidFill>
                <a:latin typeface="Trebuchet MS" pitchFamily="34" charset="0"/>
              </a:rPr>
              <a:t>быть железной (неукоснительно соблюдаемой), учебной (так называют предмет изучения в школе или другом учебном заведении), может расшататься или упасть (стать хуже</a:t>
            </a:r>
            <a:r>
              <a:rPr lang="ru-RU" sz="3400" dirty="0" smtClean="0">
                <a:solidFill>
                  <a:srgbClr val="000000"/>
                </a:solidFill>
                <a:latin typeface="Trebuchet MS" pitchFamily="34" charset="0"/>
              </a:rPr>
              <a:t>)</a:t>
            </a:r>
          </a:p>
          <a:p>
            <a:pPr eaLnBrk="1" hangingPunct="1"/>
            <a:endParaRPr lang="ru-RU" sz="3400" dirty="0">
              <a:solidFill>
                <a:srgbClr val="000000"/>
              </a:solidFill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13511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08030" y="5373216"/>
            <a:ext cx="4194356" cy="997902"/>
          </a:xfrm>
          <a:prstGeom prst="rect">
            <a:avLst/>
          </a:prstGeom>
        </p:spPr>
      </p:pic>
      <p:sp>
        <p:nvSpPr>
          <p:cNvPr id="5" name="Выгнутая влево стрелка 4">
            <a:hlinkClick r:id="rId3" action="ppaction://hlinksldjump"/>
          </p:cNvPr>
          <p:cNvSpPr/>
          <p:nvPr/>
        </p:nvSpPr>
        <p:spPr>
          <a:xfrm rot="9474928">
            <a:off x="7922448" y="283396"/>
            <a:ext cx="642817" cy="711062"/>
          </a:xfrm>
          <a:prstGeom prst="curvedRightArrow">
            <a:avLst/>
          </a:prstGeom>
          <a:effectLst>
            <a:glow rad="63500">
              <a:schemeClr val="accent6">
                <a:alpha val="45000"/>
                <a:satMod val="12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27584" y="83893"/>
            <a:ext cx="1008112" cy="900576"/>
          </a:xfrm>
          <a:prstGeom prst="roundRec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2</a:t>
            </a: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0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</p:txBody>
      </p:sp>
      <p:sp>
        <p:nvSpPr>
          <p:cNvPr id="7" name="Text Box 1"/>
          <p:cNvSpPr txBox="1">
            <a:spLocks noChangeArrowheads="1"/>
          </p:cNvSpPr>
          <p:nvPr/>
        </p:nvSpPr>
        <p:spPr bwMode="auto">
          <a:xfrm>
            <a:off x="807272" y="1502274"/>
            <a:ext cx="7488832" cy="351090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ru-RU" sz="3600" dirty="0" smtClean="0">
                <a:solidFill>
                  <a:schemeClr val="tx1"/>
                </a:solidFill>
              </a:rPr>
              <a:t>В </a:t>
            </a:r>
            <a:r>
              <a:rPr lang="ru-RU" sz="3600" dirty="0">
                <a:solidFill>
                  <a:schemeClr val="tx1"/>
                </a:solidFill>
              </a:rPr>
              <a:t>современном русском языке есть только 2 существительных заканчивающихся на </a:t>
            </a:r>
            <a:r>
              <a:rPr lang="ru-RU" sz="3600" dirty="0" smtClean="0">
                <a:solidFill>
                  <a:schemeClr val="tx1"/>
                </a:solidFill>
              </a:rPr>
              <a:t>–</a:t>
            </a:r>
            <a:r>
              <a:rPr lang="ru-RU" sz="3600" dirty="0" err="1" smtClean="0">
                <a:solidFill>
                  <a:schemeClr val="tx1"/>
                </a:solidFill>
              </a:rPr>
              <a:t>зо</a:t>
            </a:r>
            <a:r>
              <a:rPr lang="ru-RU" sz="3600" dirty="0" smtClean="0">
                <a:solidFill>
                  <a:schemeClr val="tx1"/>
                </a:solidFill>
              </a:rPr>
              <a:t>. </a:t>
            </a:r>
          </a:p>
          <a:p>
            <a:pPr algn="ctr" eaLnBrk="1" hangingPunct="1">
              <a:lnSpc>
                <a:spcPct val="150000"/>
              </a:lnSpc>
            </a:pPr>
            <a:r>
              <a:rPr lang="ru-RU" sz="3600" dirty="0" smtClean="0">
                <a:solidFill>
                  <a:srgbClr val="FF0000"/>
                </a:solidFill>
              </a:rPr>
              <a:t>Назовите их</a:t>
            </a:r>
            <a:r>
              <a:rPr lang="ru-RU" sz="3600" dirty="0">
                <a:solidFill>
                  <a:schemeClr val="tx1"/>
                </a:solidFill>
              </a:rPr>
              <a:t/>
            </a:r>
            <a:br>
              <a:rPr lang="ru-RU" sz="3600" dirty="0">
                <a:solidFill>
                  <a:schemeClr val="tx1"/>
                </a:solidFill>
              </a:rPr>
            </a:br>
            <a:endParaRPr lang="ru-RU" sz="3400" dirty="0">
              <a:solidFill>
                <a:schemeClr val="tx1"/>
              </a:solidFill>
              <a:latin typeface="Trebuchet MS" pitchFamily="34" charset="0"/>
            </a:endParaRPr>
          </a:p>
        </p:txBody>
      </p:sp>
      <p:sp>
        <p:nvSpPr>
          <p:cNvPr id="9" name="Text Box 1"/>
          <p:cNvSpPr txBox="1">
            <a:spLocks noChangeArrowheads="1"/>
          </p:cNvSpPr>
          <p:nvPr/>
        </p:nvSpPr>
        <p:spPr bwMode="auto">
          <a:xfrm>
            <a:off x="846354" y="1502274"/>
            <a:ext cx="7488832" cy="351090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endParaRPr lang="ru-RU" sz="5400" dirty="0">
              <a:solidFill>
                <a:schemeClr val="tx1"/>
              </a:solidFill>
            </a:endParaRPr>
          </a:p>
          <a:p>
            <a:pPr algn="ctr" eaLnBrk="1" hangingPunct="1"/>
            <a:r>
              <a:rPr lang="ru-RU" sz="5400" b="1" dirty="0" smtClean="0">
                <a:solidFill>
                  <a:srgbClr val="E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ПУЗО, ЖЕЛЕЗО</a:t>
            </a:r>
            <a:endParaRPr lang="ru-RU" sz="5400" b="1" dirty="0">
              <a:solidFill>
                <a:srgbClr val="E6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</p:txBody>
      </p:sp>
      <p:pic>
        <p:nvPicPr>
          <p:cNvPr id="10" name="Picture 2" descr="C:\Users\Светлана\Downloads\Disney Icons Collection\Mickey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70864" y="5272000"/>
            <a:ext cx="1015320" cy="1015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35289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06048" y="5517232"/>
            <a:ext cx="4194356" cy="997902"/>
          </a:xfrm>
          <a:prstGeom prst="rect">
            <a:avLst/>
          </a:prstGeom>
        </p:spPr>
      </p:pic>
      <p:sp>
        <p:nvSpPr>
          <p:cNvPr id="5" name="Выгнутая влево стрелка 4">
            <a:hlinkClick r:id="rId3" action="ppaction://hlinksldjump"/>
          </p:cNvPr>
          <p:cNvSpPr/>
          <p:nvPr/>
        </p:nvSpPr>
        <p:spPr>
          <a:xfrm rot="9474928">
            <a:off x="7922448" y="283396"/>
            <a:ext cx="642817" cy="711062"/>
          </a:xfrm>
          <a:prstGeom prst="curvedRightArrow">
            <a:avLst/>
          </a:prstGeom>
          <a:effectLst>
            <a:glow rad="63500">
              <a:schemeClr val="accent6">
                <a:alpha val="45000"/>
                <a:satMod val="12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27584" y="83893"/>
            <a:ext cx="1008112" cy="900576"/>
          </a:xfrm>
          <a:prstGeom prst="roundRec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3</a:t>
            </a: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0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331639" y="1209947"/>
            <a:ext cx="6736853" cy="416267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lvl="0" defTabSz="449263" fontAlgn="base">
              <a:spcBef>
                <a:spcPts val="338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ru-RU" sz="36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Какое из существительных мужского рода? </a:t>
            </a:r>
          </a:p>
          <a:p>
            <a:pPr lvl="0" algn="ctr" defTabSz="449263" fontAlgn="base">
              <a:spcBef>
                <a:spcPts val="338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ru-RU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страшилище </a:t>
            </a:r>
          </a:p>
          <a:p>
            <a:pPr lvl="0" algn="ctr" defTabSz="449263" fontAlgn="base">
              <a:spcBef>
                <a:spcPts val="338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ru-RU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чудище </a:t>
            </a:r>
            <a:endParaRPr lang="ru-RU" sz="3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algn="ctr" defTabSz="449263" fontAlgn="base">
              <a:spcBef>
                <a:spcPts val="338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ru-RU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котище </a:t>
            </a:r>
            <a:endParaRPr lang="ru-RU" sz="3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algn="ctr" defTabSz="449263" fontAlgn="base">
              <a:spcBef>
                <a:spcPts val="338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ru-RU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посмешище</a:t>
            </a:r>
            <a:endParaRPr lang="ru-RU" sz="3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algn="ctr" defTabSz="449263" fontAlgn="base">
              <a:spcBef>
                <a:spcPts val="338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ru-RU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пепелище</a:t>
            </a:r>
            <a:endParaRPr lang="ru-RU" sz="3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4" descr="Картинка 273 из 663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38041" y="1176204"/>
            <a:ext cx="6408711" cy="42564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059832" y="401043"/>
            <a:ext cx="33123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котище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</p:txBody>
      </p:sp>
      <p:pic>
        <p:nvPicPr>
          <p:cNvPr id="10" name="Picture 2" descr="C:\Users\Светлана\Downloads\Disney Icons Collection\Mickey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20272" y="5505266"/>
            <a:ext cx="1015320" cy="1015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93190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Выгнутая влево стрелка 4">
            <a:hlinkClick r:id="rId2" action="ppaction://hlinksldjump"/>
          </p:cNvPr>
          <p:cNvSpPr/>
          <p:nvPr/>
        </p:nvSpPr>
        <p:spPr>
          <a:xfrm rot="9474928">
            <a:off x="7922448" y="283396"/>
            <a:ext cx="642817" cy="711062"/>
          </a:xfrm>
          <a:prstGeom prst="curvedRightArrow">
            <a:avLst/>
          </a:prstGeom>
          <a:effectLst>
            <a:glow rad="63500">
              <a:schemeClr val="accent6">
                <a:alpha val="45000"/>
                <a:satMod val="12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27584" y="83893"/>
            <a:ext cx="1008112" cy="900576"/>
          </a:xfrm>
          <a:prstGeom prst="roundRec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4</a:t>
            </a: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0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99592" y="1628800"/>
            <a:ext cx="7344264" cy="286232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r>
              <a:rPr lang="ru-RU" sz="3600" dirty="0">
                <a:latin typeface="Arial" pitchFamily="34" charset="0"/>
                <a:cs typeface="Arial" pitchFamily="34" charset="0"/>
              </a:rPr>
              <a:t>Этой букве, незаслуженно обиженной, в 2005 году в городе Ульяновске был поставлен памятник. </a:t>
            </a:r>
            <a:endParaRPr lang="ru-RU" sz="36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3600" dirty="0" smtClean="0">
                <a:solidFill>
                  <a:srgbClr val="E60000"/>
                </a:solidFill>
                <a:latin typeface="Arial" pitchFamily="34" charset="0"/>
                <a:cs typeface="Arial" pitchFamily="34" charset="0"/>
              </a:rPr>
              <a:t>Назовите ее</a:t>
            </a:r>
            <a:endParaRPr lang="ru-RU" sz="3600" dirty="0">
              <a:solidFill>
                <a:srgbClr val="E6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9592" y="5505266"/>
            <a:ext cx="4194356" cy="997902"/>
          </a:xfrm>
          <a:prstGeom prst="rect">
            <a:avLst/>
          </a:prstGeom>
        </p:spPr>
      </p:pic>
      <p:pic>
        <p:nvPicPr>
          <p:cNvPr id="10" name="Picture 2" descr="C:\Users\Светлана\Downloads\Disney Icons Collection\Mickey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20272" y="5505266"/>
            <a:ext cx="1015320" cy="1015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3707904" y="1118291"/>
            <a:ext cx="5071431" cy="440120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r>
              <a:rPr lang="ru-RU" sz="2800" dirty="0">
                <a:latin typeface="Arial" pitchFamily="34" charset="0"/>
                <a:cs typeface="Arial" pitchFamily="34" charset="0"/>
              </a:rPr>
              <a:t>День буквы "Ё" отмечается ежегодно 29 ноября. Именно в этот день в 1783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году 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русская азбука пополнилась еще одной буквой - "Ё".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Карамзин 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при подготовке в печать одного из своих стихотворений две буквы в слове «</a:t>
            </a:r>
            <a:r>
              <a:rPr lang="ru-RU" sz="2800" dirty="0" err="1">
                <a:latin typeface="Arial" pitchFamily="34" charset="0"/>
                <a:cs typeface="Arial" pitchFamily="34" charset="0"/>
              </a:rPr>
              <a:t>слiозы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» решил заменить на одну — «ё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»</a:t>
            </a:r>
            <a:endParaRPr lang="ru-RU" sz="2800" dirty="0">
              <a:solidFill>
                <a:srgbClr val="E6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4399" y="1089215"/>
            <a:ext cx="3353505" cy="447134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279285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08030" y="5373216"/>
            <a:ext cx="4194356" cy="997902"/>
          </a:xfrm>
          <a:prstGeom prst="rect">
            <a:avLst/>
          </a:prstGeom>
        </p:spPr>
      </p:pic>
      <p:sp>
        <p:nvSpPr>
          <p:cNvPr id="5" name="Выгнутая влево стрелка 4">
            <a:hlinkClick r:id="rId3" action="ppaction://hlinksldjump"/>
          </p:cNvPr>
          <p:cNvSpPr/>
          <p:nvPr/>
        </p:nvSpPr>
        <p:spPr>
          <a:xfrm rot="9474928">
            <a:off x="7922448" y="283396"/>
            <a:ext cx="642817" cy="711062"/>
          </a:xfrm>
          <a:prstGeom prst="curvedRightArrow">
            <a:avLst/>
          </a:prstGeom>
          <a:effectLst>
            <a:glow rad="63500">
              <a:schemeClr val="accent6">
                <a:alpha val="45000"/>
                <a:satMod val="12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27584" y="83893"/>
            <a:ext cx="1008112" cy="900576"/>
          </a:xfrm>
          <a:prstGeom prst="roundRec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5</a:t>
            </a: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0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</p:txBody>
      </p:sp>
      <p:sp>
        <p:nvSpPr>
          <p:cNvPr id="7" name="Text Box 1"/>
          <p:cNvSpPr txBox="1">
            <a:spLocks noChangeArrowheads="1"/>
          </p:cNvSpPr>
          <p:nvPr/>
        </p:nvSpPr>
        <p:spPr bwMode="auto">
          <a:xfrm>
            <a:off x="251520" y="1268760"/>
            <a:ext cx="8712968" cy="400324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9pPr>
          </a:lstStyle>
          <a:p>
            <a:r>
              <a:rPr lang="ru-RU" sz="3200" dirty="0">
                <a:solidFill>
                  <a:schemeClr val="tx1"/>
                </a:solidFill>
              </a:rPr>
              <a:t>У поэта </a:t>
            </a:r>
            <a:r>
              <a:rPr lang="ru-RU" sz="3200" dirty="0" err="1">
                <a:solidFill>
                  <a:schemeClr val="tx1"/>
                </a:solidFill>
              </a:rPr>
              <a:t>С.Кирсанова</a:t>
            </a:r>
            <a:r>
              <a:rPr lang="ru-RU" sz="3200" dirty="0">
                <a:solidFill>
                  <a:schemeClr val="tx1"/>
                </a:solidFill>
              </a:rPr>
              <a:t> есть стихотворение о лесе, которое заканчивается так: </a:t>
            </a:r>
            <a:endParaRPr lang="ru-RU" sz="3200" dirty="0" smtClean="0">
              <a:solidFill>
                <a:schemeClr val="tx1"/>
              </a:solidFill>
            </a:endParaRPr>
          </a:p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Хорошо</a:t>
            </a:r>
            <a:r>
              <a:rPr lang="ru-RU" sz="3200" dirty="0">
                <a:solidFill>
                  <a:schemeClr val="tx1"/>
                </a:solidFill>
              </a:rPr>
              <a:t>. Шорох.</a:t>
            </a:r>
          </a:p>
          <a:p>
            <a:pPr algn="ctr"/>
            <a:r>
              <a:rPr lang="ru-RU" sz="3200" dirty="0">
                <a:solidFill>
                  <a:schemeClr val="tx1"/>
                </a:solidFill>
              </a:rPr>
              <a:t>Утро во рту.</a:t>
            </a:r>
          </a:p>
          <a:p>
            <a:pPr algn="ctr"/>
            <a:r>
              <a:rPr lang="ru-RU" sz="3200" dirty="0">
                <a:solidFill>
                  <a:schemeClr val="tx1"/>
                </a:solidFill>
              </a:rPr>
              <a:t>И клей елки</a:t>
            </a:r>
          </a:p>
          <a:p>
            <a:pPr algn="ctr"/>
            <a:r>
              <a:rPr lang="ru-RU" sz="3200" dirty="0">
                <a:solidFill>
                  <a:schemeClr val="tx1"/>
                </a:solidFill>
              </a:rPr>
              <a:t>Течет.</a:t>
            </a:r>
          </a:p>
          <a:p>
            <a:r>
              <a:rPr lang="ru-RU" sz="3200" dirty="0">
                <a:solidFill>
                  <a:srgbClr val="E60000"/>
                </a:solidFill>
              </a:rPr>
              <a:t>• </a:t>
            </a:r>
            <a:r>
              <a:rPr lang="ru-RU" sz="3200" dirty="0" smtClean="0">
                <a:solidFill>
                  <a:srgbClr val="E60000"/>
                </a:solidFill>
              </a:rPr>
              <a:t>Как называется принцип такого написания стихотворения?</a:t>
            </a:r>
            <a:r>
              <a:rPr lang="ru-RU" sz="3200" dirty="0" smtClean="0">
                <a:solidFill>
                  <a:srgbClr val="E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3200" dirty="0">
              <a:solidFill>
                <a:srgbClr val="E6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 Box 1"/>
          <p:cNvSpPr txBox="1">
            <a:spLocks noChangeArrowheads="1"/>
          </p:cNvSpPr>
          <p:nvPr/>
        </p:nvSpPr>
        <p:spPr bwMode="auto">
          <a:xfrm>
            <a:off x="251520" y="1282387"/>
            <a:ext cx="8712968" cy="400324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9pPr>
          </a:lstStyle>
          <a:p>
            <a:pPr algn="ctr">
              <a:lnSpc>
                <a:spcPct val="150000"/>
              </a:lnSpc>
            </a:pPr>
            <a:endParaRPr lang="ru-RU" sz="4800" dirty="0" smtClean="0">
              <a:solidFill>
                <a:schemeClr val="tx1"/>
              </a:solidFill>
            </a:endParaRPr>
          </a:p>
          <a:p>
            <a:pPr algn="ctr"/>
            <a:r>
              <a:rPr lang="ru-RU" sz="4800" b="1" dirty="0" smtClean="0">
                <a:solidFill>
                  <a:srgbClr val="E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«ПЕРЕВЁРТЫШИ», </a:t>
            </a:r>
          </a:p>
          <a:p>
            <a:pPr algn="ctr">
              <a:lnSpc>
                <a:spcPct val="150000"/>
              </a:lnSpc>
            </a:pPr>
            <a:r>
              <a:rPr lang="ru-RU" sz="4400" b="1" dirty="0" smtClean="0">
                <a:solidFill>
                  <a:srgbClr val="E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или</a:t>
            </a:r>
            <a:r>
              <a:rPr lang="ru-RU" sz="4800" b="1" dirty="0" smtClean="0">
                <a:solidFill>
                  <a:srgbClr val="E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ПАЛИНДРОМ</a:t>
            </a:r>
            <a:endParaRPr lang="ru-RU" sz="4800" b="1" dirty="0">
              <a:solidFill>
                <a:srgbClr val="E6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60233" y="3686818"/>
            <a:ext cx="2298462" cy="155376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78373" y="1288922"/>
            <a:ext cx="2880321" cy="134799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19" y="1268760"/>
            <a:ext cx="2798493" cy="136815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3658716"/>
            <a:ext cx="2571750" cy="1714500"/>
          </a:xfrm>
          <a:prstGeom prst="rect">
            <a:avLst/>
          </a:prstGeom>
        </p:spPr>
      </p:pic>
      <p:pic>
        <p:nvPicPr>
          <p:cNvPr id="10" name="Picture 2" descr="C:\Users\Светлана\Downloads\Disney Icons Collection\Mickey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70864" y="5285627"/>
            <a:ext cx="1015320" cy="1015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24543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08030" y="5373216"/>
            <a:ext cx="4194356" cy="997902"/>
          </a:xfrm>
          <a:prstGeom prst="rect">
            <a:avLst/>
          </a:prstGeom>
        </p:spPr>
      </p:pic>
      <p:sp>
        <p:nvSpPr>
          <p:cNvPr id="5" name="Выгнутая влево стрелка 4">
            <a:hlinkClick r:id="rId3" action="ppaction://hlinksldjump"/>
          </p:cNvPr>
          <p:cNvSpPr/>
          <p:nvPr/>
        </p:nvSpPr>
        <p:spPr>
          <a:xfrm rot="9474928">
            <a:off x="7922448" y="283396"/>
            <a:ext cx="642817" cy="711062"/>
          </a:xfrm>
          <a:prstGeom prst="curvedRightArrow">
            <a:avLst/>
          </a:prstGeom>
          <a:effectLst>
            <a:glow rad="63500">
              <a:schemeClr val="accent6">
                <a:alpha val="45000"/>
                <a:satMod val="12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0" name="Picture 2" descr="C:\Users\Светлана\Downloads\Disney Icons Collection\Mickey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70864" y="5285627"/>
            <a:ext cx="1015320" cy="1015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308030" y="2276872"/>
            <a:ext cx="662473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b="1" dirty="0" smtClean="0">
                <a:ln w="12700">
                  <a:solidFill>
                    <a:srgbClr val="E6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Молодцы!</a:t>
            </a:r>
            <a:endParaRPr lang="ru-RU" sz="8800" b="1" dirty="0">
              <a:ln w="12700">
                <a:solidFill>
                  <a:srgbClr val="E60000"/>
                </a:solidFill>
                <a:prstDash val="solid"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46572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692696"/>
            <a:ext cx="7776864" cy="464742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E60000"/>
                </a:solidFill>
              </a:rPr>
              <a:t>Использованные источники</a:t>
            </a:r>
          </a:p>
          <a:p>
            <a:pPr algn="ctr"/>
            <a:endParaRPr lang="ru-RU" sz="2800" b="1" dirty="0" smtClean="0">
              <a:solidFill>
                <a:srgbClr val="E60000"/>
              </a:solidFill>
            </a:endParaRPr>
          </a:p>
          <a:p>
            <a:r>
              <a:rPr lang="ru-RU" sz="2000" i="1" dirty="0"/>
              <a:t>1. </a:t>
            </a:r>
            <a:r>
              <a:rPr lang="ru-RU" sz="2000" i="1" dirty="0" err="1"/>
              <a:t>Вартаньян</a:t>
            </a:r>
            <a:r>
              <a:rPr lang="ru-RU" sz="2000" i="1" dirty="0"/>
              <a:t> Э.А</a:t>
            </a:r>
            <a:r>
              <a:rPr lang="ru-RU" sz="2000" dirty="0"/>
              <a:t>. Путешествие в слово. М.: Просвещение, 1987.</a:t>
            </a:r>
          </a:p>
          <a:p>
            <a:r>
              <a:rPr lang="ru-RU" sz="2000" i="1" dirty="0"/>
              <a:t>2. Волина В.В</a:t>
            </a:r>
            <a:r>
              <a:rPr lang="ru-RU" sz="2000" dirty="0"/>
              <a:t>. Веселая грамматика. М.: Знание, 1995</a:t>
            </a:r>
            <a:r>
              <a:rPr lang="ru-RU" sz="2000" dirty="0" smtClean="0"/>
              <a:t>.</a:t>
            </a:r>
            <a:endParaRPr lang="ru-RU" sz="2000" dirty="0"/>
          </a:p>
          <a:p>
            <a:r>
              <a:rPr lang="ru-RU" sz="2000" dirty="0" smtClean="0"/>
              <a:t>3. </a:t>
            </a:r>
            <a:r>
              <a:rPr lang="ru-RU" sz="2000" i="1" dirty="0" smtClean="0"/>
              <a:t>Григорян Л.Т.</a:t>
            </a:r>
            <a:r>
              <a:rPr lang="ru-RU" sz="2000" dirty="0" smtClean="0"/>
              <a:t> Язык мой – друг мой. Материалы для внеклассной работы по русскому языку/Пособие для учителя. М.: Просвещение, 1988.</a:t>
            </a:r>
          </a:p>
          <a:p>
            <a:r>
              <a:rPr lang="ru-RU" sz="2000" dirty="0" smtClean="0"/>
              <a:t>4. Нетрадиционные уроки по русскому языку. 5-6 классы/Авт.-сост. Н.О. Крамаренко. – Волгоград: Учитель, 2004. – 92с.</a:t>
            </a:r>
          </a:p>
          <a:p>
            <a:r>
              <a:rPr lang="ru-RU" sz="2000" i="1" dirty="0"/>
              <a:t>5</a:t>
            </a:r>
            <a:r>
              <a:rPr lang="ru-RU" sz="2000" i="1" dirty="0" smtClean="0"/>
              <a:t>. </a:t>
            </a:r>
            <a:r>
              <a:rPr lang="ru-RU" sz="2000" i="1" dirty="0" err="1"/>
              <a:t>Орг</a:t>
            </a:r>
            <a:r>
              <a:rPr lang="ru-RU" sz="2000" i="1" dirty="0"/>
              <a:t> А.О</a:t>
            </a:r>
            <a:r>
              <a:rPr lang="ru-RU" sz="2000" dirty="0"/>
              <a:t>. Олимпиады по русскому языку. М.: Просвещение, 2004.</a:t>
            </a:r>
          </a:p>
          <a:p>
            <a:r>
              <a:rPr lang="ru-RU" sz="2000" i="1" dirty="0"/>
              <a:t>6</a:t>
            </a:r>
            <a:r>
              <a:rPr lang="ru-RU" sz="2000" i="1" dirty="0" smtClean="0"/>
              <a:t>. </a:t>
            </a:r>
            <a:r>
              <a:rPr lang="ru-RU" sz="2000" i="1" dirty="0" err="1"/>
              <a:t>Храппа</a:t>
            </a:r>
            <a:r>
              <a:rPr lang="ru-RU" sz="2000" i="1" dirty="0"/>
              <a:t> В</a:t>
            </a:r>
            <a:r>
              <a:rPr lang="ru-RU" sz="2000" dirty="0"/>
              <a:t>. От адамова яблока до яблока раздора: опыт этимологических заметок. Калининград: Янтарный сказ, 2005.</a:t>
            </a:r>
          </a:p>
          <a:p>
            <a:endParaRPr lang="ru-RU" sz="2000" dirty="0" smtClean="0"/>
          </a:p>
          <a:p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xmlns="" val="1480674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46848" y="404768"/>
            <a:ext cx="2520280" cy="936000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l">
              <a:rot lat="0" lon="0" rev="14100000"/>
            </a:lightRig>
          </a:scene3d>
          <a:sp3d prstMaterial="softEdge">
            <a:bevelT w="127000" prst="artDeco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ПРОИЗНОСИ ПРАВИЛЬНО!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46848" y="1340872"/>
            <a:ext cx="2520280" cy="936000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l">
              <a:rot lat="0" lon="0" rev="14100000"/>
            </a:lightRig>
          </a:scene3d>
          <a:sp3d prstMaterial="softEdge">
            <a:bevelT w="127000" prst="artDeco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ЗРИ В КОРЕНЬ!</a:t>
            </a:r>
            <a:endParaRPr lang="ru-RU" sz="25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46848" y="2276976"/>
            <a:ext cx="2520280" cy="936000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l">
              <a:rot lat="0" lon="0" rev="14100000"/>
            </a:lightRig>
          </a:scene3d>
          <a:sp3d prstMaterial="softEdge">
            <a:bevelT w="127000" prst="artDeco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русская грамматика</a:t>
            </a:r>
            <a:endParaRPr lang="ru-RU" sz="3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46848" y="3213080"/>
            <a:ext cx="2520280" cy="936000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l">
              <a:rot lat="0" lon="0" rev="14100000"/>
            </a:lightRig>
          </a:scene3d>
          <a:sp3d prstMaterial="softEdge">
            <a:bevelT w="127000" prst="artDeco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ПОИГРАЕМ!</a:t>
            </a:r>
            <a:endParaRPr lang="ru-RU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46848" y="4149184"/>
            <a:ext cx="2520280" cy="936000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l">
              <a:rot lat="0" lon="0" rev="14100000"/>
            </a:lightRig>
          </a:scene3d>
          <a:sp3d prstMaterial="softEdge">
            <a:bevelT w="127000" prst="artDeco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к истокам слова</a:t>
            </a:r>
            <a:endParaRPr lang="ru-RU" sz="3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46848" y="5085288"/>
            <a:ext cx="2520280" cy="936000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l">
              <a:rot lat="0" lon="0" rev="14100000"/>
            </a:lightRig>
          </a:scene3d>
          <a:sp3d prstMaterial="softEdge">
            <a:bevelT w="127000" prst="artDeco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КОТ В МЕШКЕ</a:t>
            </a:r>
            <a:endParaRPr lang="ru-RU" sz="2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</p:txBody>
      </p:sp>
      <p:sp>
        <p:nvSpPr>
          <p:cNvPr id="25" name="Скругленный прямоугольник 24">
            <a:hlinkClick r:id="rId3" action="ppaction://hlinksldjump"/>
          </p:cNvPr>
          <p:cNvSpPr/>
          <p:nvPr/>
        </p:nvSpPr>
        <p:spPr>
          <a:xfrm>
            <a:off x="2886850" y="404760"/>
            <a:ext cx="1152000" cy="86400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10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</p:txBody>
      </p:sp>
      <p:sp>
        <p:nvSpPr>
          <p:cNvPr id="26" name="Скругленный прямоугольник 25">
            <a:hlinkClick r:id="rId4" action="ppaction://hlinksldjump"/>
          </p:cNvPr>
          <p:cNvSpPr/>
          <p:nvPr/>
        </p:nvSpPr>
        <p:spPr>
          <a:xfrm>
            <a:off x="4067944" y="399081"/>
            <a:ext cx="1152000" cy="86400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20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</p:txBody>
      </p:sp>
      <p:sp>
        <p:nvSpPr>
          <p:cNvPr id="27" name="Скругленный прямоугольник 26">
            <a:hlinkClick r:id="rId5" action="ppaction://hlinksldjump"/>
          </p:cNvPr>
          <p:cNvSpPr/>
          <p:nvPr/>
        </p:nvSpPr>
        <p:spPr>
          <a:xfrm>
            <a:off x="5220072" y="399081"/>
            <a:ext cx="1152000" cy="86400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30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</p:txBody>
      </p:sp>
      <p:sp>
        <p:nvSpPr>
          <p:cNvPr id="28" name="Скругленный прямоугольник 27">
            <a:hlinkClick r:id="rId6" action="ppaction://hlinksldjump"/>
          </p:cNvPr>
          <p:cNvSpPr/>
          <p:nvPr/>
        </p:nvSpPr>
        <p:spPr>
          <a:xfrm>
            <a:off x="6372200" y="399081"/>
            <a:ext cx="1152126" cy="86400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40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</p:txBody>
      </p:sp>
      <p:sp>
        <p:nvSpPr>
          <p:cNvPr id="29" name="Скругленный прямоугольник 28">
            <a:hlinkClick r:id="rId7" action="ppaction://hlinksldjump"/>
          </p:cNvPr>
          <p:cNvSpPr/>
          <p:nvPr/>
        </p:nvSpPr>
        <p:spPr>
          <a:xfrm>
            <a:off x="7524328" y="394134"/>
            <a:ext cx="1152000" cy="86400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50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</p:txBody>
      </p:sp>
      <p:sp>
        <p:nvSpPr>
          <p:cNvPr id="30" name="Скругленный прямоугольник 29">
            <a:hlinkClick r:id="rId8" action="ppaction://hlinksldjump"/>
          </p:cNvPr>
          <p:cNvSpPr/>
          <p:nvPr/>
        </p:nvSpPr>
        <p:spPr>
          <a:xfrm>
            <a:off x="2886849" y="1340768"/>
            <a:ext cx="1152000" cy="86400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10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</p:txBody>
      </p:sp>
      <p:sp>
        <p:nvSpPr>
          <p:cNvPr id="31" name="Скругленный прямоугольник 30">
            <a:hlinkClick r:id="rId9" action="ppaction://hlinksldjump"/>
          </p:cNvPr>
          <p:cNvSpPr/>
          <p:nvPr/>
        </p:nvSpPr>
        <p:spPr>
          <a:xfrm>
            <a:off x="4067944" y="1340768"/>
            <a:ext cx="1152000" cy="864097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20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</p:txBody>
      </p:sp>
      <p:sp>
        <p:nvSpPr>
          <p:cNvPr id="32" name="Скругленный прямоугольник 31">
            <a:hlinkClick r:id="rId10" action="ppaction://hlinksldjump"/>
          </p:cNvPr>
          <p:cNvSpPr/>
          <p:nvPr/>
        </p:nvSpPr>
        <p:spPr>
          <a:xfrm>
            <a:off x="5220072" y="1340864"/>
            <a:ext cx="1152129" cy="86400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30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</p:txBody>
      </p:sp>
      <p:sp>
        <p:nvSpPr>
          <p:cNvPr id="33" name="Скругленный прямоугольник 32">
            <a:hlinkClick r:id="rId11" action="ppaction://hlinksldjump"/>
          </p:cNvPr>
          <p:cNvSpPr/>
          <p:nvPr/>
        </p:nvSpPr>
        <p:spPr>
          <a:xfrm>
            <a:off x="6372200" y="1340864"/>
            <a:ext cx="1152126" cy="86400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40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</p:txBody>
      </p:sp>
      <p:sp>
        <p:nvSpPr>
          <p:cNvPr id="34" name="Скругленный прямоугольник 33">
            <a:hlinkClick r:id="rId12" action="ppaction://hlinksldjump"/>
          </p:cNvPr>
          <p:cNvSpPr/>
          <p:nvPr/>
        </p:nvSpPr>
        <p:spPr>
          <a:xfrm>
            <a:off x="7524328" y="1340864"/>
            <a:ext cx="1152000" cy="86400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50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</p:txBody>
      </p:sp>
      <p:sp>
        <p:nvSpPr>
          <p:cNvPr id="35" name="Скругленный прямоугольник 34">
            <a:hlinkClick r:id="rId13" action="ppaction://hlinksldjump"/>
          </p:cNvPr>
          <p:cNvSpPr/>
          <p:nvPr/>
        </p:nvSpPr>
        <p:spPr>
          <a:xfrm>
            <a:off x="2886850" y="2276872"/>
            <a:ext cx="1152000" cy="86400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10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</p:txBody>
      </p:sp>
      <p:sp>
        <p:nvSpPr>
          <p:cNvPr id="36" name="Скругленный прямоугольник 35">
            <a:hlinkClick r:id="rId14" action="ppaction://hlinksldjump"/>
          </p:cNvPr>
          <p:cNvSpPr/>
          <p:nvPr/>
        </p:nvSpPr>
        <p:spPr>
          <a:xfrm>
            <a:off x="4067944" y="2276872"/>
            <a:ext cx="1152000" cy="864097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20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</p:txBody>
      </p:sp>
      <p:sp>
        <p:nvSpPr>
          <p:cNvPr id="37" name="Скругленный прямоугольник 36">
            <a:hlinkClick r:id="rId15" action="ppaction://hlinksldjump"/>
          </p:cNvPr>
          <p:cNvSpPr/>
          <p:nvPr/>
        </p:nvSpPr>
        <p:spPr>
          <a:xfrm>
            <a:off x="5220072" y="2276872"/>
            <a:ext cx="1152129" cy="86400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30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</p:txBody>
      </p:sp>
      <p:sp>
        <p:nvSpPr>
          <p:cNvPr id="38" name="Скругленный прямоугольник 37">
            <a:hlinkClick r:id="rId16" action="ppaction://hlinksldjump"/>
          </p:cNvPr>
          <p:cNvSpPr/>
          <p:nvPr/>
        </p:nvSpPr>
        <p:spPr>
          <a:xfrm>
            <a:off x="6372202" y="2276872"/>
            <a:ext cx="1152126" cy="86400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40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</p:txBody>
      </p:sp>
      <p:sp>
        <p:nvSpPr>
          <p:cNvPr id="39" name="Скругленный прямоугольник 38">
            <a:hlinkClick r:id="rId17" action="ppaction://hlinksldjump"/>
          </p:cNvPr>
          <p:cNvSpPr/>
          <p:nvPr/>
        </p:nvSpPr>
        <p:spPr>
          <a:xfrm>
            <a:off x="7524328" y="2276872"/>
            <a:ext cx="1152000" cy="86400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50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</p:txBody>
      </p:sp>
      <p:sp>
        <p:nvSpPr>
          <p:cNvPr id="41" name="Скругленный прямоугольник 40">
            <a:hlinkClick r:id="rId18" action="ppaction://hlinksldjump"/>
          </p:cNvPr>
          <p:cNvSpPr/>
          <p:nvPr/>
        </p:nvSpPr>
        <p:spPr>
          <a:xfrm>
            <a:off x="6372202" y="3212976"/>
            <a:ext cx="1152126" cy="86400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40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</p:txBody>
      </p:sp>
      <p:sp>
        <p:nvSpPr>
          <p:cNvPr id="42" name="Скругленный прямоугольник 41">
            <a:hlinkClick r:id="rId19" action="ppaction://hlinksldjump"/>
          </p:cNvPr>
          <p:cNvSpPr/>
          <p:nvPr/>
        </p:nvSpPr>
        <p:spPr>
          <a:xfrm>
            <a:off x="7524328" y="3212976"/>
            <a:ext cx="1152000" cy="86400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50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</p:txBody>
      </p:sp>
      <p:sp>
        <p:nvSpPr>
          <p:cNvPr id="43" name="Скругленный прямоугольник 42">
            <a:hlinkClick r:id="rId20" action="ppaction://hlinksldjump"/>
          </p:cNvPr>
          <p:cNvSpPr/>
          <p:nvPr/>
        </p:nvSpPr>
        <p:spPr>
          <a:xfrm>
            <a:off x="5219943" y="3212976"/>
            <a:ext cx="1152129" cy="86400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30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</p:txBody>
      </p:sp>
      <p:sp>
        <p:nvSpPr>
          <p:cNvPr id="44" name="Скругленный прямоугольник 43">
            <a:hlinkClick r:id="rId21" action="ppaction://hlinksldjump"/>
          </p:cNvPr>
          <p:cNvSpPr/>
          <p:nvPr/>
        </p:nvSpPr>
        <p:spPr>
          <a:xfrm>
            <a:off x="4054321" y="3212976"/>
            <a:ext cx="1152000" cy="864097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20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</p:txBody>
      </p:sp>
      <p:sp>
        <p:nvSpPr>
          <p:cNvPr id="45" name="Скругленный прямоугольник 44">
            <a:hlinkClick r:id="rId22" action="ppaction://hlinksldjump"/>
          </p:cNvPr>
          <p:cNvSpPr/>
          <p:nvPr/>
        </p:nvSpPr>
        <p:spPr>
          <a:xfrm>
            <a:off x="2886849" y="3212976"/>
            <a:ext cx="1152000" cy="86400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10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</p:txBody>
      </p:sp>
      <p:sp>
        <p:nvSpPr>
          <p:cNvPr id="46" name="Скругленный прямоугольник 45">
            <a:hlinkClick r:id="rId23" action="ppaction://hlinksldjump"/>
          </p:cNvPr>
          <p:cNvSpPr/>
          <p:nvPr/>
        </p:nvSpPr>
        <p:spPr>
          <a:xfrm>
            <a:off x="2883990" y="4149080"/>
            <a:ext cx="1152000" cy="86400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10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</p:txBody>
      </p:sp>
      <p:sp>
        <p:nvSpPr>
          <p:cNvPr id="47" name="Скругленный прямоугольник 46">
            <a:hlinkClick r:id="rId24" action="ppaction://hlinksldjump"/>
          </p:cNvPr>
          <p:cNvSpPr/>
          <p:nvPr/>
        </p:nvSpPr>
        <p:spPr>
          <a:xfrm>
            <a:off x="4068072" y="4151462"/>
            <a:ext cx="1152000" cy="864097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20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</p:txBody>
      </p:sp>
      <p:sp>
        <p:nvSpPr>
          <p:cNvPr id="48" name="Скругленный прямоугольник 47">
            <a:hlinkClick r:id="rId25" action="ppaction://hlinksldjump"/>
          </p:cNvPr>
          <p:cNvSpPr/>
          <p:nvPr/>
        </p:nvSpPr>
        <p:spPr>
          <a:xfrm>
            <a:off x="5220072" y="4149072"/>
            <a:ext cx="1152129" cy="86400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30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</p:txBody>
      </p:sp>
      <p:sp>
        <p:nvSpPr>
          <p:cNvPr id="49" name="Скругленный прямоугольник 48">
            <a:hlinkClick r:id="rId26" action="ppaction://hlinksldjump"/>
          </p:cNvPr>
          <p:cNvSpPr/>
          <p:nvPr/>
        </p:nvSpPr>
        <p:spPr>
          <a:xfrm>
            <a:off x="6372200" y="4149176"/>
            <a:ext cx="1152126" cy="86400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40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</p:txBody>
      </p:sp>
      <p:sp>
        <p:nvSpPr>
          <p:cNvPr id="50" name="Скругленный прямоугольник 49">
            <a:hlinkClick r:id="rId27" action="ppaction://hlinksldjump"/>
          </p:cNvPr>
          <p:cNvSpPr/>
          <p:nvPr/>
        </p:nvSpPr>
        <p:spPr>
          <a:xfrm>
            <a:off x="7524328" y="4132571"/>
            <a:ext cx="1152000" cy="86400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50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</p:txBody>
      </p:sp>
      <p:sp>
        <p:nvSpPr>
          <p:cNvPr id="51" name="Скругленный прямоугольник 50">
            <a:hlinkClick r:id="rId28" action="ppaction://hlinksldjump"/>
          </p:cNvPr>
          <p:cNvSpPr/>
          <p:nvPr/>
        </p:nvSpPr>
        <p:spPr>
          <a:xfrm>
            <a:off x="2873378" y="5085280"/>
            <a:ext cx="1152000" cy="86400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10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</p:txBody>
      </p:sp>
      <p:sp>
        <p:nvSpPr>
          <p:cNvPr id="52" name="Скругленный прямоугольник 51">
            <a:hlinkClick r:id="rId29" action="ppaction://hlinksldjump"/>
          </p:cNvPr>
          <p:cNvSpPr/>
          <p:nvPr/>
        </p:nvSpPr>
        <p:spPr>
          <a:xfrm>
            <a:off x="4058647" y="5085079"/>
            <a:ext cx="1152000" cy="864097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20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</p:txBody>
      </p:sp>
      <p:sp>
        <p:nvSpPr>
          <p:cNvPr id="53" name="Скругленный прямоугольник 52">
            <a:hlinkClick r:id="rId30" action="ppaction://hlinksldjump"/>
          </p:cNvPr>
          <p:cNvSpPr/>
          <p:nvPr/>
        </p:nvSpPr>
        <p:spPr>
          <a:xfrm>
            <a:off x="5228210" y="5085079"/>
            <a:ext cx="1152129" cy="86400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30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</p:txBody>
      </p:sp>
      <p:sp>
        <p:nvSpPr>
          <p:cNvPr id="54" name="Скругленный прямоугольник 53">
            <a:hlinkClick r:id="rId31" action="ppaction://hlinksldjump"/>
          </p:cNvPr>
          <p:cNvSpPr/>
          <p:nvPr/>
        </p:nvSpPr>
        <p:spPr>
          <a:xfrm>
            <a:off x="6372200" y="5085280"/>
            <a:ext cx="1152126" cy="86400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40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</p:txBody>
      </p:sp>
      <p:sp>
        <p:nvSpPr>
          <p:cNvPr id="55" name="Скругленный прямоугольник 54">
            <a:hlinkClick r:id="rId32" action="ppaction://hlinksldjump"/>
          </p:cNvPr>
          <p:cNvSpPr/>
          <p:nvPr/>
        </p:nvSpPr>
        <p:spPr>
          <a:xfrm>
            <a:off x="7524328" y="5085079"/>
            <a:ext cx="1152000" cy="86400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50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</p:txBody>
      </p:sp>
      <p:pic>
        <p:nvPicPr>
          <p:cNvPr id="56" name="Рисунок 55"/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07848" y="6021288"/>
            <a:ext cx="3168480" cy="753830"/>
          </a:xfrm>
          <a:prstGeom prst="rect">
            <a:avLst/>
          </a:prstGeom>
        </p:spPr>
      </p:pic>
      <p:pic>
        <p:nvPicPr>
          <p:cNvPr id="57" name="Рисунок 56"/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41138" y="6008058"/>
            <a:ext cx="3168480" cy="753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68085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3" dur="5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5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" dur="5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0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2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7" dur="5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8" dur="5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9" dur="5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4" dur="5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5" dur="5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6" dur="5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1" dur="5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2" dur="5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3" dur="5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8" dur="5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9" dur="5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0" dur="5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5" dur="5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6" dur="5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7" dur="5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2" dur="5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3" dur="5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4" dur="5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9" dur="5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0" dur="5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1" dur="5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76" dur="5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7" dur="5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8" dur="5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83" dur="5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4" dur="5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5" dur="5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90" dur="5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1" dur="5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2" dur="5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97" dur="5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8" dur="5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9" dur="5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4" dur="5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05" dur="5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06" dur="5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11" dur="5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12" dur="5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13" dur="5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18" dur="5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19" dur="5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0" dur="5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>
                      <p:stCondLst>
                        <p:cond delay="0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25" dur="5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6" dur="5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7" dur="5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32" dur="5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3" dur="5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4" dur="5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35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6" fill="hold">
                      <p:stCondLst>
                        <p:cond delay="0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39" dur="5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0" dur="5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1" dur="5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46" dur="5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7" dur="5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8" dur="5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149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0" fill="hold">
                      <p:stCondLst>
                        <p:cond delay="0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53" dur="5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4" dur="5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5" dur="5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156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7" fill="hold">
                      <p:stCondLst>
                        <p:cond delay="0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60" dur="5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61" dur="5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62" dur="5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163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4" fill="hold">
                      <p:stCondLst>
                        <p:cond delay="0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67" dur="5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68" dur="5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69" dur="5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74" dur="5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75" dur="5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76" dur="5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177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8" fill="hold">
                      <p:stCondLst>
                        <p:cond delay="0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81" dur="5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2" dur="5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3" dur="5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184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5" fill="hold">
                      <p:stCondLst>
                        <p:cond delay="0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88" dur="5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9" dur="5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0" dur="5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191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2" fill="hold">
                      <p:stCondLst>
                        <p:cond delay="0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95" dur="5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6" dur="5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7" dur="5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198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9" fill="hold">
                      <p:stCondLst>
                        <p:cond delay="0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02" dur="5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3" dur="5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4" dur="5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205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6" fill="hold">
                      <p:stCondLst>
                        <p:cond delay="0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09" dur="5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0" dur="5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1" dur="5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692696"/>
            <a:ext cx="7776864" cy="458587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E60000"/>
                </a:solidFill>
              </a:rPr>
              <a:t>Источники иллюстраций</a:t>
            </a:r>
          </a:p>
          <a:p>
            <a:pPr algn="ctr"/>
            <a:endParaRPr lang="ru-RU" sz="2400" b="1" dirty="0" smtClean="0">
              <a:solidFill>
                <a:srgbClr val="E60000"/>
              </a:solidFill>
            </a:endParaRPr>
          </a:p>
          <a:p>
            <a:pPr marL="457200" indent="-457200">
              <a:buFontTx/>
              <a:buAutoNum type="arabicPeriod"/>
            </a:pPr>
            <a:r>
              <a:rPr lang="ru-RU" sz="2400" dirty="0" smtClean="0"/>
              <a:t>infotour.kiev.ua/</a:t>
            </a:r>
            <a:r>
              <a:rPr lang="ru-RU" sz="2400" dirty="0" err="1" smtClean="0"/>
              <a:t>ru</a:t>
            </a:r>
            <a:r>
              <a:rPr lang="ru-RU" sz="2400" dirty="0" smtClean="0"/>
              <a:t>/</a:t>
            </a:r>
            <a:r>
              <a:rPr lang="ru-RU" sz="2400" dirty="0" err="1" smtClean="0"/>
              <a:t>cat</a:t>
            </a:r>
            <a:r>
              <a:rPr lang="ru-RU" sz="2400" dirty="0"/>
              <a:t>…- слайд 9</a:t>
            </a:r>
          </a:p>
          <a:p>
            <a:pPr marL="457200" indent="-457200">
              <a:buFontTx/>
              <a:buAutoNum type="arabicPeriod"/>
            </a:pPr>
            <a:r>
              <a:rPr lang="en-US" sz="2400" dirty="0"/>
              <a:t>www.timeout.ru/city/event</a:t>
            </a:r>
            <a:r>
              <a:rPr lang="ru-RU" sz="2400" dirty="0"/>
              <a:t> - слайд 10</a:t>
            </a:r>
          </a:p>
          <a:p>
            <a:pPr marL="457200" indent="-457200">
              <a:buFontTx/>
              <a:buAutoNum type="arabicPeriod"/>
            </a:pPr>
            <a:r>
              <a:rPr lang="en-US" sz="2400" dirty="0"/>
              <a:t>regionsamara.ru/</a:t>
            </a:r>
            <a:r>
              <a:rPr lang="en-US" sz="2400" dirty="0" err="1"/>
              <a:t>readnews</a:t>
            </a:r>
            <a:r>
              <a:rPr lang="ru-RU" sz="2400" dirty="0"/>
              <a:t> –слайд 16</a:t>
            </a:r>
          </a:p>
          <a:p>
            <a:pPr marL="457200" indent="-457200">
              <a:buFontTx/>
              <a:buAutoNum type="arabicPeriod"/>
            </a:pPr>
            <a:r>
              <a:rPr lang="en-US" sz="2400" dirty="0"/>
              <a:t>www.gosnadzor.info</a:t>
            </a:r>
            <a:r>
              <a:rPr lang="ru-RU" sz="2400" dirty="0"/>
              <a:t>,  </a:t>
            </a:r>
            <a:r>
              <a:rPr lang="en-US" sz="2400" dirty="0"/>
              <a:t>blog.i.ua/community</a:t>
            </a:r>
            <a:r>
              <a:rPr lang="ru-RU" sz="2400" dirty="0"/>
              <a:t> – слайд 20</a:t>
            </a:r>
          </a:p>
          <a:p>
            <a:pPr marL="457200" indent="-457200">
              <a:buFontTx/>
              <a:buAutoNum type="arabicPeriod"/>
            </a:pPr>
            <a:r>
              <a:rPr lang="en-US" sz="2400" dirty="0"/>
              <a:t>www.worldofbattles.com/</a:t>
            </a:r>
            <a:r>
              <a:rPr lang="ru-RU" sz="2400" dirty="0"/>
              <a:t>- слайд 24</a:t>
            </a:r>
          </a:p>
          <a:p>
            <a:pPr marL="457200" indent="-457200">
              <a:buAutoNum type="arabicPeriod"/>
            </a:pPr>
            <a:r>
              <a:rPr lang="en-US" sz="2400" dirty="0"/>
              <a:t>bigpicture.ru</a:t>
            </a:r>
            <a:r>
              <a:rPr lang="ru-RU" sz="2400" dirty="0" smtClean="0"/>
              <a:t>,</a:t>
            </a:r>
            <a:r>
              <a:rPr lang="en-US" sz="2400" dirty="0" smtClean="0"/>
              <a:t>www.ru52.ru/kati_vilhelm_bolshaya.jpg</a:t>
            </a:r>
            <a:r>
              <a:rPr lang="ru-RU" sz="2400" dirty="0" smtClean="0">
                <a:hlinkClick r:id="rId2"/>
              </a:rPr>
              <a:t>- слайд</a:t>
            </a:r>
            <a:r>
              <a:rPr lang="ru-RU" sz="2400" dirty="0" smtClean="0"/>
              <a:t> </a:t>
            </a:r>
            <a:r>
              <a:rPr lang="ru-RU" sz="2400" dirty="0"/>
              <a:t>26</a:t>
            </a:r>
          </a:p>
          <a:p>
            <a:r>
              <a:rPr lang="ru-RU" sz="2400" dirty="0" smtClean="0">
                <a:hlinkClick r:id="rId3"/>
              </a:rPr>
              <a:t>7. </a:t>
            </a:r>
            <a:r>
              <a:rPr lang="en-US" sz="2400" dirty="0" smtClean="0"/>
              <a:t>imhobest.in.ua/</a:t>
            </a:r>
            <a:r>
              <a:rPr lang="en-US" sz="2400" dirty="0" err="1" smtClean="0"/>
              <a:t>index.php?newsid</a:t>
            </a:r>
            <a:r>
              <a:rPr lang="ru-RU" sz="2400" dirty="0" smtClean="0"/>
              <a:t> </a:t>
            </a:r>
            <a:r>
              <a:rPr lang="ru-RU" sz="2400" dirty="0"/>
              <a:t>– слайд 28</a:t>
            </a:r>
          </a:p>
          <a:p>
            <a:r>
              <a:rPr lang="ru-RU" sz="2400" dirty="0" smtClean="0"/>
              <a:t>8. </a:t>
            </a:r>
            <a:r>
              <a:rPr lang="en-US" sz="2400" dirty="0" smtClean="0"/>
              <a:t>sterlya.info/</a:t>
            </a:r>
            <a:r>
              <a:rPr lang="en-US" sz="2400" dirty="0" err="1" smtClean="0"/>
              <a:t>russia</a:t>
            </a:r>
            <a:r>
              <a:rPr lang="en-US" sz="2400" dirty="0" smtClean="0"/>
              <a:t>/page/3/</a:t>
            </a:r>
            <a:r>
              <a:rPr lang="ru-RU" sz="2400" dirty="0" smtClean="0"/>
              <a:t>-слайд 35</a:t>
            </a:r>
          </a:p>
        </p:txBody>
      </p:sp>
    </p:spTree>
    <p:extLst>
      <p:ext uri="{BB962C8B-B14F-4D97-AF65-F5344CB8AC3E}">
        <p14:creationId xmlns:p14="http://schemas.microsoft.com/office/powerpoint/2010/main" xmlns="" val="844374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гнутая влево стрелка 3">
            <a:hlinkClick r:id="rId2" action="ppaction://hlinksldjump"/>
          </p:cNvPr>
          <p:cNvSpPr/>
          <p:nvPr/>
        </p:nvSpPr>
        <p:spPr>
          <a:xfrm rot="9474928">
            <a:off x="7758842" y="355404"/>
            <a:ext cx="642817" cy="711062"/>
          </a:xfrm>
          <a:prstGeom prst="curvedRightArrow">
            <a:avLst/>
          </a:prstGeom>
          <a:effectLst>
            <a:glow rad="63500">
              <a:schemeClr val="accent6">
                <a:alpha val="45000"/>
                <a:satMod val="12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5" name="Picture 2" descr="C:\Users\Светлана\Downloads\Disney Icons Collection\Mickey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73105" y="5364507"/>
            <a:ext cx="1015320" cy="1015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83568" y="1340768"/>
            <a:ext cx="7828179" cy="329320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numCol="1">
            <a:spAutoFit/>
          </a:bodyPr>
          <a:lstStyle/>
          <a:p>
            <a:r>
              <a:rPr lang="ru-RU" sz="3200" b="1" dirty="0" smtClean="0">
                <a:latin typeface="Candara" pitchFamily="34" charset="0"/>
              </a:rPr>
              <a:t>В каком слове ВЕРНО показано ударение:</a:t>
            </a:r>
          </a:p>
          <a:p>
            <a:r>
              <a:rPr lang="ru-RU" sz="3200" b="1" dirty="0" smtClean="0">
                <a:latin typeface="Candara" pitchFamily="34" charset="0"/>
              </a:rPr>
              <a:t>                              </a:t>
            </a:r>
            <a:endParaRPr lang="ru-RU" sz="3600" b="1" dirty="0" smtClean="0">
              <a:latin typeface="Candara" pitchFamily="34" charset="0"/>
            </a:endParaRPr>
          </a:p>
          <a:p>
            <a:r>
              <a:rPr lang="ru-RU" sz="3600" b="1" dirty="0">
                <a:latin typeface="Candara" pitchFamily="34" charset="0"/>
              </a:rPr>
              <a:t> </a:t>
            </a:r>
            <a:r>
              <a:rPr lang="ru-RU" sz="3600" b="1" dirty="0" smtClean="0">
                <a:latin typeface="Candara" pitchFamily="34" charset="0"/>
              </a:rPr>
              <a:t>                            </a:t>
            </a:r>
            <a:r>
              <a:rPr lang="ru-RU" sz="3600" b="1" dirty="0" smtClean="0">
                <a:solidFill>
                  <a:srgbClr val="E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1) каталог</a:t>
            </a:r>
          </a:p>
          <a:p>
            <a:r>
              <a:rPr lang="ru-RU" sz="3600" b="1" dirty="0" smtClean="0">
                <a:solidFill>
                  <a:srgbClr val="E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                             2)ходатайство</a:t>
            </a:r>
          </a:p>
          <a:p>
            <a:r>
              <a:rPr lang="ru-RU" sz="3600" b="1" dirty="0" smtClean="0">
                <a:solidFill>
                  <a:srgbClr val="E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                             3) хвоя</a:t>
            </a:r>
          </a:p>
          <a:p>
            <a:r>
              <a:rPr lang="ru-RU" sz="3600" b="1" dirty="0" smtClean="0">
                <a:solidFill>
                  <a:srgbClr val="E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                             4) договор</a:t>
            </a:r>
            <a:endParaRPr lang="ru-RU" sz="3600" b="1" dirty="0">
              <a:solidFill>
                <a:srgbClr val="E6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H="1">
            <a:off x="4820875" y="2345545"/>
            <a:ext cx="72008" cy="14401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>
            <a:off x="4860032" y="2921027"/>
            <a:ext cx="72008" cy="13269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4970903" y="3501008"/>
            <a:ext cx="72008" cy="14401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>
            <a:off x="4536501" y="4027454"/>
            <a:ext cx="72008" cy="14401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1600" y="5373216"/>
            <a:ext cx="4194356" cy="997902"/>
          </a:xfrm>
          <a:prstGeom prst="rect">
            <a:avLst/>
          </a:prstGeom>
        </p:spPr>
      </p:pic>
      <p:sp>
        <p:nvSpPr>
          <p:cNvPr id="16" name="Скругленный прямоугольник 15"/>
          <p:cNvSpPr/>
          <p:nvPr/>
        </p:nvSpPr>
        <p:spPr>
          <a:xfrm>
            <a:off x="827584" y="227303"/>
            <a:ext cx="1008112" cy="900576"/>
          </a:xfrm>
          <a:prstGeom prst="roundRec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1</a:t>
            </a: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0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0696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гнутая влево стрелка 3">
            <a:hlinkClick r:id="rId2" action="ppaction://hlinksldjump"/>
          </p:cNvPr>
          <p:cNvSpPr/>
          <p:nvPr/>
        </p:nvSpPr>
        <p:spPr>
          <a:xfrm rot="9474928">
            <a:off x="7758842" y="355404"/>
            <a:ext cx="642817" cy="711062"/>
          </a:xfrm>
          <a:prstGeom prst="curvedRightArrow">
            <a:avLst/>
          </a:prstGeom>
          <a:effectLst>
            <a:glow rad="63500">
              <a:schemeClr val="accent6">
                <a:alpha val="45000"/>
                <a:satMod val="12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5" name="Picture 2" descr="C:\Users\Светлана\Downloads\Disney Icons Collection\Mickey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73105" y="5364507"/>
            <a:ext cx="1015320" cy="1015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67544" y="1340768"/>
            <a:ext cx="8208912" cy="329320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numCol="1">
            <a:spAutoFit/>
          </a:bodyPr>
          <a:lstStyle/>
          <a:p>
            <a:r>
              <a:rPr lang="ru-RU" sz="3200" b="1" dirty="0" smtClean="0">
                <a:latin typeface="Candara" pitchFamily="34" charset="0"/>
              </a:rPr>
              <a:t>В каком слове НЕВЕРНО показано ударение:</a:t>
            </a:r>
          </a:p>
          <a:p>
            <a:r>
              <a:rPr lang="ru-RU" sz="3200" b="1" dirty="0" smtClean="0">
                <a:latin typeface="Candara" pitchFamily="34" charset="0"/>
              </a:rPr>
              <a:t>                              </a:t>
            </a:r>
            <a:endParaRPr lang="ru-RU" sz="3600" b="1" dirty="0" smtClean="0">
              <a:latin typeface="Candara" pitchFamily="34" charset="0"/>
            </a:endParaRPr>
          </a:p>
          <a:p>
            <a:r>
              <a:rPr lang="ru-RU" sz="3600" b="1" dirty="0">
                <a:latin typeface="Candara" pitchFamily="34" charset="0"/>
              </a:rPr>
              <a:t> </a:t>
            </a:r>
            <a:r>
              <a:rPr lang="ru-RU" sz="3600" b="1" dirty="0" smtClean="0">
                <a:latin typeface="Candara" pitchFamily="34" charset="0"/>
              </a:rPr>
              <a:t>                            </a:t>
            </a:r>
            <a:r>
              <a:rPr lang="ru-RU" sz="3600" b="1" dirty="0" smtClean="0">
                <a:solidFill>
                  <a:srgbClr val="E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1) средства</a:t>
            </a:r>
          </a:p>
          <a:p>
            <a:r>
              <a:rPr lang="ru-RU" sz="3600" b="1" dirty="0" smtClean="0">
                <a:solidFill>
                  <a:srgbClr val="E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                             2) торты</a:t>
            </a:r>
          </a:p>
          <a:p>
            <a:r>
              <a:rPr lang="ru-RU" sz="3600" b="1" dirty="0" smtClean="0">
                <a:solidFill>
                  <a:srgbClr val="E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                             3) газопровод</a:t>
            </a:r>
          </a:p>
          <a:p>
            <a:r>
              <a:rPr lang="ru-RU" sz="3600" b="1" dirty="0" smtClean="0">
                <a:solidFill>
                  <a:srgbClr val="E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                             4) кружева</a:t>
            </a:r>
            <a:endParaRPr lang="ru-RU" sz="3600" b="1" dirty="0">
              <a:solidFill>
                <a:srgbClr val="E6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H="1">
            <a:off x="4428489" y="2360140"/>
            <a:ext cx="72008" cy="14401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>
            <a:off x="4283968" y="2921027"/>
            <a:ext cx="72008" cy="13269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5364088" y="3472007"/>
            <a:ext cx="72008" cy="14401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>
            <a:off x="5580112" y="4027454"/>
            <a:ext cx="72008" cy="14401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5576" y="5392445"/>
            <a:ext cx="4194356" cy="997902"/>
          </a:xfrm>
          <a:prstGeom prst="rect">
            <a:avLst/>
          </a:prstGeom>
        </p:spPr>
      </p:pic>
      <p:sp>
        <p:nvSpPr>
          <p:cNvPr id="16" name="Скругленный прямоугольник 15"/>
          <p:cNvSpPr/>
          <p:nvPr/>
        </p:nvSpPr>
        <p:spPr>
          <a:xfrm>
            <a:off x="827584" y="227303"/>
            <a:ext cx="1008112" cy="900576"/>
          </a:xfrm>
          <a:prstGeom prst="roundRec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2</a:t>
            </a: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0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63216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3.33333E-6 L 0.11424 -0.00625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12" y="-3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гнутая влево стрелка 3">
            <a:hlinkClick r:id="rId2" action="ppaction://hlinksldjump"/>
          </p:cNvPr>
          <p:cNvSpPr/>
          <p:nvPr/>
        </p:nvSpPr>
        <p:spPr>
          <a:xfrm rot="9474928">
            <a:off x="7758842" y="355404"/>
            <a:ext cx="642817" cy="711062"/>
          </a:xfrm>
          <a:prstGeom prst="curvedRightArrow">
            <a:avLst/>
          </a:prstGeom>
          <a:effectLst>
            <a:glow rad="63500">
              <a:schemeClr val="accent6">
                <a:alpha val="45000"/>
                <a:satMod val="12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5" name="Picture 2" descr="C:\Users\Светлана\Downloads\Disney Icons Collection\Mickey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73105" y="5364507"/>
            <a:ext cx="1015320" cy="1015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67544" y="1340768"/>
            <a:ext cx="8208912" cy="329320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numCol="1">
            <a:spAutoFit/>
          </a:bodyPr>
          <a:lstStyle/>
          <a:p>
            <a:r>
              <a:rPr lang="ru-RU" sz="3200" b="1" dirty="0" smtClean="0">
                <a:latin typeface="Candara" pitchFamily="34" charset="0"/>
              </a:rPr>
              <a:t>В каком слове НЕВЕРНО показано ударение:</a:t>
            </a:r>
          </a:p>
          <a:p>
            <a:r>
              <a:rPr lang="ru-RU" sz="3200" b="1" dirty="0" smtClean="0">
                <a:latin typeface="Candara" pitchFamily="34" charset="0"/>
              </a:rPr>
              <a:t>                              </a:t>
            </a:r>
            <a:endParaRPr lang="ru-RU" sz="3600" b="1" dirty="0" smtClean="0">
              <a:latin typeface="Candara" pitchFamily="34" charset="0"/>
            </a:endParaRPr>
          </a:p>
          <a:p>
            <a:r>
              <a:rPr lang="ru-RU" sz="3600" b="1" dirty="0">
                <a:latin typeface="Candara" pitchFamily="34" charset="0"/>
              </a:rPr>
              <a:t> </a:t>
            </a:r>
            <a:r>
              <a:rPr lang="ru-RU" sz="3600" b="1" dirty="0" smtClean="0">
                <a:latin typeface="Candara" pitchFamily="34" charset="0"/>
              </a:rPr>
              <a:t>                            </a:t>
            </a:r>
            <a:r>
              <a:rPr lang="ru-RU" sz="3600" b="1" dirty="0" smtClean="0">
                <a:solidFill>
                  <a:srgbClr val="E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1) августовский</a:t>
            </a:r>
          </a:p>
          <a:p>
            <a:r>
              <a:rPr lang="ru-RU" sz="3600" b="1" dirty="0" smtClean="0">
                <a:solidFill>
                  <a:srgbClr val="E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                             2) копировать</a:t>
            </a:r>
          </a:p>
          <a:p>
            <a:r>
              <a:rPr lang="ru-RU" sz="3600" b="1" dirty="0" smtClean="0">
                <a:solidFill>
                  <a:srgbClr val="E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                             3) прибыла</a:t>
            </a:r>
          </a:p>
          <a:p>
            <a:r>
              <a:rPr lang="ru-RU" sz="3600" b="1" dirty="0" smtClean="0">
                <a:solidFill>
                  <a:srgbClr val="E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                             4) клала</a:t>
            </a:r>
            <a:endParaRPr lang="ru-RU" sz="3600" b="1" dirty="0">
              <a:solidFill>
                <a:srgbClr val="E6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H="1">
            <a:off x="3995936" y="2378697"/>
            <a:ext cx="72008" cy="14401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>
            <a:off x="4788024" y="2921027"/>
            <a:ext cx="72008" cy="13269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5580112" y="3454115"/>
            <a:ext cx="72008" cy="14401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>
            <a:off x="5004048" y="4027454"/>
            <a:ext cx="72008" cy="14401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81700" y="5364507"/>
            <a:ext cx="4194356" cy="997902"/>
          </a:xfrm>
          <a:prstGeom prst="rect">
            <a:avLst/>
          </a:prstGeom>
        </p:spPr>
      </p:pic>
      <p:sp>
        <p:nvSpPr>
          <p:cNvPr id="16" name="Скругленный прямоугольник 15"/>
          <p:cNvSpPr/>
          <p:nvPr/>
        </p:nvSpPr>
        <p:spPr>
          <a:xfrm>
            <a:off x="827584" y="227303"/>
            <a:ext cx="1008112" cy="900576"/>
          </a:xfrm>
          <a:prstGeom prst="roundRec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30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42436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81481E-6 L -0.04341 -0.0136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70" y="-6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гнутая влево стрелка 3">
            <a:hlinkClick r:id="rId2" action="ppaction://hlinksldjump"/>
          </p:cNvPr>
          <p:cNvSpPr/>
          <p:nvPr/>
        </p:nvSpPr>
        <p:spPr>
          <a:xfrm rot="9474928">
            <a:off x="7758842" y="355404"/>
            <a:ext cx="642817" cy="711062"/>
          </a:xfrm>
          <a:prstGeom prst="curvedRightArrow">
            <a:avLst/>
          </a:prstGeom>
          <a:effectLst>
            <a:glow rad="63500">
              <a:schemeClr val="accent6">
                <a:alpha val="45000"/>
                <a:satMod val="12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5" name="Picture 2" descr="C:\Users\Светлана\Downloads\Disney Icons Collection\Mickey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73105" y="5364507"/>
            <a:ext cx="1015320" cy="1015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67544" y="1340768"/>
            <a:ext cx="8208912" cy="329320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numCol="1">
            <a:spAutoFit/>
          </a:bodyPr>
          <a:lstStyle/>
          <a:p>
            <a:r>
              <a:rPr lang="ru-RU" sz="3200" b="1" dirty="0" smtClean="0">
                <a:latin typeface="Candara" pitchFamily="34" charset="0"/>
              </a:rPr>
              <a:t>В каком слове ударение падает на третий слог:  </a:t>
            </a:r>
            <a:endParaRPr lang="ru-RU" sz="3600" b="1" dirty="0" smtClean="0">
              <a:latin typeface="Candara" pitchFamily="34" charset="0"/>
            </a:endParaRPr>
          </a:p>
          <a:p>
            <a:r>
              <a:rPr lang="ru-RU" sz="3600" b="1" dirty="0">
                <a:latin typeface="Candara" pitchFamily="34" charset="0"/>
              </a:rPr>
              <a:t> </a:t>
            </a:r>
            <a:r>
              <a:rPr lang="ru-RU" sz="3600" b="1" dirty="0" smtClean="0">
                <a:latin typeface="Candara" pitchFamily="34" charset="0"/>
              </a:rPr>
              <a:t>                            </a:t>
            </a:r>
            <a:r>
              <a:rPr lang="ru-RU" sz="3600" b="1" dirty="0" smtClean="0">
                <a:solidFill>
                  <a:srgbClr val="E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1) красивее</a:t>
            </a:r>
          </a:p>
          <a:p>
            <a:r>
              <a:rPr lang="ru-RU" sz="3600" b="1" dirty="0" smtClean="0">
                <a:solidFill>
                  <a:srgbClr val="E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                             2) феномен</a:t>
            </a:r>
          </a:p>
          <a:p>
            <a:r>
              <a:rPr lang="ru-RU" sz="3600" b="1" dirty="0" smtClean="0">
                <a:solidFill>
                  <a:srgbClr val="E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                             3) глашатай</a:t>
            </a:r>
          </a:p>
          <a:p>
            <a:r>
              <a:rPr lang="ru-RU" sz="3600" b="1" dirty="0" smtClean="0">
                <a:solidFill>
                  <a:srgbClr val="E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                             4) облегчить</a:t>
            </a:r>
            <a:endParaRPr lang="ru-RU" sz="3600" b="1" dirty="0">
              <a:solidFill>
                <a:srgbClr val="E6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3608" y="5364507"/>
            <a:ext cx="4194356" cy="997902"/>
          </a:xfrm>
          <a:prstGeom prst="rect">
            <a:avLst/>
          </a:prstGeom>
        </p:spPr>
      </p:pic>
      <p:sp>
        <p:nvSpPr>
          <p:cNvPr id="16" name="Скругленный прямоугольник 15"/>
          <p:cNvSpPr/>
          <p:nvPr/>
        </p:nvSpPr>
        <p:spPr>
          <a:xfrm>
            <a:off x="827584" y="227303"/>
            <a:ext cx="1008112" cy="900576"/>
          </a:xfrm>
          <a:prstGeom prst="roundRec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4</a:t>
            </a: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0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12543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гнутая влево стрелка 3">
            <a:hlinkClick r:id="rId2" action="ppaction://hlinksldjump"/>
          </p:cNvPr>
          <p:cNvSpPr/>
          <p:nvPr/>
        </p:nvSpPr>
        <p:spPr>
          <a:xfrm rot="9474928">
            <a:off x="7758842" y="355404"/>
            <a:ext cx="642817" cy="711062"/>
          </a:xfrm>
          <a:prstGeom prst="curvedRightArrow">
            <a:avLst/>
          </a:prstGeom>
          <a:effectLst>
            <a:glow rad="63500">
              <a:schemeClr val="accent6">
                <a:alpha val="45000"/>
                <a:satMod val="12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5" name="Picture 2" descr="C:\Users\Светлана\Downloads\Disney Icons Collection\Mickey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73105" y="5364507"/>
            <a:ext cx="1015320" cy="1015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45840" y="1700808"/>
            <a:ext cx="8208912" cy="267765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numCol="1">
            <a:spAutoFit/>
          </a:bodyPr>
          <a:lstStyle/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Прочитайте, соблюдая правильное ударение:</a:t>
            </a:r>
          </a:p>
          <a:p>
            <a:endParaRPr lang="ru-RU" sz="3200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3600" dirty="0" smtClean="0">
                <a:solidFill>
                  <a:srgbClr val="E60000"/>
                </a:solidFill>
                <a:latin typeface="Arial" pitchFamily="34" charset="0"/>
                <a:cs typeface="Arial" pitchFamily="34" charset="0"/>
              </a:rPr>
              <a:t>Черпать </a:t>
            </a:r>
            <a:r>
              <a:rPr lang="ru-RU" sz="3600" dirty="0">
                <a:solidFill>
                  <a:srgbClr val="E60000"/>
                </a:solidFill>
                <a:latin typeface="Arial" pitchFamily="34" charset="0"/>
                <a:cs typeface="Arial" pitchFamily="34" charset="0"/>
              </a:rPr>
              <a:t>суп из свёклы можно,</a:t>
            </a:r>
            <a:br>
              <a:rPr lang="ru-RU" sz="3600" dirty="0">
                <a:solidFill>
                  <a:srgbClr val="E6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dirty="0">
                <a:solidFill>
                  <a:srgbClr val="E60000"/>
                </a:solidFill>
                <a:latin typeface="Arial" pitchFamily="34" charset="0"/>
                <a:cs typeface="Arial" pitchFamily="34" charset="0"/>
              </a:rPr>
              <a:t>Но не </a:t>
            </a:r>
            <a:r>
              <a:rPr lang="ru-RU" sz="3600" dirty="0" smtClean="0">
                <a:solidFill>
                  <a:srgbClr val="E60000"/>
                </a:solidFill>
                <a:latin typeface="Arial" pitchFamily="34" charset="0"/>
                <a:cs typeface="Arial" pitchFamily="34" charset="0"/>
              </a:rPr>
              <a:t>балуясь</a:t>
            </a:r>
            <a:r>
              <a:rPr lang="ru-RU" sz="3600" dirty="0">
                <a:solidFill>
                  <a:srgbClr val="E60000"/>
                </a:solidFill>
                <a:latin typeface="Arial" pitchFamily="34" charset="0"/>
                <a:cs typeface="Arial" pitchFamily="34" charset="0"/>
              </a:rPr>
              <a:t>, осторожно.</a:t>
            </a:r>
            <a:endParaRPr lang="ru-RU" sz="3600" dirty="0">
              <a:solidFill>
                <a:srgbClr val="E6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3608" y="5364507"/>
            <a:ext cx="4194356" cy="997902"/>
          </a:xfrm>
          <a:prstGeom prst="rect">
            <a:avLst/>
          </a:prstGeom>
        </p:spPr>
      </p:pic>
      <p:sp>
        <p:nvSpPr>
          <p:cNvPr id="16" name="Скругленный прямоугольник 15"/>
          <p:cNvSpPr/>
          <p:nvPr/>
        </p:nvSpPr>
        <p:spPr>
          <a:xfrm>
            <a:off x="827584" y="227303"/>
            <a:ext cx="1008112" cy="900576"/>
          </a:xfrm>
          <a:prstGeom prst="roundRec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5</a:t>
            </a: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0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45840" y="2685693"/>
            <a:ext cx="8208912" cy="169277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numCol="1">
            <a:spAutoFit/>
          </a:bodyPr>
          <a:lstStyle/>
          <a:p>
            <a:endParaRPr lang="ru-RU" sz="3200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3600" dirty="0" smtClean="0">
                <a:solidFill>
                  <a:srgbClr val="E60000"/>
                </a:solidFill>
                <a:latin typeface="Arial" pitchFamily="34" charset="0"/>
                <a:cs typeface="Arial" pitchFamily="34" charset="0"/>
              </a:rPr>
              <a:t>Ч</a:t>
            </a:r>
            <a:r>
              <a:rPr lang="ru-RU" sz="3600" b="1" u="sng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е</a:t>
            </a:r>
            <a:r>
              <a:rPr lang="ru-RU" sz="3600" dirty="0" smtClean="0">
                <a:solidFill>
                  <a:srgbClr val="E60000"/>
                </a:solidFill>
                <a:latin typeface="Arial" pitchFamily="34" charset="0"/>
                <a:cs typeface="Arial" pitchFamily="34" charset="0"/>
              </a:rPr>
              <a:t>рпать </a:t>
            </a:r>
            <a:r>
              <a:rPr lang="ru-RU" sz="3600" dirty="0">
                <a:solidFill>
                  <a:srgbClr val="E60000"/>
                </a:solidFill>
                <a:latin typeface="Arial" pitchFamily="34" charset="0"/>
                <a:cs typeface="Arial" pitchFamily="34" charset="0"/>
              </a:rPr>
              <a:t>суп из св</a:t>
            </a:r>
            <a:r>
              <a:rPr lang="ru-RU" sz="3600" b="1" u="sng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ё</a:t>
            </a:r>
            <a:r>
              <a:rPr lang="ru-RU" sz="3600" dirty="0">
                <a:solidFill>
                  <a:srgbClr val="E60000"/>
                </a:solidFill>
                <a:latin typeface="Arial" pitchFamily="34" charset="0"/>
                <a:cs typeface="Arial" pitchFamily="34" charset="0"/>
              </a:rPr>
              <a:t>клы можно,</a:t>
            </a:r>
            <a:br>
              <a:rPr lang="ru-RU" sz="3600" dirty="0">
                <a:solidFill>
                  <a:srgbClr val="E6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dirty="0">
                <a:solidFill>
                  <a:srgbClr val="E60000"/>
                </a:solidFill>
                <a:latin typeface="Arial" pitchFamily="34" charset="0"/>
                <a:cs typeface="Arial" pitchFamily="34" charset="0"/>
              </a:rPr>
              <a:t>Но не </a:t>
            </a:r>
            <a:r>
              <a:rPr lang="ru-RU" sz="3600" dirty="0" smtClean="0">
                <a:solidFill>
                  <a:srgbClr val="E60000"/>
                </a:solidFill>
                <a:latin typeface="Arial" pitchFamily="34" charset="0"/>
                <a:cs typeface="Arial" pitchFamily="34" charset="0"/>
              </a:rPr>
              <a:t>бал</a:t>
            </a:r>
            <a:r>
              <a:rPr lang="ru-RU" sz="3600" b="1" u="sng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у</a:t>
            </a:r>
            <a:r>
              <a:rPr lang="ru-RU" sz="3600" dirty="0" smtClean="0">
                <a:solidFill>
                  <a:srgbClr val="E60000"/>
                </a:solidFill>
                <a:latin typeface="Arial" pitchFamily="34" charset="0"/>
                <a:cs typeface="Arial" pitchFamily="34" charset="0"/>
              </a:rPr>
              <a:t>ясь</a:t>
            </a:r>
            <a:r>
              <a:rPr lang="ru-RU" sz="3600" dirty="0">
                <a:solidFill>
                  <a:srgbClr val="E60000"/>
                </a:solidFill>
                <a:latin typeface="Arial" pitchFamily="34" charset="0"/>
                <a:cs typeface="Arial" pitchFamily="34" charset="0"/>
              </a:rPr>
              <a:t>, осторожно.</a:t>
            </a:r>
            <a:endParaRPr lang="ru-RU" sz="3600" dirty="0">
              <a:solidFill>
                <a:srgbClr val="E6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88554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1909</TotalTime>
  <Words>1350</Words>
  <Application>Microsoft Office PowerPoint</Application>
  <PresentationFormat>Экран (4:3)</PresentationFormat>
  <Paragraphs>274</Paragraphs>
  <Slides>40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1" baseType="lpstr">
      <vt:lpstr>Твердый переплет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</dc:creator>
  <cp:lastModifiedBy>User</cp:lastModifiedBy>
  <cp:revision>126</cp:revision>
  <dcterms:created xsi:type="dcterms:W3CDTF">2012-03-05T15:41:43Z</dcterms:created>
  <dcterms:modified xsi:type="dcterms:W3CDTF">2016-04-18T17:44:18Z</dcterms:modified>
</cp:coreProperties>
</file>