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8"/>
  </p:notesMasterIdLst>
  <p:sldIdLst>
    <p:sldId id="272" r:id="rId2"/>
    <p:sldId id="269" r:id="rId3"/>
    <p:sldId id="268" r:id="rId4"/>
    <p:sldId id="270" r:id="rId5"/>
    <p:sldId id="273" r:id="rId6"/>
    <p:sldId id="271" r:id="rId7"/>
    <p:sldId id="274" r:id="rId8"/>
    <p:sldId id="257" r:id="rId9"/>
    <p:sldId id="262" r:id="rId10"/>
    <p:sldId id="275" r:id="rId11"/>
    <p:sldId id="259" r:id="rId12"/>
    <p:sldId id="265" r:id="rId13"/>
    <p:sldId id="267" r:id="rId14"/>
    <p:sldId id="266" r:id="rId15"/>
    <p:sldId id="278" r:id="rId16"/>
    <p:sldId id="27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55" autoAdjust="0"/>
    <p:restoredTop sz="94713" autoAdjust="0"/>
  </p:normalViewPr>
  <p:slideViewPr>
    <p:cSldViewPr>
      <p:cViewPr>
        <p:scale>
          <a:sx n="80" d="100"/>
          <a:sy n="80" d="100"/>
        </p:scale>
        <p:origin x="-1378" y="-1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232E08-BA8A-45E3-86A0-5549FEC25FFA}" type="datetimeFigureOut">
              <a:rPr lang="ru-RU" smtClean="0"/>
              <a:t>20.11.2015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EA67B8-62EC-4C58-886C-BB7E6324DEC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07497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91592138-C0CA-490D-BA7F-837078CD61CE}" type="datetimeFigureOut">
              <a:rPr lang="ru-RU" smtClean="0"/>
              <a:pPr/>
              <a:t>20.11.2015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583F7F13-4C1B-43D5-A804-92E4C9056CE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pull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92138-C0CA-490D-BA7F-837078CD61CE}" type="datetimeFigureOut">
              <a:rPr lang="ru-RU" smtClean="0"/>
              <a:pPr/>
              <a:t>20.11.2015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F7F13-4C1B-43D5-A804-92E4C9056CE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pull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92138-C0CA-490D-BA7F-837078CD61CE}" type="datetimeFigureOut">
              <a:rPr lang="ru-RU" smtClean="0"/>
              <a:pPr/>
              <a:t>20.11.2015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F7F13-4C1B-43D5-A804-92E4C9056CE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pull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92138-C0CA-490D-BA7F-837078CD61CE}" type="datetimeFigureOut">
              <a:rPr lang="ru-RU" smtClean="0"/>
              <a:pPr/>
              <a:t>20.11.2015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F7F13-4C1B-43D5-A804-92E4C9056CE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pull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92138-C0CA-490D-BA7F-837078CD61CE}" type="datetimeFigureOut">
              <a:rPr lang="ru-RU" smtClean="0"/>
              <a:pPr/>
              <a:t>20.11.2015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F7F13-4C1B-43D5-A804-92E4C9056CE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pull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92138-C0CA-490D-BA7F-837078CD61CE}" type="datetimeFigureOut">
              <a:rPr lang="ru-RU" smtClean="0"/>
              <a:pPr/>
              <a:t>20.11.2015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F7F13-4C1B-43D5-A804-92E4C9056CE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slow">
    <p:pull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92138-C0CA-490D-BA7F-837078CD61CE}" type="datetimeFigureOut">
              <a:rPr lang="ru-RU" smtClean="0"/>
              <a:pPr/>
              <a:t>20.11.2015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F7F13-4C1B-43D5-A804-92E4C9056CE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slow">
    <p:pull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92138-C0CA-490D-BA7F-837078CD61CE}" type="datetimeFigureOut">
              <a:rPr lang="ru-RU" smtClean="0"/>
              <a:pPr/>
              <a:t>20.11.2015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F7F13-4C1B-43D5-A804-92E4C9056CE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pull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92138-C0CA-490D-BA7F-837078CD61CE}" type="datetimeFigureOut">
              <a:rPr lang="ru-RU" smtClean="0"/>
              <a:pPr/>
              <a:t>20.11.2015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F7F13-4C1B-43D5-A804-92E4C9056CE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pull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91592138-C0CA-490D-BA7F-837078CD61CE}" type="datetimeFigureOut">
              <a:rPr lang="ru-RU" smtClean="0"/>
              <a:pPr/>
              <a:t>20.11.2015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583F7F13-4C1B-43D5-A804-92E4C9056CE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pull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91592138-C0CA-490D-BA7F-837078CD61CE}" type="datetimeFigureOut">
              <a:rPr lang="ru-RU" smtClean="0"/>
              <a:pPr/>
              <a:t>20.11.2015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583F7F13-4C1B-43D5-A804-92E4C9056CE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pull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91592138-C0CA-490D-BA7F-837078CD61CE}" type="datetimeFigureOut">
              <a:rPr lang="ru-RU" smtClean="0"/>
              <a:pPr/>
              <a:t>20.11.2015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583F7F13-4C1B-43D5-A804-92E4C9056CE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 spd="slow">
    <p:pull dir="u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alashnikov-museum.udmnet.ru/kalash5.htm" TargetMode="External"/><Relationship Id="rId2" Type="http://schemas.openxmlformats.org/officeDocument/2006/relationships/hyperlink" Target="https://ru.wikipedia.org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2254228"/>
          </a:xfrm>
        </p:spPr>
        <p:txBody>
          <a:bodyPr>
            <a:no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Михаил Тимофеевич Калашников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dirty="0" smtClean="0">
                <a:latin typeface="Times New Roman" pitchFamily="18" charset="0"/>
                <a:cs typeface="Times New Roman" pitchFamily="18" charset="0"/>
              </a:rPr>
            </a:b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63040" y="2119257"/>
            <a:ext cx="6196405" cy="1595495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1919-2013 г.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57422" y="3857628"/>
            <a:ext cx="6429420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38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ahoma" pitchFamily="32" charset="0"/>
              </a:rPr>
              <a:t>Выполнил: Колупаев Кирилл, ученик 5А класса, школы №60, г. Ижевск</a:t>
            </a:r>
          </a:p>
          <a:p>
            <a:pPr>
              <a:spcBef>
                <a:spcPts val="638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ahoma" pitchFamily="32" charset="0"/>
              </a:rPr>
              <a:t>Руководитель: Варварина Татьяна Юрьевна учитель истории и обществознания МБОУ «СОШ№:60» </a:t>
            </a:r>
            <a:endParaRPr lang="ru-RU" dirty="0">
              <a:solidFill>
                <a:schemeClr val="tx1">
                  <a:lumMod val="65000"/>
                  <a:lumOff val="35000"/>
                </a:schemeClr>
              </a:solidFill>
              <a:latin typeface="Tahoma" pitchFamily="3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71802" y="5929330"/>
            <a:ext cx="20717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Ижевск 2015г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ll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-60000">
            <a:off x="1418932" y="1485697"/>
            <a:ext cx="2611106" cy="1150695"/>
          </a:xfrm>
        </p:spPr>
        <p:txBody>
          <a:bodyPr>
            <a:noAutofit/>
          </a:bodyPr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/>
            </a:r>
            <a:br>
              <a:rPr lang="ru-RU" sz="2000" dirty="0"/>
            </a:br>
            <a:endParaRPr lang="ru-RU" sz="1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 rot="-60000">
            <a:off x="910540" y="3789587"/>
            <a:ext cx="3535347" cy="2230651"/>
          </a:xfrm>
        </p:spPr>
        <p:txBody>
          <a:bodyPr>
            <a:norm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Именно </a:t>
            </a: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здесь была разработана техническая документация и выпущена  первая опытная партия АК-47</a:t>
            </a:r>
            <a:endParaRPr lang="ru-RU" sz="18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Пользователь\Desktop\конкупс1\2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764704"/>
            <a:ext cx="3809752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043608" y="1052737"/>
            <a:ext cx="3312367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/>
            </a:r>
            <a:br>
              <a:rPr lang="ru-RU" dirty="0"/>
            </a:br>
            <a:r>
              <a:rPr lang="ru-RU" b="1" i="1" dirty="0"/>
              <a:t>В 1948 году М.Т. Калашников начинает работу над выпуском первой партии своего автомата АК-47  на ОАО «Ижевском  </a:t>
            </a:r>
            <a:r>
              <a:rPr lang="ru-RU" b="1" i="1" dirty="0" err="1"/>
              <a:t>мотозаводе</a:t>
            </a:r>
            <a:r>
              <a:rPr lang="ru-RU" b="1" i="1" dirty="0"/>
              <a:t> «</a:t>
            </a:r>
            <a:r>
              <a:rPr lang="ru-RU" b="1" i="1" dirty="0" err="1"/>
              <a:t>Аксион</a:t>
            </a:r>
            <a:r>
              <a:rPr lang="ru-RU" b="1" i="1" dirty="0"/>
              <a:t> –холдинг»</a:t>
            </a:r>
            <a:br>
              <a:rPr lang="ru-RU" b="1" i="1" dirty="0"/>
            </a:br>
            <a:endParaRPr lang="ru-RU" b="1" i="1" dirty="0"/>
          </a:p>
        </p:txBody>
      </p:sp>
    </p:spTree>
  </p:cSld>
  <p:clrMapOvr>
    <a:masterClrMapping/>
  </p:clrMapOvr>
  <p:transition spd="slow">
    <p:pull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-60000">
            <a:off x="1141318" y="1124260"/>
            <a:ext cx="3064827" cy="4178342"/>
          </a:xfrm>
        </p:spPr>
        <p:txBody>
          <a:bodyPr>
            <a:normAutofit/>
          </a:bodyPr>
          <a:lstStyle/>
          <a:p>
            <a:r>
              <a:rPr lang="ru-RU" sz="1400" dirty="0"/>
              <a:t>После войны </a:t>
            </a:r>
            <a:r>
              <a:rPr lang="ru-RU" sz="1400" dirty="0" smtClean="0"/>
              <a:t>Калашников </a:t>
            </a:r>
            <a:r>
              <a:rPr lang="ru-RU" sz="1400" dirty="0"/>
              <a:t>попадает в Ижевск, где тогда шла работа над новым автоматом</a:t>
            </a:r>
            <a:r>
              <a:rPr lang="ru-RU" sz="1400" dirty="0" smtClean="0"/>
              <a:t>. </a:t>
            </a:r>
            <a:r>
              <a:rPr lang="ru-RU" sz="1400" dirty="0"/>
              <a:t>В 1949 году автомат Калашникова был прият на вооружение. По сравнению с немецкими образцами автомат Калашникова  казался легче и короче. Но при этом у него большая прицельная дальность. Кроме того, автомат Калашникова  не имеет равных по </a:t>
            </a:r>
            <a:r>
              <a:rPr lang="ru-RU" sz="1400" dirty="0" smtClean="0"/>
              <a:t>надежности. </a:t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Михаил Калашников был женат. У него две дочки и один сын. Последние 15 лет Калашников жил </a:t>
            </a:r>
            <a:r>
              <a:rPr lang="ru-RU" sz="1400" dirty="0"/>
              <a:t>в </a:t>
            </a:r>
            <a:r>
              <a:rPr lang="ru-RU" sz="1400" dirty="0" smtClean="0"/>
              <a:t>Ижевске один.</a:t>
            </a:r>
            <a:endParaRPr lang="ru-RU" sz="14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 rot="-60000" flipV="1">
            <a:off x="1167164" y="5723981"/>
            <a:ext cx="3048891" cy="814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3" y="3429000"/>
            <a:ext cx="2880321" cy="230425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980728"/>
            <a:ext cx="2808312" cy="201622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5599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21353931">
            <a:off x="1508714" y="1436908"/>
            <a:ext cx="2541566" cy="201046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4788024" y="1412776"/>
            <a:ext cx="300608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solidFill>
                  <a:prstClr val="black"/>
                </a:solidFill>
                <a:latin typeface="Constantia"/>
              </a:rPr>
              <a:t>За свой автомат Калашников получил Сталинскую премию первой степени. Автомат Калашникова  со временем стал самым массовым автоматом в истории. С момента создания в разных странах было выпущено 70 миллионов АК  различных модификаций. Их использовали армии 50 государств. В дальнейшем Калашников продолжил работу над усовершенствованием автомата. Автомат Калашникова  получил прицел ночного видения, подствольный гранатомет, приспособление для бесшумной стрельбы. Калашникова дважды награждали званием Героя </a:t>
            </a:r>
            <a:r>
              <a:rPr lang="ru-RU" sz="1400" dirty="0" smtClean="0">
                <a:solidFill>
                  <a:prstClr val="black"/>
                </a:solidFill>
                <a:latin typeface="Constantia"/>
              </a:rPr>
              <a:t>Социалистического Труда.</a:t>
            </a:r>
            <a:endParaRPr lang="ru-RU" sz="1400" dirty="0"/>
          </a:p>
        </p:txBody>
      </p:sp>
      <p:sp>
        <p:nvSpPr>
          <p:cNvPr id="4" name="TextBox 3"/>
          <p:cNvSpPr txBox="1"/>
          <p:nvPr/>
        </p:nvSpPr>
        <p:spPr>
          <a:xfrm>
            <a:off x="928662" y="3714752"/>
            <a:ext cx="3571900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Я создавал оружие для защиты рубежей своего ОТЕЧЕСТВА. Это мирное оружие, в мирное время  оно должно храниться в оружейных комнатах под ЗАМКОМ.</a:t>
            </a:r>
          </a:p>
          <a:p>
            <a:r>
              <a:rPr lang="ru-RU" dirty="0" smtClean="0"/>
              <a:t>                 М.Т. Калашников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7003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-60000">
            <a:off x="1112937" y="118021"/>
            <a:ext cx="3064827" cy="5761020"/>
          </a:xfrm>
        </p:spPr>
        <p:txBody>
          <a:bodyPr>
            <a:normAutofit fontScale="90000"/>
          </a:bodyPr>
          <a:lstStyle/>
          <a:p>
            <a:r>
              <a:rPr lang="ru-RU" sz="1400" dirty="0"/>
              <a:t>Многие военно-исторические музеи мира имеют в своих собраниях коллекцию образцов оружия, созданного Калашниковым. Самая значительная коллекция образцов стрелкового оружия, опытных и штатных систем, разработанных Михаилом Тимофеевичем с 1942 по 1990 год, хранится в старейшем военном музее России - Военно-историческом музее артиллерии, инженерных войск и войск связи в Санкт-Петербурге, до 1964 года широко известном как Артиллерийский исторический музей. Музей собрал все штатные образцы оружия Калашникова, принятые на вооружение Советской Армии в 1949-1980 годах.</a:t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Вторая по значимости коллекция образцов оружия М.Т. Калашникова сложилась в Ижевске на АО "Ижмаш". В ижевском собрании преобладают системы, разработанные М.Т. Калашниковым после 1960 года.</a:t>
            </a:r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4575" y="2150442"/>
            <a:ext cx="3021013" cy="2626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4725144"/>
            <a:ext cx="2987675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91273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600" b="1" i="1" dirty="0" smtClean="0"/>
              <a:t>Автомат Калашникова занесён в Книгу рекордов Гиннесса как самое распространённое оружие в мире. На родине Калашникова в 1980 году  в селе Курья ему сооружён бронзовый бюст. На вооружении российской армии оружие М.Т. Калашникова состоит более 60 лет. В Египте , на берегу Синайского полуострова, установлен памятник автомату Калашникова.</a:t>
            </a:r>
            <a:endParaRPr lang="ru-RU" sz="1600" b="1" i="1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0987" y="2320787"/>
            <a:ext cx="4761389" cy="320067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271857" y="2420888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200" dirty="0">
                <a:latin typeface="Constantia" panose="02030602050306030303" pitchFamily="18" charset="0"/>
              </a:rPr>
              <a:t>П</a:t>
            </a:r>
            <a:r>
              <a:rPr lang="ru-RU" sz="1200" dirty="0" smtClean="0">
                <a:latin typeface="Constantia" panose="02030602050306030303" pitchFamily="18" charset="0"/>
              </a:rPr>
              <a:t>амятник </a:t>
            </a:r>
            <a:r>
              <a:rPr lang="ru-RU" sz="1200" dirty="0">
                <a:latin typeface="Constantia" panose="02030602050306030303" pitchFamily="18" charset="0"/>
              </a:rPr>
              <a:t>автомату </a:t>
            </a:r>
            <a:r>
              <a:rPr lang="ru-RU" sz="1200" dirty="0" smtClean="0">
                <a:latin typeface="Constantia" panose="02030602050306030303" pitchFamily="18" charset="0"/>
              </a:rPr>
              <a:t>Калашникова</a:t>
            </a:r>
            <a:r>
              <a:rPr lang="ru-RU" sz="1200" dirty="0">
                <a:latin typeface="Constantia" panose="02030602050306030303" pitchFamily="18" charset="0"/>
              </a:rPr>
              <a:t> </a:t>
            </a:r>
            <a:r>
              <a:rPr lang="ru-RU" sz="1200" dirty="0" smtClean="0">
                <a:latin typeface="Constantia" panose="02030602050306030303" pitchFamily="18" charset="0"/>
              </a:rPr>
              <a:t>в </a:t>
            </a:r>
            <a:r>
              <a:rPr lang="ru-RU" sz="1200" dirty="0">
                <a:latin typeface="Constantia" panose="02030602050306030303" pitchFamily="18" charset="0"/>
              </a:rPr>
              <a:t>Египте, на берегу Синайского полуострова </a:t>
            </a:r>
          </a:p>
        </p:txBody>
      </p:sp>
    </p:spTree>
    <p:extLst>
      <p:ext uri="{BB962C8B-B14F-4D97-AF65-F5344CB8AC3E}">
        <p14:creationId xmlns:p14="http://schemas.microsoft.com/office/powerpoint/2010/main" val="3880878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dirty="0"/>
              <a:t>Всемирная известность моего имени – это итог всей моей жизни и все мое богатство, которое я оставляю в наследство  своей стране, своим потомкам.</a:t>
            </a:r>
            <a:br>
              <a:rPr lang="ru-RU" sz="2000" dirty="0"/>
            </a:br>
            <a:r>
              <a:rPr lang="ru-RU" sz="2000" dirty="0"/>
              <a:t>                    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2060848"/>
            <a:ext cx="6525415" cy="4032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0227338"/>
      </p:ext>
    </p:extLst>
  </p:cSld>
  <p:clrMapOvr>
    <a:masterClrMapping/>
  </p:clrMapOvr>
  <p:transition spd="slow"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/>
              <a:t>Список использованных источников: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1.Удмуртская энциклопедия изд. «Удмуртия» 2000г.</a:t>
            </a:r>
          </a:p>
          <a:p>
            <a:pPr marL="0" indent="0">
              <a:buNone/>
            </a:pPr>
            <a:r>
              <a:rPr lang="ru-RU" dirty="0" smtClean="0"/>
              <a:t>2.</a:t>
            </a:r>
            <a:r>
              <a:rPr lang="en-US" dirty="0"/>
              <a:t> </a:t>
            </a: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ru.wikipedia.org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3.</a:t>
            </a:r>
            <a:r>
              <a:rPr lang="en-US" dirty="0"/>
              <a:t> </a:t>
            </a:r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www.kalashnikov-museum.udmnet.ru/kalash5.htm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0745214"/>
      </p:ext>
    </p:extLst>
  </p:cSld>
  <p:clrMapOvr>
    <a:masterClrMapping/>
  </p:clrMapOvr>
  <p:transition spd="slow"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57232"/>
            <a:ext cx="6965245" cy="642942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>
                <a:effectLst>
                  <a:outerShdw blurRad="50800" dist="50800" dir="5400000" algn="ctr" rotWithShape="0">
                    <a:schemeClr val="bg1">
                      <a:lumMod val="85000"/>
                    </a:schemeClr>
                  </a:outerShdw>
                </a:effectLst>
              </a:rPr>
              <a:t>  </a:t>
            </a:r>
            <a:r>
              <a:rPr lang="ru-RU" u="sng" dirty="0" smtClean="0">
                <a:effectLst>
                  <a:outerShdw blurRad="50800" dist="50800" dir="5400000" algn="ctr" rotWithShape="0">
                    <a:schemeClr val="bg1">
                      <a:lumMod val="85000"/>
                    </a:schemeClr>
                  </a:outerShdw>
                </a:effectLst>
              </a:rPr>
              <a:t>Актуальность</a:t>
            </a:r>
            <a:endParaRPr lang="ru-RU" u="sng" dirty="0">
              <a:effectLst>
                <a:outerShdw blurRad="50800" dist="50800" dir="5400000" algn="ctr" rotWithShape="0">
                  <a:schemeClr val="bg1">
                    <a:lumMod val="85000"/>
                  </a:scheme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63040" y="1285861"/>
            <a:ext cx="6196405" cy="5143536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Повышенный интерес связан прежде всего с  96 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летием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Михаила Тимофеевича  Калашникова </a:t>
            </a:r>
          </a:p>
          <a:p>
            <a:pPr algn="ctr"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10 ноября 2015 года 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7" y="817582"/>
            <a:ext cx="7274482" cy="611154"/>
          </a:xfrm>
        </p:spPr>
        <p:txBody>
          <a:bodyPr>
            <a:normAutofit fontScale="90000"/>
          </a:bodyPr>
          <a:lstStyle/>
          <a:p>
            <a:pPr algn="l">
              <a:buFont typeface="Wingdings" pitchFamily="2" charset="2"/>
              <a:buChar char="v"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u="sng" dirty="0" smtClean="0"/>
              <a:t>  Цель  проекта: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Познакомиться с интересными фактами из жизни М.Т. Калашникова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slow">
    <p:pull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1000108"/>
            <a:ext cx="6965245" cy="785819"/>
          </a:xfrm>
        </p:spPr>
        <p:txBody>
          <a:bodyPr/>
          <a:lstStyle/>
          <a:p>
            <a:pPr algn="l"/>
            <a:r>
              <a:rPr lang="ru-RU" u="sng" dirty="0" smtClean="0"/>
              <a:t>Задачи проекта:</a:t>
            </a:r>
            <a:endParaRPr lang="ru-RU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00166" y="1928802"/>
            <a:ext cx="6159279" cy="3794267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>
              <a:buClr>
                <a:schemeClr val="bg2">
                  <a:lumMod val="25000"/>
                </a:schemeClr>
              </a:buClr>
              <a:buFont typeface="Wingdings" pitchFamily="2" charset="2"/>
              <a:buChar char="§"/>
            </a:pP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</a:rPr>
              <a:t> собрать факты из доступных источников</a:t>
            </a:r>
          </a:p>
          <a:p>
            <a:pPr algn="ctr">
              <a:buClr>
                <a:schemeClr val="bg2">
                  <a:lumMod val="25000"/>
                </a:schemeClr>
              </a:buClr>
              <a:buFont typeface="Wingdings" pitchFamily="2" charset="2"/>
              <a:buChar char="§"/>
            </a:pP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</a:rPr>
              <a:t>обработать полученные данные </a:t>
            </a:r>
          </a:p>
          <a:p>
            <a:pPr algn="ctr">
              <a:buClr>
                <a:schemeClr val="bg2">
                  <a:lumMod val="25000"/>
                </a:schemeClr>
              </a:buClr>
              <a:buFont typeface="Wingdings" pitchFamily="2" charset="2"/>
              <a:buChar char="§"/>
            </a:pP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</a:rPr>
              <a:t> сделать 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</a:rPr>
              <a:t>выводы    </a:t>
            </a:r>
            <a:endParaRPr lang="ru-RU" sz="3200" dirty="0" smtClean="0">
              <a:solidFill>
                <a:schemeClr val="tx1"/>
              </a:solidFill>
              <a:latin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 spd="slow">
    <p:pull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611154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u="sng" dirty="0" smtClean="0"/>
              <a:t>Гипотеза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/>
              <a:t>Михаил Тимофеевич Калашников</a:t>
            </a:r>
          </a:p>
          <a:p>
            <a:pPr algn="ctr">
              <a:buNone/>
            </a:pPr>
            <a:r>
              <a:rPr lang="ru-RU" sz="4000" b="1" dirty="0" smtClean="0"/>
              <a:t> – человек легенда</a:t>
            </a:r>
          </a:p>
          <a:p>
            <a:pPr algn="ctr">
              <a:buNone/>
            </a:pPr>
            <a:endParaRPr lang="ru-RU" sz="4000" dirty="0"/>
          </a:p>
        </p:txBody>
      </p:sp>
    </p:spTree>
  </p:cSld>
  <p:clrMapOvr>
    <a:masterClrMapping/>
  </p:clrMapOvr>
  <p:transition spd="slow">
    <p:pull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682592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/>
            </a:r>
            <a:br>
              <a:rPr lang="ru-RU" dirty="0" smtClean="0"/>
            </a:br>
            <a:r>
              <a:rPr lang="ru-RU" u="sng" dirty="0" smtClean="0"/>
              <a:t>Объект исследования: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63040" y="2119257"/>
            <a:ext cx="6196405" cy="345288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Жизнь и трудовая деятельность </a:t>
            </a:r>
          </a:p>
          <a:p>
            <a:pPr algn="ctr"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М.Т. Калашникова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ll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928669"/>
            <a:ext cx="6965245" cy="857257"/>
          </a:xfrm>
        </p:spPr>
        <p:txBody>
          <a:bodyPr/>
          <a:lstStyle/>
          <a:p>
            <a:pPr algn="l"/>
            <a:r>
              <a:rPr lang="ru-RU" u="sng" dirty="0" smtClean="0"/>
              <a:t>Предмет исследования</a:t>
            </a:r>
            <a:endParaRPr lang="ru-RU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1313" indent="-339725">
              <a:lnSpc>
                <a:spcPct val="100000"/>
              </a:lnSpc>
              <a:spcBef>
                <a:spcPts val="638"/>
              </a:spcBef>
              <a:buClr>
                <a:srgbClr val="3333CC"/>
              </a:buClr>
              <a:buSzPct val="60000"/>
              <a:buFont typeface="Wingdings" charset="2"/>
              <a:buChar char=""/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r>
              <a:rPr lang="ru-RU" dirty="0" smtClean="0">
                <a:latin typeface="Tahoma" pitchFamily="32" charset="0"/>
              </a:rPr>
              <a:t>Архивные документы;</a:t>
            </a:r>
          </a:p>
          <a:p>
            <a:pPr marL="341313" indent="-339725">
              <a:lnSpc>
                <a:spcPct val="100000"/>
              </a:lnSpc>
              <a:spcBef>
                <a:spcPts val="638"/>
              </a:spcBef>
              <a:buClr>
                <a:srgbClr val="3333CC"/>
              </a:buClr>
              <a:buSzPct val="60000"/>
              <a:buFont typeface="Wingdings" charset="2"/>
              <a:buChar char=""/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r>
              <a:rPr lang="ru-RU" dirty="0" smtClean="0">
                <a:latin typeface="Tahoma" pitchFamily="32" charset="0"/>
              </a:rPr>
              <a:t>Фотоматериалы;</a:t>
            </a:r>
          </a:p>
          <a:p>
            <a:pPr marL="341313" indent="-339725">
              <a:lnSpc>
                <a:spcPct val="100000"/>
              </a:lnSpc>
              <a:spcBef>
                <a:spcPts val="638"/>
              </a:spcBef>
              <a:buClr>
                <a:srgbClr val="3333CC"/>
              </a:buClr>
              <a:buSzPct val="60000"/>
              <a:buFont typeface="Wingdings" charset="2"/>
              <a:buChar char=""/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r>
              <a:rPr lang="ru-RU" dirty="0" smtClean="0">
                <a:latin typeface="Tahoma" pitchFamily="32" charset="0"/>
              </a:rPr>
              <a:t>Данные были взяты из монографий, научных трудов, музейных фондов, мною были сделаны выводы</a:t>
            </a:r>
            <a:endParaRPr lang="ru-RU" dirty="0"/>
          </a:p>
        </p:txBody>
      </p:sp>
    </p:spTree>
  </p:cSld>
  <p:clrMapOvr>
    <a:masterClrMapping/>
  </p:clrMapOvr>
  <p:transition spd="slow">
    <p:pull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80000"/>
                <a:satMod val="140000"/>
                <a:lumMod val="50000"/>
              </a:schemeClr>
              <a:schemeClr val="bg2">
                <a:tint val="95000"/>
                <a:satMod val="180000"/>
                <a:lumMod val="16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ement/>
                    </a14:imgEffect>
                  </a14:imgLayer>
                </a14:imgProps>
              </a:ext>
            </a:extLst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27874" y="764704"/>
            <a:ext cx="6965245" cy="1773907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prstClr val="black"/>
                </a:solidFill>
                <a:latin typeface="Georgia" panose="02040502050405020303" pitchFamily="18" charset="0"/>
                <a:cs typeface="Angsana New" panose="02020603050405020304" pitchFamily="18" charset="-34"/>
              </a:rPr>
              <a:t>Михаил  Тимофеевич Калашников </a:t>
            </a:r>
            <a:r>
              <a:rPr lang="ru-RU" sz="2000" dirty="0">
                <a:solidFill>
                  <a:prstClr val="black"/>
                </a:solidFill>
                <a:latin typeface="Georgia" panose="02040502050405020303" pitchFamily="18" charset="0"/>
                <a:cs typeface="Angsana New" panose="02020603050405020304" pitchFamily="18" charset="-34"/>
              </a:rPr>
              <a:t>(10 ноября 1919, </a:t>
            </a:r>
            <a:r>
              <a:rPr lang="ru-RU" sz="2000" dirty="0" smtClean="0">
                <a:solidFill>
                  <a:prstClr val="black"/>
                </a:solidFill>
                <a:latin typeface="Georgia" panose="02040502050405020303" pitchFamily="18" charset="0"/>
                <a:cs typeface="Angsana New" panose="02020603050405020304" pitchFamily="18" charset="-34"/>
              </a:rPr>
              <a:t>       с</a:t>
            </a:r>
            <a:r>
              <a:rPr lang="ru-RU" sz="2000" dirty="0">
                <a:solidFill>
                  <a:prstClr val="black"/>
                </a:solidFill>
                <a:latin typeface="Georgia" panose="02040502050405020303" pitchFamily="18" charset="0"/>
                <a:cs typeface="Angsana New" panose="02020603050405020304" pitchFamily="18" charset="-34"/>
              </a:rPr>
              <a:t>. Курья, Алтайская губерния — 23 декабря 2013, Ижевск)  — советский и российский </a:t>
            </a:r>
            <a:r>
              <a:rPr lang="ru-RU" sz="2000" dirty="0" smtClean="0">
                <a:solidFill>
                  <a:prstClr val="black"/>
                </a:solidFill>
                <a:latin typeface="Georgia" panose="02040502050405020303" pitchFamily="18" charset="0"/>
                <a:cs typeface="Angsana New" panose="02020603050405020304" pitchFamily="18" charset="-34"/>
              </a:rPr>
              <a:t>конструктор стрелкового </a:t>
            </a:r>
            <a:r>
              <a:rPr lang="ru-RU" sz="2000" dirty="0">
                <a:solidFill>
                  <a:prstClr val="black"/>
                </a:solidFill>
                <a:latin typeface="Georgia" panose="02040502050405020303" pitchFamily="18" charset="0"/>
                <a:cs typeface="Angsana New" panose="02020603050405020304" pitchFamily="18" charset="-34"/>
              </a:rPr>
              <a:t>оружия</a:t>
            </a:r>
            <a:r>
              <a:rPr lang="ru-RU" sz="2000" dirty="0">
                <a:latin typeface="Georgia" panose="02040502050405020303" pitchFamily="18" charset="0"/>
                <a:cs typeface="Angsana New" panose="02020603050405020304" pitchFamily="18" charset="-34"/>
              </a:rPr>
              <a:t/>
            </a:r>
            <a:br>
              <a:rPr lang="ru-RU" sz="2000" dirty="0">
                <a:latin typeface="Georgia" panose="02040502050405020303" pitchFamily="18" charset="0"/>
                <a:cs typeface="Angsana New" panose="02020603050405020304" pitchFamily="18" charset="-34"/>
              </a:rPr>
            </a:br>
            <a:endParaRPr lang="ru-RU" sz="2000" dirty="0">
              <a:latin typeface="Georgia" panose="02040502050405020303" pitchFamily="18" charset="0"/>
              <a:cs typeface="Angsana New" panose="02020603050405020304" pitchFamily="18" charset="-34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276872"/>
            <a:ext cx="3456384" cy="3888432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/>
        </p:spPr>
      </p:pic>
    </p:spTree>
    <p:extLst>
      <p:ext uri="{BB962C8B-B14F-4D97-AF65-F5344CB8AC3E}">
        <p14:creationId xmlns:p14="http://schemas.microsoft.com/office/powerpoint/2010/main" val="3271460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-60000">
            <a:off x="1298990" y="1295160"/>
            <a:ext cx="3064827" cy="4537070"/>
          </a:xfrm>
        </p:spPr>
        <p:txBody>
          <a:bodyPr>
            <a:noAutofit/>
          </a:bodyPr>
          <a:lstStyle/>
          <a:p>
            <a:r>
              <a:rPr lang="ru-RU" sz="1400" dirty="0"/>
              <a:t>Михаил Калашников родился на Алтае в 1919 году. Он стал 17 ребенком в большой крестьянской семье. В 1930 году отца будущего конструктора признали кулаком и выслали с женой и детьми в Томскую область. В </a:t>
            </a:r>
            <a:r>
              <a:rPr lang="ru-RU" sz="1400" dirty="0" smtClean="0"/>
              <a:t>18 </a:t>
            </a:r>
            <a:r>
              <a:rPr lang="ru-RU" sz="1400" dirty="0"/>
              <a:t>лет Михаил пошел работать в железнодорожное депо. Еще через год его призвали в армию. Войну Калашников встретил командиром танка</a:t>
            </a:r>
            <a:r>
              <a:rPr lang="ru-RU" sz="1400" dirty="0" smtClean="0"/>
              <a:t>.</a:t>
            </a:r>
            <a:r>
              <a:rPr lang="ru-RU" sz="1400" dirty="0"/>
              <a:t> В октябре 1941 года его тяжело ранило. В госпитале Калашникову пришла идея создания нового стрелкового оружия. Находясь в отпуске после ранения, Калашников разработал свой первый пистолет-пулемёт</a:t>
            </a:r>
            <a:r>
              <a:rPr lang="ru-RU" sz="1400" dirty="0" smtClean="0"/>
              <a:t>. </a:t>
            </a:r>
            <a:r>
              <a:rPr lang="ru-RU" sz="1400" dirty="0"/>
              <a:t>В 1942 году Калашникова направили в конструкторское бюро разрабатывать стрелковое </a:t>
            </a:r>
            <a:r>
              <a:rPr lang="ru-RU" sz="1400" dirty="0" smtClean="0"/>
              <a:t>оружие в Подмосковье.</a:t>
            </a:r>
            <a:endParaRPr lang="ru-RU" sz="1400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60000">
            <a:off x="5391888" y="2007390"/>
            <a:ext cx="2153787" cy="3204512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 rot="-60000">
            <a:off x="1496285" y="6393334"/>
            <a:ext cx="3048891" cy="156980"/>
          </a:xfrm>
        </p:spPr>
        <p:txBody>
          <a:bodyPr>
            <a:normAutofit fontScale="32500" lnSpcReduction="20000"/>
          </a:bodyPr>
          <a:lstStyle/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2165144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558</TotalTime>
  <Words>606</Words>
  <Application>Microsoft Office PowerPoint</Application>
  <PresentationFormat>Экран (4:3)</PresentationFormat>
  <Paragraphs>43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Кнопка</vt:lpstr>
      <vt:lpstr> Михаил Тимофеевич Калашников </vt:lpstr>
      <vt:lpstr>  Актуальность</vt:lpstr>
      <vt:lpstr>       Цель  проекта:   Познакомиться с интересными фактами из жизни М.Т. Калашникова </vt:lpstr>
      <vt:lpstr>Задачи проекта:</vt:lpstr>
      <vt:lpstr>       Гипотеза       </vt:lpstr>
      <vt:lpstr> Объект исследования: </vt:lpstr>
      <vt:lpstr>Предмет исследования</vt:lpstr>
      <vt:lpstr>Михаил  Тимофеевич Калашников (10 ноября 1919,        с. Курья, Алтайская губерния — 23 декабря 2013, Ижевск)  — советский и российский конструктор стрелкового оружия </vt:lpstr>
      <vt:lpstr>Михаил Калашников родился на Алтае в 1919 году. Он стал 17 ребенком в большой крестьянской семье. В 1930 году отца будущего конструктора признали кулаком и выслали с женой и детьми в Томскую область. В 18 лет Михаил пошел работать в железнодорожное депо. Еще через год его призвали в армию. Войну Калашников встретил командиром танка. В октябре 1941 года его тяжело ранило. В госпитале Калашникову пришла идея создания нового стрелкового оружия. Находясь в отпуске после ранения, Калашников разработал свой первый пистолет-пулемёт. В 1942 году Калашникова направили в конструкторское бюро разрабатывать стрелковое оружие в Подмосковье.</vt:lpstr>
      <vt:lpstr>               </vt:lpstr>
      <vt:lpstr>После войны Калашников попадает в Ижевск, где тогда шла работа над новым автоматом. В 1949 году автомат Калашникова был прият на вооружение. По сравнению с немецкими образцами автомат Калашникова  казался легче и короче. Но при этом у него большая прицельная дальность. Кроме того, автомат Калашникова  не имеет равных по надежности.   Михаил Калашников был женат. У него две дочки и один сын. Последние 15 лет Калашников жил в Ижевске один.</vt:lpstr>
      <vt:lpstr>Презентация PowerPoint</vt:lpstr>
      <vt:lpstr>Многие военно-исторические музеи мира имеют в своих собраниях коллекцию образцов оружия, созданного Калашниковым. Самая значительная коллекция образцов стрелкового оружия, опытных и штатных систем, разработанных Михаилом Тимофеевичем с 1942 по 1990 год, хранится в старейшем военном музее России - Военно-историческом музее артиллерии, инженерных войск и войск связи в Санкт-Петербурге, до 1964 года широко известном как Артиллерийский исторический музей. Музей собрал все штатные образцы оружия Калашникова, принятые на вооружение Советской Армии в 1949-1980 годах.  Вторая по значимости коллекция образцов оружия М.Т. Калашникова сложилась в Ижевске на АО "Ижмаш". В ижевском собрании преобладают системы, разработанные М.Т. Калашниковым после 1960 года.</vt:lpstr>
      <vt:lpstr>Автомат Калашникова занесён в Книгу рекордов Гиннесса как самое распространённое оружие в мире. На родине Калашникова в 1980 году  в селе Курья ему сооружён бронзовый бюст. На вооружении российской армии оружие М.Т. Калашникова состоит более 60 лет. В Египте , на берегу Синайского полуострова, установлен памятник автомату Калашникова.</vt:lpstr>
      <vt:lpstr>Всемирная известность моего имени – это итог всей моей жизни и все мое богатство, которое я оставляю в наследство  своей стране, своим потомкам.                     </vt:lpstr>
      <vt:lpstr>Список использованных источников: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Пользователь</cp:lastModifiedBy>
  <cp:revision>47</cp:revision>
  <dcterms:created xsi:type="dcterms:W3CDTF">2014-01-22T10:27:58Z</dcterms:created>
  <dcterms:modified xsi:type="dcterms:W3CDTF">2015-11-20T11:45:49Z</dcterms:modified>
</cp:coreProperties>
</file>