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7" r:id="rId2"/>
    <p:sldId id="263" r:id="rId3"/>
    <p:sldId id="267" r:id="rId4"/>
    <p:sldId id="268" r:id="rId5"/>
    <p:sldId id="262" r:id="rId6"/>
    <p:sldId id="259" r:id="rId7"/>
    <p:sldId id="260" r:id="rId8"/>
    <p:sldId id="270" r:id="rId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8D072-75D7-4AAF-87C7-037795C634B3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C286A-8BE5-4983-BE93-B87A7DB9E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238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C286A-8BE5-4983-BE93-B87A7DB9E48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703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C286A-8BE5-4983-BE93-B87A7DB9E48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03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39C1-8A3A-49A9-9B9E-3A5445C4E10C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BE370-BA0D-4920-8122-92221D9779C2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358C-07FD-463F-AE37-9EC08062ED06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7409-F61F-4574-B8B2-4AC8A79E0A06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09C7-B07B-4607-B4F2-CA3F09A3AF10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3562-69D5-4B9B-A72E-7BF8A74F1139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EDA1-68D2-4543-AC14-8495B16C34A0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CE1B-3D38-40BD-8BF4-E053CE88A457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C555-3F6B-40D9-9EDA-90BF3422C76C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3878-BDBB-4233-BF0B-481F852726F8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F436-0C8C-491D-9761-7423A9223ADE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227CFC-14D4-4330-A973-F4167AFA7882}" type="datetime1">
              <a:rPr lang="ru-RU" smtClean="0"/>
              <a:pPr/>
              <a:t>17.04.2016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061F7F-45DD-436A-BB44-8ADAB9A86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7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5.jpeg"/><Relationship Id="rId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3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eg"/><Relationship Id="rId10" Type="http://schemas.openxmlformats.org/officeDocument/2006/relationships/image" Target="../media/image30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5.gif"/><Relationship Id="rId7" Type="http://schemas.openxmlformats.org/officeDocument/2006/relationships/image" Target="../media/image3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13.jpeg"/><Relationship Id="rId4" Type="http://schemas.openxmlformats.org/officeDocument/2006/relationships/image" Target="../media/image33.jpeg"/><Relationship Id="rId9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буклет\post-295710-1284545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923" y="1316368"/>
            <a:ext cx="3745556" cy="493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17747" y="786462"/>
            <a:ext cx="38286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rgbClr val="FF0000"/>
                </a:solidFill>
                <a:effectLst/>
              </a:rPr>
              <a:t>3 младшая группа</a:t>
            </a:r>
            <a:endParaRPr lang="ru-RU" sz="3600" b="1" cap="none" spc="0" dirty="0">
              <a:ln/>
              <a:solidFill>
                <a:srgbClr val="FF0000"/>
              </a:solidFill>
              <a:effectLst/>
            </a:endParaRPr>
          </a:p>
        </p:txBody>
      </p:sp>
      <p:pic>
        <p:nvPicPr>
          <p:cNvPr id="1028" name="Picture 4" descr="C:\Users\Надежда\Documents\DCIM\126___06\IMG_10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857232"/>
            <a:ext cx="3714776" cy="271464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3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4098" name="Picture 2" descr="E:\Мои документы\фото нов год\DSC02494.JPG"/>
          <p:cNvPicPr>
            <a:picLocks noChangeAspect="1" noChangeArrowheads="1"/>
          </p:cNvPicPr>
          <p:nvPr/>
        </p:nvPicPr>
        <p:blipFill>
          <a:blip r:embed="rId6" cstate="print"/>
          <a:srcRect l="40449" t="13999" r="11236" b="10008"/>
          <a:stretch>
            <a:fillRect/>
          </a:stretch>
        </p:blipFill>
        <p:spPr bwMode="auto">
          <a:xfrm>
            <a:off x="928662" y="3786190"/>
            <a:ext cx="3071834" cy="2714644"/>
          </a:xfrm>
          <a:prstGeom prst="round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96129" y="308483"/>
            <a:ext cx="274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33CC"/>
                </a:solidFill>
              </a:rPr>
              <a:t>Муниципальное бюджетное </a:t>
            </a:r>
            <a:r>
              <a:rPr lang="ru-RU" sz="1200" b="1" dirty="0" smtClean="0">
                <a:solidFill>
                  <a:srgbClr val="FF33CC"/>
                </a:solidFill>
              </a:rPr>
              <a:t>общеобразовательное </a:t>
            </a:r>
            <a:r>
              <a:rPr lang="ru-RU" sz="1200" b="1" dirty="0" smtClean="0">
                <a:solidFill>
                  <a:srgbClr val="FF33CC"/>
                </a:solidFill>
              </a:rPr>
              <a:t>учреждение </a:t>
            </a:r>
            <a:r>
              <a:rPr lang="ru-RU" sz="1200" b="1" dirty="0" smtClean="0">
                <a:solidFill>
                  <a:srgbClr val="FF33CC"/>
                </a:solidFill>
              </a:rPr>
              <a:t>«</a:t>
            </a:r>
            <a:r>
              <a:rPr lang="ru-RU" sz="1200" b="1" dirty="0" smtClean="0">
                <a:solidFill>
                  <a:srgbClr val="FF33CC"/>
                </a:solidFill>
              </a:rPr>
              <a:t>Сеяхинская школа-интернат </a:t>
            </a:r>
            <a:r>
              <a:rPr lang="ru-RU" sz="1200" b="1" dirty="0" smtClean="0">
                <a:solidFill>
                  <a:srgbClr val="FF33CC"/>
                </a:solidFill>
              </a:rPr>
              <a:t>»</a:t>
            </a:r>
            <a:endParaRPr lang="ru-RU" sz="1200" b="1" dirty="0">
              <a:solidFill>
                <a:srgbClr val="FF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6270001"/>
            <a:ext cx="2311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33CC"/>
                </a:solidFill>
              </a:rPr>
              <a:t>Воспитатель 3 младшей группы</a:t>
            </a:r>
          </a:p>
          <a:p>
            <a:r>
              <a:rPr lang="ru-RU" sz="1200" b="1" dirty="0" smtClean="0">
                <a:solidFill>
                  <a:srgbClr val="FF33CC"/>
                </a:solidFill>
              </a:rPr>
              <a:t>Малькова Надежда Николаевна</a:t>
            </a:r>
            <a:endParaRPr lang="ru-RU" sz="12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дежда\Documents\DCIM\126___06\IMG_10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0000">
            <a:off x="208780" y="2542113"/>
            <a:ext cx="1878515" cy="140888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8" name="Picture 4" descr="C:\Users\Надежда\Documents\DCIM\126___06\IMG_1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81" y="4509120"/>
            <a:ext cx="1903008" cy="142725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9" name="Picture 5" descr="C:\Users\Надежда\Documents\DCIM\126___06\IMG_10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00000">
            <a:off x="2052191" y="2325818"/>
            <a:ext cx="1830800" cy="137302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адежда\Documents\DCIM\126___06\IMG_09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60000">
            <a:off x="4929190" y="214290"/>
            <a:ext cx="2143140" cy="160735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Надежда\Documents\DCIM\126___06\IMG_10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60000">
            <a:off x="6597888" y="1342978"/>
            <a:ext cx="2286016" cy="171441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Надежда\Documents\DCIM\126___06\IMG_105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0000">
            <a:off x="6672866" y="3681491"/>
            <a:ext cx="2071702" cy="155377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714752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8530" y="3084652"/>
            <a:ext cx="6592761" cy="74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2" name="Picture 2" descr="E:\Мои документы\Малькова Н.Н\фото\DSC_09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1140000">
            <a:off x="2000232" y="500042"/>
            <a:ext cx="2035983" cy="1357322"/>
          </a:xfrm>
          <a:prstGeom prst="roundRect">
            <a:avLst/>
          </a:prstGeom>
          <a:noFill/>
        </p:spPr>
      </p:pic>
      <p:pic>
        <p:nvPicPr>
          <p:cNvPr id="2052" name="Picture 4" descr="E:\Мои документы\Малькова Н.Н\фото\DSC_108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1020000">
            <a:off x="136705" y="237977"/>
            <a:ext cx="1808052" cy="1205368"/>
          </a:xfrm>
          <a:prstGeom prst="roundRect">
            <a:avLst/>
          </a:prstGeom>
          <a:noFill/>
        </p:spPr>
      </p:pic>
      <p:pic>
        <p:nvPicPr>
          <p:cNvPr id="2053" name="Picture 5" descr="E:\Мои документы\Малькова Н.Н\фото\DSC_106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1320000">
            <a:off x="2233188" y="5083998"/>
            <a:ext cx="1825874" cy="1217249"/>
          </a:xfrm>
          <a:prstGeom prst="roundRect">
            <a:avLst/>
          </a:prstGeom>
          <a:noFill/>
        </p:spPr>
      </p:pic>
      <p:pic>
        <p:nvPicPr>
          <p:cNvPr id="2054" name="Picture 6" descr="E:\Мои документы\Малькова Н.Н\фото\DSC_097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7752" y="5000636"/>
            <a:ext cx="2143140" cy="1428760"/>
          </a:xfrm>
          <a:prstGeom prst="roundRect">
            <a:avLst/>
          </a:prstGeom>
          <a:noFill/>
        </p:spPr>
      </p:pic>
      <p:pic>
        <p:nvPicPr>
          <p:cNvPr id="2055" name="Picture 7" descr="E:\Мои документы\Малькова Н.Н\фото\DSC_097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6314" y="2786058"/>
            <a:ext cx="2000264" cy="1333509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958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4088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E:\Мои документы\Малькова Н.Н\фото\DSC_10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92" y="2996952"/>
            <a:ext cx="1343480" cy="8953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Мои документы\Малькова Н.Н\фото\DSC_10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472" y="3892302"/>
            <a:ext cx="1443527" cy="9620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Мои документы\Малькова Н.Н\фото\DSC_106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5452059"/>
            <a:ext cx="1357773" cy="9048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Надежда\Documents\DCIM\126___06\IMG_10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05" y="260648"/>
            <a:ext cx="1707654" cy="227687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F:\интернат фото\моё квд\IMG_007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860" y="2062898"/>
            <a:ext cx="1945800" cy="147876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0" name="Рисунок 9" descr="F:\Надя март 2011\интернат фото\фото 6\5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01"/>
          <a:stretch/>
        </p:blipFill>
        <p:spPr bwMode="auto">
          <a:xfrm>
            <a:off x="129559" y="5013176"/>
            <a:ext cx="1236345" cy="1209675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6633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8854" y="3186881"/>
            <a:ext cx="6592761" cy="74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357166"/>
            <a:ext cx="40005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33CC"/>
                </a:solidFill>
              </a:rPr>
              <a:t>Приближается то время, когда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Ваш ребенок будет носить гордое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 звание первоклассника.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И в связи с этим у родителей возникает масса волнений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и переживаний: где и как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подготовить ребенка к школе,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нужно ли это, что </a:t>
            </a:r>
            <a:r>
              <a:rPr lang="ru-RU" u="sng" dirty="0" smtClean="0">
                <a:solidFill>
                  <a:srgbClr val="FF33CC"/>
                </a:solidFill>
              </a:rPr>
              <a:t>ребенок </a:t>
            </a:r>
            <a:r>
              <a:rPr lang="ru-RU" dirty="0" smtClean="0">
                <a:solidFill>
                  <a:srgbClr val="FF33CC"/>
                </a:solidFill>
              </a:rPr>
              <a:t>должен знать и уметь перед </a:t>
            </a:r>
            <a:r>
              <a:rPr lang="ru-RU" u="sng" dirty="0" smtClean="0">
                <a:solidFill>
                  <a:srgbClr val="FF33CC"/>
                </a:solidFill>
              </a:rPr>
              <a:t>школой</a:t>
            </a:r>
            <a:r>
              <a:rPr lang="ru-RU" dirty="0" smtClean="0">
                <a:solidFill>
                  <a:srgbClr val="FF33CC"/>
                </a:solidFill>
              </a:rPr>
              <a:t>,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в шесть или семь лет отдать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его в первый класс.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Некоторые дети уже в шесть лет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полностью готовы к школе,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а с другими детьми в семь лет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Возникает много хлопот. 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Можно сказать точно –готовить детей к школе обязательно нужно!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Это поможет в обучении, значительно</a:t>
            </a:r>
          </a:p>
          <a:p>
            <a:pPr algn="just"/>
            <a:r>
              <a:rPr lang="ru-RU" dirty="0" smtClean="0">
                <a:solidFill>
                  <a:srgbClr val="FF33CC"/>
                </a:solidFill>
              </a:rPr>
              <a:t>облегчит адаптационный период.</a:t>
            </a:r>
            <a:endParaRPr lang="ru-RU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10010" y="3062600"/>
            <a:ext cx="654000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3" name="Picture 2" descr="C:\Users\Надежда\Documents\DCIM\126___06\IMG_10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2095515" cy="157163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Надежда\Documents\DCIM\125___05\IMG_09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428736"/>
            <a:ext cx="2071702" cy="155377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Мои документы\Малькова Н.Н\фото\DSC_0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5310945"/>
            <a:ext cx="2286016" cy="1524011"/>
          </a:xfrm>
          <a:prstGeom prst="roundRect">
            <a:avLst/>
          </a:prstGeom>
          <a:noFill/>
        </p:spPr>
      </p:pic>
      <p:pic>
        <p:nvPicPr>
          <p:cNvPr id="3074" name="Picture 2" descr="E:\Мои документы\Малькова Н.Н\126___06\IMG_10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32458"/>
            <a:ext cx="2071702" cy="1553688"/>
          </a:xfrm>
          <a:prstGeom prst="roundRect">
            <a:avLst/>
          </a:prstGeom>
          <a:noFill/>
        </p:spPr>
      </p:pic>
      <p:pic>
        <p:nvPicPr>
          <p:cNvPr id="12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071947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Мои документы\Фото 2011-2013\развоз 2013\DSC05990.JPG"/>
          <p:cNvPicPr>
            <a:picLocks noChangeAspect="1" noChangeArrowheads="1"/>
          </p:cNvPicPr>
          <p:nvPr/>
        </p:nvPicPr>
        <p:blipFill>
          <a:blip r:embed="rId9" cstate="print"/>
          <a:srcRect l="18182"/>
          <a:stretch>
            <a:fillRect/>
          </a:stretch>
        </p:blipFill>
        <p:spPr bwMode="auto">
          <a:xfrm>
            <a:off x="5143504" y="357166"/>
            <a:ext cx="3857652" cy="2652136"/>
          </a:xfrm>
          <a:prstGeom prst="roundRect">
            <a:avLst/>
          </a:prstGeom>
          <a:noFill/>
        </p:spPr>
      </p:pic>
      <p:pic>
        <p:nvPicPr>
          <p:cNvPr id="3076" name="Picture 4" descr="E:\Мои документы\Фото 2011-2013\развоз 2013\DSC0599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86380" y="4286256"/>
            <a:ext cx="3643338" cy="2049378"/>
          </a:xfrm>
          <a:prstGeom prst="roundRect">
            <a:avLst/>
          </a:prstGeom>
          <a:noFill/>
        </p:spPr>
      </p:pic>
      <p:pic>
        <p:nvPicPr>
          <p:cNvPr id="16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3000372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E:\Мои документы\Малькова Н.Н\фото\DSC_104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23728" y="3850697"/>
            <a:ext cx="2092531" cy="1395020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125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4288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0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04048" y="214290"/>
            <a:ext cx="41399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33CC"/>
                </a:solidFill>
              </a:rPr>
              <a:t>Ваши дети прошли подготовительный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курс подготовки к </a:t>
            </a:r>
            <a:r>
              <a:rPr lang="ru-RU" dirty="0">
                <a:solidFill>
                  <a:srgbClr val="FF33CC"/>
                </a:solidFill>
              </a:rPr>
              <a:t>школе</a:t>
            </a:r>
            <a:r>
              <a:rPr lang="ru-RU" dirty="0" smtClean="0">
                <a:solidFill>
                  <a:srgbClr val="FF33CC"/>
                </a:solidFill>
              </a:rPr>
              <a:t>.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В течение всего учебного года</a:t>
            </a:r>
          </a:p>
          <a:p>
            <a:r>
              <a:rPr lang="ru-RU" dirty="0">
                <a:solidFill>
                  <a:srgbClr val="FF33CC"/>
                </a:solidFill>
              </a:rPr>
              <a:t>в</a:t>
            </a:r>
            <a:r>
              <a:rPr lang="ru-RU" dirty="0" smtClean="0">
                <a:solidFill>
                  <a:srgbClr val="FF33CC"/>
                </a:solidFill>
              </a:rPr>
              <a:t>оспитатели стремились развить</a:t>
            </a:r>
          </a:p>
          <a:p>
            <a:r>
              <a:rPr lang="ru-RU" dirty="0">
                <a:solidFill>
                  <a:srgbClr val="FF33CC"/>
                </a:solidFill>
              </a:rPr>
              <a:t>л</a:t>
            </a:r>
            <a:r>
              <a:rPr lang="ru-RU" dirty="0" smtClean="0">
                <a:solidFill>
                  <a:srgbClr val="FF33CC"/>
                </a:solidFill>
              </a:rPr>
              <a:t>учшие качества вашего ребенка,</a:t>
            </a:r>
          </a:p>
          <a:p>
            <a:r>
              <a:rPr lang="ru-RU" dirty="0">
                <a:solidFill>
                  <a:srgbClr val="FF33CC"/>
                </a:solidFill>
              </a:rPr>
              <a:t>с</a:t>
            </a:r>
            <a:r>
              <a:rPr lang="ru-RU" dirty="0" smtClean="0">
                <a:solidFill>
                  <a:srgbClr val="FF33CC"/>
                </a:solidFill>
              </a:rPr>
              <a:t>формировать разностороннюю</a:t>
            </a:r>
          </a:p>
          <a:p>
            <a:r>
              <a:rPr lang="ru-RU" dirty="0">
                <a:solidFill>
                  <a:srgbClr val="FF33CC"/>
                </a:solidFill>
              </a:rPr>
              <a:t>и</a:t>
            </a:r>
            <a:r>
              <a:rPr lang="ru-RU" dirty="0" smtClean="0">
                <a:solidFill>
                  <a:srgbClr val="FF33CC"/>
                </a:solidFill>
              </a:rPr>
              <a:t> полноценную личность.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Обучение было развивающим,</a:t>
            </a:r>
          </a:p>
          <a:p>
            <a:r>
              <a:rPr lang="ru-RU" dirty="0">
                <a:solidFill>
                  <a:srgbClr val="FF33CC"/>
                </a:solidFill>
              </a:rPr>
              <a:t>о</a:t>
            </a:r>
            <a:r>
              <a:rPr lang="ru-RU" dirty="0" smtClean="0">
                <a:solidFill>
                  <a:srgbClr val="FF33CC"/>
                </a:solidFill>
              </a:rPr>
              <a:t>богащающим ребёнка знаниями</a:t>
            </a:r>
          </a:p>
          <a:p>
            <a:r>
              <a:rPr lang="ru-RU" dirty="0">
                <a:solidFill>
                  <a:srgbClr val="FF33CC"/>
                </a:solidFill>
              </a:rPr>
              <a:t>и</a:t>
            </a:r>
            <a:r>
              <a:rPr lang="ru-RU" dirty="0" smtClean="0">
                <a:solidFill>
                  <a:srgbClr val="FF33CC"/>
                </a:solidFill>
              </a:rPr>
              <a:t> способами умственной</a:t>
            </a:r>
          </a:p>
          <a:p>
            <a:r>
              <a:rPr lang="ru-RU" dirty="0">
                <a:solidFill>
                  <a:srgbClr val="FF33CC"/>
                </a:solidFill>
              </a:rPr>
              <a:t>д</a:t>
            </a:r>
            <a:r>
              <a:rPr lang="ru-RU" dirty="0" smtClean="0">
                <a:solidFill>
                  <a:srgbClr val="FF33CC"/>
                </a:solidFill>
              </a:rPr>
              <a:t>еятельности, формирующим</a:t>
            </a:r>
          </a:p>
          <a:p>
            <a:r>
              <a:rPr lang="ru-RU" dirty="0">
                <a:solidFill>
                  <a:srgbClr val="FF33CC"/>
                </a:solidFill>
              </a:rPr>
              <a:t>п</a:t>
            </a:r>
            <a:r>
              <a:rPr lang="ru-RU" dirty="0" smtClean="0">
                <a:solidFill>
                  <a:srgbClr val="FF33CC"/>
                </a:solidFill>
              </a:rPr>
              <a:t>ознавательные интересы</a:t>
            </a:r>
          </a:p>
          <a:p>
            <a:r>
              <a:rPr lang="ru-RU" dirty="0">
                <a:solidFill>
                  <a:srgbClr val="FF33CC"/>
                </a:solidFill>
              </a:rPr>
              <a:t>и</a:t>
            </a:r>
            <a:r>
              <a:rPr lang="ru-RU" dirty="0" smtClean="0">
                <a:solidFill>
                  <a:srgbClr val="FF33CC"/>
                </a:solidFill>
              </a:rPr>
              <a:t> способности.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Дети научились самообслуживанию,</a:t>
            </a:r>
          </a:p>
          <a:p>
            <a:r>
              <a:rPr lang="ru-RU" dirty="0">
                <a:solidFill>
                  <a:srgbClr val="FF33CC"/>
                </a:solidFill>
              </a:rPr>
              <a:t>п</a:t>
            </a:r>
            <a:r>
              <a:rPr lang="ru-RU" dirty="0" smtClean="0">
                <a:solidFill>
                  <a:srgbClr val="FF33CC"/>
                </a:solidFill>
              </a:rPr>
              <a:t>олучили навыки счёта, чтения,</a:t>
            </a:r>
          </a:p>
          <a:p>
            <a:r>
              <a:rPr lang="ru-RU" dirty="0">
                <a:solidFill>
                  <a:srgbClr val="FF33CC"/>
                </a:solidFill>
              </a:rPr>
              <a:t>р</a:t>
            </a:r>
            <a:r>
              <a:rPr lang="ru-RU" dirty="0" smtClean="0">
                <a:solidFill>
                  <a:srgbClr val="FF33CC"/>
                </a:solidFill>
              </a:rPr>
              <a:t>азвивали мышление, память,</a:t>
            </a:r>
          </a:p>
          <a:p>
            <a:r>
              <a:rPr lang="ru-RU" dirty="0">
                <a:solidFill>
                  <a:srgbClr val="FF33CC"/>
                </a:solidFill>
              </a:rPr>
              <a:t>в</a:t>
            </a:r>
            <a:r>
              <a:rPr lang="ru-RU" dirty="0" smtClean="0">
                <a:solidFill>
                  <a:srgbClr val="FF33CC"/>
                </a:solidFill>
              </a:rPr>
              <a:t>нимание, усидчивость,</a:t>
            </a:r>
          </a:p>
          <a:p>
            <a:r>
              <a:rPr lang="ru-RU" dirty="0">
                <a:solidFill>
                  <a:srgbClr val="FF33CC"/>
                </a:solidFill>
              </a:rPr>
              <a:t>л</a:t>
            </a:r>
            <a:r>
              <a:rPr lang="ru-RU" dirty="0" smtClean="0">
                <a:solidFill>
                  <a:srgbClr val="FF33CC"/>
                </a:solidFill>
              </a:rPr>
              <a:t>юбознательность, мелкую моторику</a:t>
            </a:r>
          </a:p>
          <a:p>
            <a:r>
              <a:rPr lang="ru-RU" dirty="0">
                <a:solidFill>
                  <a:srgbClr val="FF33CC"/>
                </a:solidFill>
              </a:rPr>
              <a:t>и</a:t>
            </a:r>
            <a:r>
              <a:rPr lang="ru-RU" dirty="0" smtClean="0">
                <a:solidFill>
                  <a:srgbClr val="FF33CC"/>
                </a:solidFill>
              </a:rPr>
              <a:t> другие важные качества.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Дети получили понятия нравственности,</a:t>
            </a:r>
          </a:p>
          <a:p>
            <a:r>
              <a:rPr lang="ru-RU" dirty="0">
                <a:solidFill>
                  <a:srgbClr val="FF33CC"/>
                </a:solidFill>
              </a:rPr>
              <a:t>п</a:t>
            </a:r>
            <a:r>
              <a:rPr lang="ru-RU" dirty="0" smtClean="0">
                <a:solidFill>
                  <a:srgbClr val="FF33CC"/>
                </a:solidFill>
              </a:rPr>
              <a:t>рививалась любовь у труду</a:t>
            </a:r>
            <a:r>
              <a:rPr lang="ru-RU" sz="1600" dirty="0" smtClean="0">
                <a:solidFill>
                  <a:srgbClr val="FF33CC"/>
                </a:solidFill>
              </a:rPr>
              <a:t>.</a:t>
            </a:r>
            <a:endParaRPr lang="ru-RU" sz="1600" dirty="0">
              <a:solidFill>
                <a:srgbClr val="FF33CC"/>
              </a:solidFill>
            </a:endParaRPr>
          </a:p>
        </p:txBody>
      </p:sp>
      <p:pic>
        <p:nvPicPr>
          <p:cNvPr id="8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8530" y="3084652"/>
            <a:ext cx="6592761" cy="74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3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327022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42844" y="46764"/>
            <a:ext cx="392732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33CC"/>
                </a:solidFill>
              </a:rPr>
              <a:t>С того момента, когда ваш ребенок впервые </a:t>
            </a:r>
            <a:r>
              <a:rPr lang="ru-RU" dirty="0">
                <a:solidFill>
                  <a:srgbClr val="FF33CC"/>
                </a:solidFill>
              </a:rPr>
              <a:t>переступит порог </a:t>
            </a:r>
            <a:r>
              <a:rPr lang="ru-RU" dirty="0" smtClean="0">
                <a:solidFill>
                  <a:srgbClr val="FF33CC"/>
                </a:solidFill>
              </a:rPr>
              <a:t>школы,</a:t>
            </a:r>
            <a:r>
              <a:rPr lang="ru-RU" dirty="0">
                <a:solidFill>
                  <a:srgbClr val="FF33CC"/>
                </a:solidFill>
              </a:rPr>
              <a:t> начнется </a:t>
            </a:r>
            <a:r>
              <a:rPr lang="ru-RU" dirty="0" smtClean="0">
                <a:solidFill>
                  <a:srgbClr val="FF33CC"/>
                </a:solidFill>
              </a:rPr>
              <a:t>новый этап </a:t>
            </a:r>
            <a:r>
              <a:rPr lang="ru-RU" dirty="0">
                <a:solidFill>
                  <a:srgbClr val="FF33CC"/>
                </a:solidFill>
              </a:rPr>
              <a:t>его жизни. 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Постарайтесь</a:t>
            </a:r>
            <a:r>
              <a:rPr lang="ru-RU" dirty="0">
                <a:solidFill>
                  <a:srgbClr val="FF33CC"/>
                </a:solidFill>
              </a:rPr>
              <a:t>, чтобы этот этап начался с радостью, и чтобы 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так продолжалось на </a:t>
            </a:r>
            <a:r>
              <a:rPr lang="ru-RU" dirty="0">
                <a:solidFill>
                  <a:srgbClr val="FF33CC"/>
                </a:solidFill>
              </a:rPr>
              <a:t>протяжении 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всего его обучения в школе. Ребенок всегда должен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чувствовать вашу поддержку,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ваше крепкое плечо, на которое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 можно облокотиться в трудных ситуациях.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 Станьте ребенку </a:t>
            </a:r>
            <a:r>
              <a:rPr lang="ru-RU" dirty="0">
                <a:solidFill>
                  <a:srgbClr val="FF33CC"/>
                </a:solidFill>
              </a:rPr>
              <a:t>другом</a:t>
            </a:r>
            <a:r>
              <a:rPr lang="ru-RU" dirty="0" smtClean="0">
                <a:solidFill>
                  <a:srgbClr val="FF33CC"/>
                </a:solidFill>
              </a:rPr>
              <a:t>, советчиком, мудрым наставником,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и тогда ваш первоклассник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в будущем превратится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в такую личность, в такого человека, которым вы сможете гордиться</a:t>
            </a:r>
            <a:r>
              <a:rPr lang="ru-RU" sz="1600" dirty="0" smtClean="0">
                <a:solidFill>
                  <a:srgbClr val="FF33CC"/>
                </a:solidFill>
              </a:rPr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9024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:\Мои документы\Малькова Н.Н\фото\DSC_09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3528392" cy="230425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62" y="0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F:\DSC_095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3641539" cy="223224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3991" y="3129192"/>
            <a:ext cx="6592761" cy="66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026" name="Picture 2" descr="E:\Мои документы\Малькова Н.Н\фото\DSC_09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5214950"/>
            <a:ext cx="2071702" cy="138113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E:\Мои документы\Малькова Н.Н\фото\DSC_0907.JPG"/>
          <p:cNvPicPr>
            <a:picLocks noChangeAspect="1" noChangeArrowheads="1"/>
          </p:cNvPicPr>
          <p:nvPr/>
        </p:nvPicPr>
        <p:blipFill>
          <a:blip r:embed="rId7" cstate="print"/>
          <a:srcRect r="22093"/>
          <a:stretch>
            <a:fillRect/>
          </a:stretch>
        </p:blipFill>
        <p:spPr bwMode="auto">
          <a:xfrm>
            <a:off x="5036347" y="3205800"/>
            <a:ext cx="1857388" cy="158940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E:\Мои документы\Малькова Н.Н\фото\DSC_095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4000504"/>
            <a:ext cx="1928858" cy="128590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E:\Мои документы\Малькова Н.Н\126___06\IMG_09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6380" y="548680"/>
            <a:ext cx="3214710" cy="2410895"/>
          </a:xfrm>
          <a:prstGeom prst="roundRect">
            <a:avLst/>
          </a:prstGeom>
          <a:noFill/>
        </p:spPr>
      </p:pic>
      <p:pic>
        <p:nvPicPr>
          <p:cNvPr id="9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214290"/>
            <a:ext cx="1000155" cy="111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8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буклет\x_93a53f7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4721"/>
            <a:ext cx="2357454" cy="150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5429250"/>
            <a:ext cx="1285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19424" y="3155547"/>
            <a:ext cx="6592761" cy="6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67767" y="1714488"/>
            <a:ext cx="40141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Подготовка к школе – это: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*</a:t>
            </a:r>
            <a:r>
              <a:rPr lang="ru-RU" dirty="0" smtClean="0">
                <a:solidFill>
                  <a:srgbClr val="FF33CC"/>
                </a:solidFill>
              </a:rPr>
              <a:t>Понимание </a:t>
            </a:r>
            <a:r>
              <a:rPr lang="ru-RU" dirty="0">
                <a:solidFill>
                  <a:srgbClr val="FF33CC"/>
                </a:solidFill>
              </a:rPr>
              <a:t>ребенком, почему</a:t>
            </a:r>
          </a:p>
          <a:p>
            <a:r>
              <a:rPr lang="ru-RU" dirty="0">
                <a:solidFill>
                  <a:srgbClr val="FF33CC"/>
                </a:solidFill>
              </a:rPr>
              <a:t>он идет в школу;</a:t>
            </a:r>
          </a:p>
          <a:p>
            <a:r>
              <a:rPr lang="ru-RU" b="1" dirty="0">
                <a:solidFill>
                  <a:srgbClr val="0070C0"/>
                </a:solidFill>
              </a:rPr>
              <a:t>*</a:t>
            </a:r>
            <a:r>
              <a:rPr lang="ru-RU" dirty="0">
                <a:solidFill>
                  <a:srgbClr val="FF33CC"/>
                </a:solidFill>
              </a:rPr>
              <a:t>Важность обучения;</a:t>
            </a:r>
          </a:p>
          <a:p>
            <a:r>
              <a:rPr lang="ru-RU" b="1" dirty="0">
                <a:solidFill>
                  <a:srgbClr val="0070C0"/>
                </a:solidFill>
              </a:rPr>
              <a:t>*</a:t>
            </a:r>
            <a:r>
              <a:rPr lang="ru-RU" dirty="0">
                <a:solidFill>
                  <a:srgbClr val="FF33CC"/>
                </a:solidFill>
              </a:rPr>
              <a:t>Наличие интереса к учению</a:t>
            </a:r>
          </a:p>
          <a:p>
            <a:r>
              <a:rPr lang="ru-RU" dirty="0">
                <a:solidFill>
                  <a:srgbClr val="FF33CC"/>
                </a:solidFill>
              </a:rPr>
              <a:t>и получению новых знаний;</a:t>
            </a:r>
          </a:p>
          <a:p>
            <a:r>
              <a:rPr lang="ru-RU" b="1" dirty="0">
                <a:solidFill>
                  <a:srgbClr val="0070C0"/>
                </a:solidFill>
              </a:rPr>
              <a:t>*</a:t>
            </a:r>
            <a:r>
              <a:rPr lang="ru-RU" dirty="0">
                <a:solidFill>
                  <a:srgbClr val="FF33CC"/>
                </a:solidFill>
              </a:rPr>
              <a:t>Способность ребенка выполнять </a:t>
            </a:r>
          </a:p>
          <a:p>
            <a:r>
              <a:rPr lang="ru-RU" dirty="0">
                <a:solidFill>
                  <a:srgbClr val="FF33CC"/>
                </a:solidFill>
              </a:rPr>
              <a:t>задание, которое ему не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совсем по </a:t>
            </a:r>
            <a:r>
              <a:rPr lang="ru-RU" dirty="0">
                <a:solidFill>
                  <a:srgbClr val="FF33CC"/>
                </a:solidFill>
              </a:rPr>
              <a:t>душе, но этого</a:t>
            </a:r>
          </a:p>
          <a:p>
            <a:r>
              <a:rPr lang="ru-RU" dirty="0">
                <a:solidFill>
                  <a:srgbClr val="FF33CC"/>
                </a:solidFill>
              </a:rPr>
              <a:t>требует учебная программа;</a:t>
            </a:r>
          </a:p>
          <a:p>
            <a:r>
              <a:rPr lang="ru-RU" b="1" dirty="0">
                <a:solidFill>
                  <a:srgbClr val="0070C0"/>
                </a:solidFill>
              </a:rPr>
              <a:t>*</a:t>
            </a:r>
            <a:r>
              <a:rPr lang="ru-RU" dirty="0">
                <a:solidFill>
                  <a:srgbClr val="FF33CC"/>
                </a:solidFill>
              </a:rPr>
              <a:t>Усидчивость – способность в </a:t>
            </a:r>
            <a:r>
              <a:rPr lang="ru-RU" dirty="0" smtClean="0">
                <a:solidFill>
                  <a:srgbClr val="FF33CC"/>
                </a:solidFill>
              </a:rPr>
              <a:t>течение определенного времени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>
                <a:solidFill>
                  <a:srgbClr val="FF33CC"/>
                </a:solidFill>
              </a:rPr>
              <a:t>в</a:t>
            </a:r>
            <a:r>
              <a:rPr lang="ru-RU" dirty="0" smtClean="0">
                <a:solidFill>
                  <a:srgbClr val="FF33CC"/>
                </a:solidFill>
              </a:rPr>
              <a:t>нимательно слушать взрослого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и выполнять задания, не отвлекаясь на посторонние </a:t>
            </a:r>
            <a:r>
              <a:rPr lang="ru-RU" dirty="0">
                <a:solidFill>
                  <a:srgbClr val="FF33CC"/>
                </a:solidFill>
              </a:rPr>
              <a:t>предметы и дела.</a:t>
            </a:r>
          </a:p>
          <a:p>
            <a:endParaRPr lang="ru-RU" dirty="0">
              <a:solidFill>
                <a:srgbClr val="FF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857364"/>
            <a:ext cx="36433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33CC"/>
                </a:solidFill>
              </a:rPr>
              <a:t>На </a:t>
            </a:r>
            <a:r>
              <a:rPr lang="ru-RU" dirty="0">
                <a:solidFill>
                  <a:srgbClr val="FF33CC"/>
                </a:solidFill>
              </a:rPr>
              <a:t>сегодняшний день </a:t>
            </a:r>
            <a:r>
              <a:rPr lang="ru-RU" dirty="0" smtClean="0">
                <a:solidFill>
                  <a:srgbClr val="FF33CC"/>
                </a:solidFill>
              </a:rPr>
              <a:t>у родителей имеется только один вариант, относительно того</a:t>
            </a:r>
            <a:r>
              <a:rPr lang="ru-RU" dirty="0">
                <a:solidFill>
                  <a:srgbClr val="FF33CC"/>
                </a:solidFill>
              </a:rPr>
              <a:t>, где можно  </a:t>
            </a:r>
            <a:r>
              <a:rPr lang="ru-RU" dirty="0" smtClean="0">
                <a:solidFill>
                  <a:srgbClr val="FF33CC"/>
                </a:solidFill>
              </a:rPr>
              <a:t>подготовить ребенка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к школе – это школа-интернат, </a:t>
            </a:r>
            <a:r>
              <a:rPr lang="ru-RU" dirty="0">
                <a:solidFill>
                  <a:srgbClr val="FF33CC"/>
                </a:solidFill>
              </a:rPr>
              <a:t>где </a:t>
            </a:r>
            <a:r>
              <a:rPr lang="ru-RU" dirty="0" smtClean="0">
                <a:solidFill>
                  <a:srgbClr val="FF33CC"/>
                </a:solidFill>
              </a:rPr>
              <a:t>ребенок учится выстраивать  </a:t>
            </a:r>
          </a:p>
          <a:p>
            <a:r>
              <a:rPr lang="ru-RU" dirty="0" smtClean="0">
                <a:solidFill>
                  <a:srgbClr val="FF33CC"/>
                </a:solidFill>
              </a:rPr>
              <a:t>отношения в коллективе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с </a:t>
            </a:r>
            <a:r>
              <a:rPr lang="ru-RU" dirty="0">
                <a:solidFill>
                  <a:srgbClr val="FF33CC"/>
                </a:solidFill>
              </a:rPr>
              <a:t>взрослыми и </a:t>
            </a:r>
            <a:r>
              <a:rPr lang="ru-RU" dirty="0" smtClean="0">
                <a:solidFill>
                  <a:srgbClr val="FF33CC"/>
                </a:solidFill>
              </a:rPr>
              <a:t>сверстниками,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получает </a:t>
            </a:r>
            <a:r>
              <a:rPr lang="ru-RU" dirty="0">
                <a:solidFill>
                  <a:srgbClr val="FF33CC"/>
                </a:solidFill>
              </a:rPr>
              <a:t>знания, </a:t>
            </a:r>
            <a:r>
              <a:rPr lang="ru-RU" dirty="0" smtClean="0">
                <a:solidFill>
                  <a:srgbClr val="FF33CC"/>
                </a:solidFill>
              </a:rPr>
              <a:t>развивается.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Здесь </a:t>
            </a:r>
            <a:r>
              <a:rPr lang="ru-RU" dirty="0">
                <a:solidFill>
                  <a:srgbClr val="FF33CC"/>
                </a:solidFill>
              </a:rPr>
              <a:t>дети получают первые навыки </a:t>
            </a:r>
            <a:r>
              <a:rPr lang="ru-RU" dirty="0" smtClean="0">
                <a:solidFill>
                  <a:srgbClr val="FF33CC"/>
                </a:solidFill>
              </a:rPr>
              <a:t>самообслуживания, </a:t>
            </a:r>
            <a:endParaRPr lang="ru-RU" dirty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</a:rPr>
              <a:t>привыкают </a:t>
            </a:r>
            <a:r>
              <a:rPr lang="ru-RU" dirty="0">
                <a:solidFill>
                  <a:srgbClr val="FF33CC"/>
                </a:solidFill>
              </a:rPr>
              <a:t>к </a:t>
            </a:r>
            <a:r>
              <a:rPr lang="ru-RU" dirty="0" smtClean="0">
                <a:solidFill>
                  <a:srgbClr val="FF33CC"/>
                </a:solidFill>
              </a:rPr>
              <a:t>порядку и дисциплине.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Рисунок 8" descr="F:\буклет\x_93a53f7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14290"/>
            <a:ext cx="2357454" cy="15001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8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0"/>
            <a:ext cx="785061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Рекомендации родителям </a:t>
            </a:r>
            <a:r>
              <a:rPr lang="ru-RU" b="1" i="1" dirty="0" smtClean="0">
                <a:solidFill>
                  <a:srgbClr val="0070C0"/>
                </a:solidFill>
              </a:rPr>
              <a:t>дошкольника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Чтобы </a:t>
            </a:r>
            <a:r>
              <a:rPr lang="ru-RU" sz="1600" b="1" dirty="0">
                <a:solidFill>
                  <a:srgbClr val="FF0000"/>
                </a:solidFill>
              </a:rPr>
              <a:t>ваш ребенок с радостью пошел в первый класс и был </a:t>
            </a:r>
            <a:r>
              <a:rPr lang="ru-RU" sz="1600" b="1" dirty="0" smtClean="0">
                <a:solidFill>
                  <a:srgbClr val="FF0000"/>
                </a:solidFill>
              </a:rPr>
              <a:t>подготовлен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к обучению в школе</a:t>
            </a:r>
            <a:r>
              <a:rPr lang="ru-RU" sz="1600" b="1" dirty="0" smtClean="0">
                <a:solidFill>
                  <a:srgbClr val="FF0000"/>
                </a:solidFill>
              </a:rPr>
              <a:t>,</a:t>
            </a:r>
            <a:r>
              <a:rPr lang="ru-RU" sz="1600" b="1" dirty="0">
                <a:solidFill>
                  <a:srgbClr val="FF0000"/>
                </a:solidFill>
              </a:rPr>
              <a:t> чтобы его учеба была успешной и продуктивной,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прислушайтесь </a:t>
            </a:r>
            <a:r>
              <a:rPr lang="ru-RU" sz="1600" b="1" dirty="0">
                <a:solidFill>
                  <a:srgbClr val="FF0000"/>
                </a:solidFill>
              </a:rPr>
              <a:t>к следующим рекомендациям психологов и педагогов.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85860"/>
            <a:ext cx="349362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1. </a:t>
            </a:r>
            <a:r>
              <a:rPr lang="ru-RU" sz="1100" dirty="0">
                <a:solidFill>
                  <a:srgbClr val="FF33CC"/>
                </a:solidFill>
              </a:rPr>
              <a:t>Не будьте слишком требовательны к ребенку.</a:t>
            </a:r>
          </a:p>
          <a:p>
            <a:r>
              <a:rPr lang="ru-RU" sz="1100" b="1" dirty="0">
                <a:solidFill>
                  <a:srgbClr val="FF0000"/>
                </a:solidFill>
              </a:rPr>
              <a:t>2. </a:t>
            </a:r>
            <a:r>
              <a:rPr lang="ru-RU" sz="1100" dirty="0">
                <a:solidFill>
                  <a:srgbClr val="FF33CC"/>
                </a:solidFill>
              </a:rPr>
              <a:t>Ребенок имеет право на ошибку, ведь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ошибаться </a:t>
            </a:r>
            <a:r>
              <a:rPr lang="ru-RU" sz="1100" dirty="0">
                <a:solidFill>
                  <a:srgbClr val="FF33CC"/>
                </a:solidFill>
              </a:rPr>
              <a:t>свойственно всем людям, в том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числе </a:t>
            </a:r>
            <a:r>
              <a:rPr lang="ru-RU" sz="1100" dirty="0">
                <a:solidFill>
                  <a:srgbClr val="FF33CC"/>
                </a:solidFill>
              </a:rPr>
              <a:t>и взрослым.</a:t>
            </a:r>
          </a:p>
          <a:p>
            <a:r>
              <a:rPr lang="ru-RU" sz="1100" b="1" dirty="0">
                <a:solidFill>
                  <a:srgbClr val="FF33CC"/>
                </a:solidFill>
              </a:rPr>
              <a:t>3. </a:t>
            </a:r>
            <a:r>
              <a:rPr lang="ru-RU" sz="1100" dirty="0">
                <a:solidFill>
                  <a:srgbClr val="FF33CC"/>
                </a:solidFill>
              </a:rPr>
              <a:t>Следите, чтобы нагрузка не была для ребенка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чрезмерной</a:t>
            </a:r>
            <a:r>
              <a:rPr lang="ru-RU" sz="1100" dirty="0">
                <a:solidFill>
                  <a:srgbClr val="FF33CC"/>
                </a:solidFill>
              </a:rPr>
              <a:t>.</a:t>
            </a:r>
            <a:br>
              <a:rPr lang="ru-RU" sz="1100" dirty="0">
                <a:solidFill>
                  <a:srgbClr val="FF33CC"/>
                </a:solidFill>
              </a:rPr>
            </a:br>
            <a:r>
              <a:rPr lang="ru-RU" sz="1100" b="1" dirty="0">
                <a:solidFill>
                  <a:srgbClr val="FF0000"/>
                </a:solidFill>
              </a:rPr>
              <a:t>4</a:t>
            </a:r>
            <a:r>
              <a:rPr lang="ru-RU" sz="1100" dirty="0">
                <a:solidFill>
                  <a:srgbClr val="FF33CC"/>
                </a:solidFill>
              </a:rPr>
              <a:t>. Если вы видите, что у ребенка есть проблемы,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то </a:t>
            </a:r>
            <a:r>
              <a:rPr lang="ru-RU" sz="1100" dirty="0">
                <a:solidFill>
                  <a:srgbClr val="FF33CC"/>
                </a:solidFill>
              </a:rPr>
              <a:t>не бойтесь обращаться за помощью к специалистам.</a:t>
            </a:r>
          </a:p>
          <a:p>
            <a:r>
              <a:rPr lang="ru-RU" sz="1100" b="1" dirty="0">
                <a:solidFill>
                  <a:srgbClr val="FF0000"/>
                </a:solidFill>
              </a:rPr>
              <a:t>5</a:t>
            </a:r>
            <a:r>
              <a:rPr lang="ru-RU" sz="1100" dirty="0">
                <a:solidFill>
                  <a:srgbClr val="FF0000"/>
                </a:solidFill>
              </a:rPr>
              <a:t>. </a:t>
            </a:r>
            <a:r>
              <a:rPr lang="ru-RU" sz="1100" dirty="0">
                <a:solidFill>
                  <a:srgbClr val="FF33CC"/>
                </a:solidFill>
              </a:rPr>
              <a:t>Учеба должна гармонично совмещаться с отдыхом,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поэтому </a:t>
            </a:r>
            <a:r>
              <a:rPr lang="ru-RU" sz="1100" dirty="0">
                <a:solidFill>
                  <a:srgbClr val="FF33CC"/>
                </a:solidFill>
              </a:rPr>
              <a:t>устраивайте ребенку небольшие праздники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и </a:t>
            </a:r>
            <a:r>
              <a:rPr lang="ru-RU" sz="1100" dirty="0">
                <a:solidFill>
                  <a:srgbClr val="FF33CC"/>
                </a:solidFill>
              </a:rPr>
              <a:t>сюрпризы.</a:t>
            </a:r>
          </a:p>
          <a:p>
            <a:r>
              <a:rPr lang="ru-RU" sz="1100" b="1" dirty="0">
                <a:solidFill>
                  <a:srgbClr val="FF0000"/>
                </a:solidFill>
              </a:rPr>
              <a:t>6</a:t>
            </a:r>
            <a:r>
              <a:rPr lang="ru-RU" sz="1100" dirty="0">
                <a:solidFill>
                  <a:srgbClr val="FF0000"/>
                </a:solidFill>
              </a:rPr>
              <a:t>. </a:t>
            </a:r>
            <a:r>
              <a:rPr lang="ru-RU" sz="1100" dirty="0">
                <a:solidFill>
                  <a:srgbClr val="FF33CC"/>
                </a:solidFill>
              </a:rPr>
              <a:t>Следите за распорядком дня, чтобы ребенок просыпался </a:t>
            </a:r>
            <a:r>
              <a:rPr lang="ru-RU" sz="1100" dirty="0" smtClean="0">
                <a:solidFill>
                  <a:srgbClr val="FF33CC"/>
                </a:solidFill>
              </a:rPr>
              <a:t>и ложился спать в одно </a:t>
            </a:r>
            <a:r>
              <a:rPr lang="ru-RU" sz="1100" dirty="0">
                <a:solidFill>
                  <a:srgbClr val="FF33CC"/>
                </a:solidFill>
              </a:rPr>
              <a:t>и то же время,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чтобы </a:t>
            </a:r>
            <a:r>
              <a:rPr lang="ru-RU" sz="1100" dirty="0">
                <a:solidFill>
                  <a:srgbClr val="FF33CC"/>
                </a:solidFill>
              </a:rPr>
              <a:t>он достаточно времени проводил на свежем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воздухе</a:t>
            </a:r>
            <a:r>
              <a:rPr lang="ru-RU" sz="1100" dirty="0">
                <a:solidFill>
                  <a:srgbClr val="FF33CC"/>
                </a:solidFill>
              </a:rPr>
              <a:t>, чтобы его сон был </a:t>
            </a:r>
            <a:r>
              <a:rPr lang="ru-RU" sz="1100" dirty="0" smtClean="0">
                <a:solidFill>
                  <a:srgbClr val="FF33CC"/>
                </a:solidFill>
              </a:rPr>
              <a:t>спокойным и полноценным. </a:t>
            </a:r>
            <a:r>
              <a:rPr lang="ru-RU" sz="1100" dirty="0">
                <a:solidFill>
                  <a:srgbClr val="FF33CC"/>
                </a:solidFill>
              </a:rPr>
              <a:t>Исключите перед сном подвижные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игры и другую </a:t>
            </a:r>
            <a:r>
              <a:rPr lang="ru-RU" sz="1100" dirty="0">
                <a:solidFill>
                  <a:srgbClr val="FF33CC"/>
                </a:solidFill>
              </a:rPr>
              <a:t>активную деятельность.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b="1" dirty="0" smtClean="0">
                <a:solidFill>
                  <a:srgbClr val="FF0000"/>
                </a:solidFill>
              </a:rPr>
              <a:t>7</a:t>
            </a:r>
            <a:r>
              <a:rPr lang="ru-RU" sz="1100" dirty="0">
                <a:solidFill>
                  <a:srgbClr val="FF0000"/>
                </a:solidFill>
              </a:rPr>
              <a:t>. </a:t>
            </a:r>
            <a:r>
              <a:rPr lang="ru-RU" sz="1100" dirty="0">
                <a:solidFill>
                  <a:srgbClr val="FF33CC"/>
                </a:solidFill>
              </a:rPr>
              <a:t>Питание должно быть сбалансированным, не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рекомендуются </a:t>
            </a:r>
            <a:r>
              <a:rPr lang="ru-RU" sz="1100" dirty="0">
                <a:solidFill>
                  <a:srgbClr val="FF33CC"/>
                </a:solidFill>
              </a:rPr>
              <a:t>перекусы.</a:t>
            </a:r>
            <a:br>
              <a:rPr lang="ru-RU" sz="1100" dirty="0">
                <a:solidFill>
                  <a:srgbClr val="FF33CC"/>
                </a:solidFill>
              </a:rPr>
            </a:br>
            <a:r>
              <a:rPr lang="ru-RU" sz="1100" b="1" dirty="0">
                <a:solidFill>
                  <a:srgbClr val="FF0000"/>
                </a:solidFill>
              </a:rPr>
              <a:t>8</a:t>
            </a:r>
            <a:r>
              <a:rPr lang="ru-RU" sz="1100" dirty="0">
                <a:solidFill>
                  <a:srgbClr val="FF0000"/>
                </a:solidFill>
              </a:rPr>
              <a:t>. </a:t>
            </a:r>
            <a:r>
              <a:rPr lang="ru-RU" sz="1100" dirty="0">
                <a:solidFill>
                  <a:srgbClr val="FF33CC"/>
                </a:solidFill>
              </a:rPr>
              <a:t>Наблюдайте, как ребенок реагирует на различные </a:t>
            </a:r>
            <a:endParaRPr lang="ru-RU" sz="1100" dirty="0" smtClean="0">
              <a:solidFill>
                <a:srgbClr val="FF33CC"/>
              </a:solidFill>
            </a:endParaRPr>
          </a:p>
          <a:p>
            <a:r>
              <a:rPr lang="ru-RU" sz="1100" dirty="0" smtClean="0">
                <a:solidFill>
                  <a:srgbClr val="FF33CC"/>
                </a:solidFill>
              </a:rPr>
              <a:t>ситуации</a:t>
            </a:r>
            <a:r>
              <a:rPr lang="ru-RU" sz="1100" dirty="0">
                <a:solidFill>
                  <a:srgbClr val="FF33CC"/>
                </a:solidFill>
              </a:rPr>
              <a:t>, как выражает свои эмоции, как себя ведет в общественных местах. Ребенок шести-семи лет должен управлять своими желаниями и адекватно выражать свои эмоции, понимать, что не всегда все будет </a:t>
            </a:r>
            <a:r>
              <a:rPr lang="ru-RU" sz="1100" dirty="0" smtClean="0">
                <a:solidFill>
                  <a:srgbClr val="FF33CC"/>
                </a:solidFill>
              </a:rPr>
              <a:t>про</a:t>
            </a:r>
            <a:r>
              <a:rPr lang="ru-RU" sz="1100" dirty="0">
                <a:solidFill>
                  <a:srgbClr val="FF33CC"/>
                </a:solidFill>
              </a:rPr>
              <a:t>исходить так, как этого хочет он. </a:t>
            </a:r>
          </a:p>
          <a:p>
            <a:endParaRPr lang="ru-RU" sz="1100" dirty="0">
              <a:solidFill>
                <a:srgbClr val="FF33CC"/>
              </a:solidFill>
            </a:endParaRPr>
          </a:p>
          <a:p>
            <a:endParaRPr lang="ru-RU" sz="1100" dirty="0">
              <a:solidFill>
                <a:srgbClr val="FF33CC"/>
              </a:solidFill>
            </a:endParaRPr>
          </a:p>
          <a:p>
            <a:endParaRPr lang="ru-RU" sz="1100" dirty="0" smtClean="0">
              <a:solidFill>
                <a:srgbClr val="FF33CC"/>
              </a:solidFill>
            </a:endParaRPr>
          </a:p>
          <a:p>
            <a:endParaRPr lang="ru-RU" sz="11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164134"/>
            <a:ext cx="4104456" cy="5505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9. </a:t>
            </a:r>
            <a:r>
              <a:rPr lang="ru-RU" sz="1100" dirty="0" smtClean="0">
                <a:solidFill>
                  <a:srgbClr val="FF33CC"/>
                </a:solidFill>
              </a:rPr>
              <a:t>Обеспечьте для домашних занятий ребенку все необходимые материалы, чтобы в любое время он мог взять пластилин и начать лепить, взять альбом и краски и порисовать. Для материалов отведите отдельное место, чтобы ребенок самостоятельно ими распоряжался и держал их в порядке.</a:t>
            </a:r>
            <a:endParaRPr lang="ru-RU" sz="1200" b="1" dirty="0" smtClean="0">
              <a:solidFill>
                <a:srgbClr val="FF33CC"/>
              </a:solidFill>
            </a:endParaRPr>
          </a:p>
          <a:p>
            <a:r>
              <a:rPr lang="ru-RU" sz="1100" b="1" dirty="0" smtClean="0">
                <a:solidFill>
                  <a:srgbClr val="FF0000"/>
                </a:solidFill>
              </a:rPr>
              <a:t>10. </a:t>
            </a:r>
            <a:r>
              <a:rPr lang="ru-RU" sz="1100" dirty="0" smtClean="0">
                <a:solidFill>
                  <a:srgbClr val="FF33CC"/>
                </a:solidFill>
              </a:rPr>
              <a:t>Если ребенок устал заниматься, не доделав задание, 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то не настаивайте, дайте ему несколько минут на отдых.</a:t>
            </a:r>
          </a:p>
          <a:p>
            <a:r>
              <a:rPr lang="ru-RU" sz="1100" b="1" dirty="0" smtClean="0">
                <a:solidFill>
                  <a:srgbClr val="FF0000"/>
                </a:solidFill>
              </a:rPr>
              <a:t>11</a:t>
            </a:r>
            <a:r>
              <a:rPr lang="ru-RU" sz="1100" dirty="0" smtClean="0">
                <a:solidFill>
                  <a:srgbClr val="FF0000"/>
                </a:solidFill>
              </a:rPr>
              <a:t>. </a:t>
            </a:r>
            <a:r>
              <a:rPr lang="ru-RU" sz="1100" dirty="0" smtClean="0">
                <a:solidFill>
                  <a:srgbClr val="FF33CC"/>
                </a:solidFill>
              </a:rPr>
              <a:t>Если ребенок отказывается выполнять задание, то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попробуйте найти способ, чтобы заинтересовать его.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Для этого используйте свою фантазию, не бойтесь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придумывать что-то интересное, но ни в коем случае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не пугайте ребенка, что лишите его сладостей, что не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пустите его гулять. Будьте терпеливы к капризам вашего малыша. </a:t>
            </a:r>
            <a:br>
              <a:rPr lang="ru-RU" sz="1100" dirty="0" smtClean="0">
                <a:solidFill>
                  <a:srgbClr val="FF33CC"/>
                </a:solidFill>
              </a:rPr>
            </a:br>
            <a:r>
              <a:rPr lang="ru-RU" sz="1100" b="1" dirty="0" smtClean="0">
                <a:solidFill>
                  <a:srgbClr val="FF0000"/>
                </a:solidFill>
              </a:rPr>
              <a:t>12. </a:t>
            </a:r>
            <a:r>
              <a:rPr lang="ru-RU" sz="1100" dirty="0" smtClean="0">
                <a:solidFill>
                  <a:srgbClr val="FF33CC"/>
                </a:solidFill>
              </a:rPr>
              <a:t>Обеспечьте ребенку развивающее пространство, 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то есть стремитесь, чтобы вашего малыша окружало 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как можно меньше бесполезных вещей, игр, предметов.</a:t>
            </a:r>
          </a:p>
          <a:p>
            <a:r>
              <a:rPr lang="ru-RU" sz="1100" b="1" dirty="0" smtClean="0">
                <a:solidFill>
                  <a:srgbClr val="FF0000"/>
                </a:solidFill>
              </a:rPr>
              <a:t>13. </a:t>
            </a:r>
            <a:r>
              <a:rPr lang="ru-RU" sz="1100" dirty="0" smtClean="0">
                <a:solidFill>
                  <a:srgbClr val="FF33CC"/>
                </a:solidFill>
              </a:rPr>
              <a:t>Рассказывайте ребенку, как вы учились в школе, 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как вы пошли в первый класс, просматривайте вместе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свои школьные фотографии.</a:t>
            </a:r>
            <a:br>
              <a:rPr lang="ru-RU" sz="1100" dirty="0" smtClean="0">
                <a:solidFill>
                  <a:srgbClr val="FF33CC"/>
                </a:solidFill>
              </a:rPr>
            </a:br>
            <a:r>
              <a:rPr lang="ru-RU" sz="1100" b="1" dirty="0" smtClean="0">
                <a:solidFill>
                  <a:srgbClr val="FF0000"/>
                </a:solidFill>
              </a:rPr>
              <a:t>14. </a:t>
            </a:r>
            <a:r>
              <a:rPr lang="ru-RU" sz="1100" dirty="0" smtClean="0">
                <a:solidFill>
                  <a:srgbClr val="FF33CC"/>
                </a:solidFill>
              </a:rPr>
              <a:t>Формируйте у ребенка положительное отношение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к школе, что у него там будет много друзей, там очень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 интересно, учителя очень хорошие и добрые. Нельзя </a:t>
            </a:r>
          </a:p>
          <a:p>
            <a:r>
              <a:rPr lang="ru-RU" sz="1100" dirty="0" smtClean="0">
                <a:solidFill>
                  <a:srgbClr val="FF33CC"/>
                </a:solidFill>
              </a:rPr>
              <a:t>пугать его двойками, наказанием за плохое поведение.</a:t>
            </a:r>
            <a:br>
              <a:rPr lang="ru-RU" sz="1100" dirty="0" smtClean="0">
                <a:solidFill>
                  <a:srgbClr val="FF33CC"/>
                </a:solidFill>
              </a:rPr>
            </a:br>
            <a:r>
              <a:rPr lang="ru-RU" sz="1100" b="1" dirty="0" smtClean="0">
                <a:solidFill>
                  <a:srgbClr val="FF0000"/>
                </a:solidFill>
              </a:rPr>
              <a:t>15. </a:t>
            </a:r>
            <a:r>
              <a:rPr lang="ru-RU" sz="1100" dirty="0" smtClean="0">
                <a:solidFill>
                  <a:srgbClr val="FF33CC"/>
                </a:solidFill>
              </a:rPr>
              <a:t>Обратите внимание, знает и использует ли ваш ребенок «волшебные» слова: здравствуйте, до свидания, извините, спасибо и т. п. Если нет, то, возможно, этих слов нет в вашем лексиконе. Лучше всего не отдавать ребенку команды: принеси то, сделай это, убери на место, - а превратить их в вежливые просьбы. Известно, что дети копируют поведение, манеру говорить своих родителей.</a:t>
            </a:r>
            <a:endParaRPr lang="ru-RU" sz="1100" dirty="0">
              <a:solidFill>
                <a:srgbClr val="FF33CC"/>
              </a:solidFill>
            </a:endParaRPr>
          </a:p>
        </p:txBody>
      </p:sp>
      <p:pic>
        <p:nvPicPr>
          <p:cNvPr id="7" name="Picture 3" descr="C:\Users\Надежда\Documents\3 группа 2013-2014\51473091_p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00100" cy="111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Надежда\Documents\фото группы1\картинки новые\ямал_рис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41577" y="3725349"/>
            <a:ext cx="5559018" cy="50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1F7F-45DD-436A-BB44-8ADAB9A865A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8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611</TotalTime>
  <Words>576</Words>
  <Application>Microsoft Office PowerPoint</Application>
  <PresentationFormat>Экран (4:3)</PresentationFormat>
  <Paragraphs>122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67</cp:revision>
  <dcterms:created xsi:type="dcterms:W3CDTF">2013-11-27T03:23:44Z</dcterms:created>
  <dcterms:modified xsi:type="dcterms:W3CDTF">2016-04-17T10:52:41Z</dcterms:modified>
</cp:coreProperties>
</file>