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1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1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D87FB-FBFF-4BF5-830C-04D56319FF79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3AF5B-188B-447B-9988-009B3C1952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D87FB-FBFF-4BF5-830C-04D56319FF79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3AF5B-188B-447B-9988-009B3C195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D87FB-FBFF-4BF5-830C-04D56319FF79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3AF5B-188B-447B-9988-009B3C195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D87FB-FBFF-4BF5-830C-04D56319FF79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3AF5B-188B-447B-9988-009B3C195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D87FB-FBFF-4BF5-830C-04D56319FF79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0D3AF5B-188B-447B-9988-009B3C195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D87FB-FBFF-4BF5-830C-04D56319FF79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3AF5B-188B-447B-9988-009B3C195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D87FB-FBFF-4BF5-830C-04D56319FF79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3AF5B-188B-447B-9988-009B3C195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D87FB-FBFF-4BF5-830C-04D56319FF79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3AF5B-188B-447B-9988-009B3C195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D87FB-FBFF-4BF5-830C-04D56319FF79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3AF5B-188B-447B-9988-009B3C195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D87FB-FBFF-4BF5-830C-04D56319FF79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3AF5B-188B-447B-9988-009B3C195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D87FB-FBFF-4BF5-830C-04D56319FF79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3AF5B-188B-447B-9988-009B3C195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A4D87FB-FBFF-4BF5-830C-04D56319FF79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0D3AF5B-188B-447B-9988-009B3C195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88640"/>
            <a:ext cx="8148740" cy="1656184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Психологическое здоровье детей как цель и критерий успешной работы дошкольного учреждения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2060848"/>
            <a:ext cx="7353604" cy="43924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д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2060848"/>
            <a:ext cx="7416824" cy="4392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с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7704" y="1052736"/>
            <a:ext cx="482453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Факторы риска психологического здоровья детей</a:t>
            </a:r>
          </a:p>
          <a:p>
            <a:pPr algn="ctr"/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Их можно разделить на две основные группы:</a:t>
            </a:r>
          </a:p>
          <a:p>
            <a:pPr algn="ctr"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Средовые (все что окружает ребенка)</a:t>
            </a:r>
          </a:p>
          <a:p>
            <a:pPr algn="ctr"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Субъективные (его индивидуальные и личностные особенности)</a:t>
            </a:r>
          </a:p>
          <a:p>
            <a:pPr algn="ctr">
              <a:buFont typeface="Wingdings" pitchFamily="2" charset="2"/>
              <a:buChar char="v"/>
            </a:pPr>
            <a:endParaRPr lang="ru-RU" sz="2000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2000" u="sng" dirty="0" smtClean="0">
                <a:solidFill>
                  <a:schemeClr val="accent5">
                    <a:lumMod val="50000"/>
                  </a:schemeClr>
                </a:solidFill>
              </a:rPr>
              <a:t>Вопрос для участников семинара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:</a:t>
            </a:r>
          </a:p>
          <a:p>
            <a:pPr algn="ctr"/>
            <a:endParaRPr lang="ru-RU" sz="2000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Что можно отнести к средовым и субъективным факторам?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с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59" y="692696"/>
            <a:ext cx="8064897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К </a:t>
            </a:r>
            <a:r>
              <a:rPr lang="ru-RU" u="sng" dirty="0" smtClean="0">
                <a:solidFill>
                  <a:schemeClr val="accent2">
                    <a:lumMod val="75000"/>
                  </a:schemeClr>
                </a:solidFill>
              </a:rPr>
              <a:t>средовым факторам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относятся неблагоприятные семейные условия и неблагоприятные условия, связанные с детским учреждением. В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д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/у психотравмирующей может стать ситуация первой встречи с воспитателем, которая во многом определит последующее взаимодействие ребенка со взрослым.</a:t>
            </a:r>
          </a:p>
          <a:p>
            <a:pPr algn="just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Для примера: проведенные исследования показали, что педагог обычно не замечает 50 % направленных к нему обращений детей. С одной стороны, это может привести к развитию самостоятельности ребенка, снижению его эгоцентризма. С другой стороны – к фрустрации потребности безопасности, развитию тревожности, психосоматизации    ребенка.</a:t>
            </a:r>
          </a:p>
          <a:p>
            <a:pPr algn="just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                 </a:t>
            </a:r>
          </a:p>
          <a:p>
            <a:pPr algn="just"/>
            <a:r>
              <a:rPr lang="ru-RU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        </a:t>
            </a:r>
            <a:r>
              <a:rPr lang="ru-RU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Кроме  того, в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д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/у ребенок  получает  </a:t>
            </a:r>
          </a:p>
          <a:p>
            <a:pPr algn="just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              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возможность появления конфликтных</a:t>
            </a:r>
          </a:p>
          <a:p>
            <a:pPr algn="just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отношений со сверстниками, что</a:t>
            </a:r>
          </a:p>
          <a:p>
            <a:pPr algn="just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нарушает эмоциональный комфорт</a:t>
            </a:r>
          </a:p>
          <a:p>
            <a:pPr algn="just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тормозит формирование его</a:t>
            </a:r>
          </a:p>
          <a:p>
            <a:pPr algn="just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 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      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личности.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дс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9512" y="260648"/>
            <a:ext cx="7848872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7030A0"/>
                </a:solidFill>
              </a:rPr>
              <a:t>К внутриличностным (субъективным) факторам относятся характер, темперамент, самооценка. Учет индивидуальных особенностей ребенка при построении работы, особенно оздоровительной, создаст благоприятную почву для эффективного создания психологического комфорта и формирования психологического здоровья каждого конкретного ребенка.</a:t>
            </a:r>
          </a:p>
          <a:p>
            <a:endParaRPr lang="ru-RU" sz="2000" dirty="0">
              <a:solidFill>
                <a:srgbClr val="7030A0"/>
              </a:solidFill>
            </a:endParaRPr>
          </a:p>
          <a:p>
            <a:r>
              <a:rPr lang="ru-RU" sz="2000" dirty="0" smtClean="0">
                <a:solidFill>
                  <a:srgbClr val="7030A0"/>
                </a:solidFill>
              </a:rPr>
              <a:t>  В целом можно сделать вывод, что психологическое здоровье формируется при взаимодействии внутренних и внешних факторов. Основным условием нормального психосоциального развития (помимо здоровой нервной системы) признается спокойная и доброжелательная обстановка, создаваемая благодаря постоянному присутствию родителей и воспитателей, которые внимательно относятся к эмоциональным потребностям ребенка, беседуют и играют с ним, поддерживают дисциплину, осуществляют необходимое наблюдение за ребенком. Следует предоставлять ребенку больше самостоятельности и независимости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42493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Рекомендации педагогам дошкольного учреждения в сфере профилактики формирования психологического неблагополучия в развитии ребенка</a:t>
            </a:r>
          </a:p>
          <a:p>
            <a:pPr algn="ctr"/>
            <a:endParaRPr lang="ru-RU" sz="2400" dirty="0" smtClean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Создавайте в учреждении спокойную, жизнерадостную обстановку.</a:t>
            </a:r>
          </a:p>
          <a:p>
            <a:pPr lvl="1" algn="just"/>
            <a:endParaRPr lang="ru-RU" sz="2400" dirty="0" smtClean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Проявляете искренний интерес к личности каждого ребенка, его состоянию настроению.</a:t>
            </a:r>
          </a:p>
          <a:p>
            <a:pPr lvl="1" algn="just"/>
            <a:endParaRPr lang="ru-RU" sz="2400" dirty="0" smtClean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Организовывайте жизнедеятельность детей таким образом, чтобы у них накапливался положительный опыт добрых чувств.</a:t>
            </a:r>
          </a:p>
          <a:p>
            <a:pPr lvl="1" algn="just"/>
            <a:endParaRPr lang="ru-RU" sz="2400" dirty="0" smtClean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5"/>
            <a:ext cx="81369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Собственным поведением демонстрируйте уважительное отношение ко всем детям.</a:t>
            </a:r>
          </a:p>
          <a:p>
            <a:pPr lvl="1" algn="just"/>
            <a:endParaRPr lang="ru-RU" sz="2400" dirty="0" smtClean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В ходе обучающих занятий учитывайте возрастные особенности и интересы детей.</a:t>
            </a:r>
          </a:p>
          <a:p>
            <a:pPr lvl="1" algn="just"/>
            <a:endParaRPr lang="ru-RU" sz="2400" dirty="0" smtClean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Создавайте условия для формирования у детей положительных взаимоотношений со сверстниками, привязанности и доверия ко взрослым.</a:t>
            </a:r>
          </a:p>
          <a:p>
            <a:pPr lvl="1" algn="just"/>
            <a:endParaRPr lang="ru-RU" sz="2400" dirty="0" smtClean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Учите детей осознавать свои эмоциональные состояния, настроения и чувства окружающих людей</a:t>
            </a:r>
            <a:endParaRPr lang="ru-RU" sz="24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5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Учите детей устанавливать связь между поступками, событиями, настроением и самочувствием детей.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556792"/>
            <a:ext cx="7776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При организации взаимодействия чаще пользуйтесь поощрением, поддержкой детей, чем порицанием и запрещением.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2852937"/>
            <a:ext cx="7848872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Создавайте условия для эффективного доверительного сотрудничества с родителями воспитанников.</a:t>
            </a:r>
          </a:p>
          <a:p>
            <a:pPr lvl="1" algn="just">
              <a:buFont typeface="Wingdings" pitchFamily="2" charset="2"/>
              <a:buChar char="Ø"/>
            </a:pPr>
            <a:endParaRPr lang="ru-RU" sz="2000" dirty="0" smtClean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lvl="1" algn="just">
              <a:buFont typeface="Wingdings" pitchFamily="2" charset="2"/>
              <a:buChar char="Ø"/>
            </a:pPr>
            <a:endParaRPr lang="ru-RU" sz="2000" dirty="0" smtClean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lvl="1" algn="just">
              <a:buFont typeface="Wingdings" pitchFamily="2" charset="2"/>
              <a:buChar char="Ø"/>
            </a:pPr>
            <a:endParaRPr lang="ru-RU" sz="2000" dirty="0" smtClean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lvl="1" algn="just">
              <a:buFont typeface="Wingdings" pitchFamily="2" charset="2"/>
              <a:buChar char="Ø"/>
            </a:pPr>
            <a:endParaRPr lang="ru-RU" sz="2000" dirty="0" smtClean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lvl="1" algn="just">
              <a:buFont typeface="Wingdings" pitchFamily="2" charset="2"/>
              <a:buChar char="Ø"/>
            </a:pPr>
            <a:endParaRPr lang="ru-RU" sz="2000" dirty="0" smtClean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lvl="1" algn="just">
              <a:buFont typeface="Wingdings" pitchFamily="2" charset="2"/>
              <a:buChar char="Ø"/>
            </a:pPr>
            <a:endParaRPr lang="ru-RU" sz="2000" dirty="0" smtClean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0537048" flipV="1">
            <a:off x="2340048" y="4734397"/>
            <a:ext cx="4572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Удачи вам в вашей профессиональной деятельности!!!</a:t>
            </a:r>
            <a:endParaRPr lang="ru-RU" sz="28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16672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План проведения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7239000" cy="533099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71500" indent="-571500">
              <a:buNone/>
            </a:pPr>
            <a:r>
              <a:rPr lang="ru-RU" sz="1600" dirty="0" smtClean="0">
                <a:solidFill>
                  <a:srgbClr val="0070C0"/>
                </a:solidFill>
              </a:rPr>
              <a:t>                               </a:t>
            </a:r>
            <a:r>
              <a:rPr lang="ru-RU" sz="2400" b="1" dirty="0" smtClean="0">
                <a:solidFill>
                  <a:srgbClr val="0070C0"/>
                </a:solidFill>
              </a:rPr>
              <a:t>Информационная часть.</a:t>
            </a:r>
          </a:p>
          <a:p>
            <a:pPr marL="571500" indent="-571500">
              <a:buFont typeface="+mj-lt"/>
              <a:buAutoNum type="arabicPeriod"/>
            </a:pPr>
            <a:r>
              <a:rPr lang="ru-RU" sz="2000" dirty="0" smtClean="0">
                <a:solidFill>
                  <a:srgbClr val="0070C0"/>
                </a:solidFill>
              </a:rPr>
              <a:t>Психологическое здоровье человека.</a:t>
            </a:r>
          </a:p>
          <a:p>
            <a:pPr marL="571500" indent="-571500">
              <a:buFont typeface="+mj-lt"/>
              <a:buAutoNum type="arabicPeriod"/>
            </a:pPr>
            <a:r>
              <a:rPr lang="ru-RU" sz="2000" dirty="0" smtClean="0">
                <a:solidFill>
                  <a:srgbClr val="0070C0"/>
                </a:solidFill>
              </a:rPr>
              <a:t>Специфика психологического здоровья ребенка</a:t>
            </a:r>
          </a:p>
          <a:p>
            <a:pPr marL="571500" indent="-571500">
              <a:buFont typeface="+mj-lt"/>
              <a:buAutoNum type="arabicPeriod"/>
            </a:pPr>
            <a:r>
              <a:rPr lang="ru-RU" sz="2000" dirty="0" smtClean="0">
                <a:solidFill>
                  <a:srgbClr val="0070C0"/>
                </a:solidFill>
              </a:rPr>
              <a:t>Факторы риска психологического здоровья детей</a:t>
            </a:r>
          </a:p>
          <a:p>
            <a:pPr marL="571500" indent="-571500">
              <a:buFont typeface="+mj-lt"/>
              <a:buAutoNum type="arabicPeriod"/>
            </a:pPr>
            <a:r>
              <a:rPr lang="ru-RU" sz="2000" dirty="0" smtClean="0">
                <a:solidFill>
                  <a:srgbClr val="0070C0"/>
                </a:solidFill>
              </a:rPr>
              <a:t>Психологическая поддержка детей  в дошкольной организации</a:t>
            </a:r>
          </a:p>
          <a:p>
            <a:pPr marL="571500" indent="-571500">
              <a:buFont typeface="+mj-lt"/>
              <a:buAutoNum type="arabicPeriod"/>
            </a:pPr>
            <a:endParaRPr lang="ru-RU" sz="2000" dirty="0" smtClean="0">
              <a:solidFill>
                <a:srgbClr val="0070C0"/>
              </a:solidFill>
            </a:endParaRPr>
          </a:p>
          <a:p>
            <a:pPr marL="571500" indent="-571500">
              <a:buNone/>
            </a:pPr>
            <a:r>
              <a:rPr lang="ru-RU" sz="2000" dirty="0" smtClean="0">
                <a:solidFill>
                  <a:srgbClr val="0070C0"/>
                </a:solidFill>
              </a:rPr>
              <a:t>                     </a:t>
            </a:r>
            <a:r>
              <a:rPr lang="ru-RU" sz="2400" dirty="0" smtClean="0">
                <a:solidFill>
                  <a:srgbClr val="0070C0"/>
                </a:solidFill>
              </a:rPr>
              <a:t>Практический инструментарий</a:t>
            </a:r>
          </a:p>
          <a:p>
            <a:pPr marL="571500" indent="-571500">
              <a:buFont typeface="+mj-lt"/>
              <a:buAutoNum type="arabicPeriod"/>
            </a:pPr>
            <a:r>
              <a:rPr lang="ru-RU" sz="2000" dirty="0" smtClean="0">
                <a:solidFill>
                  <a:srgbClr val="0070C0"/>
                </a:solidFill>
              </a:rPr>
              <a:t>Упражнения на саморегуляцию для педагогов</a:t>
            </a:r>
          </a:p>
          <a:p>
            <a:pPr marL="571500" indent="-571500">
              <a:buFont typeface="+mj-lt"/>
              <a:buAutoNum type="arabicPeriod"/>
            </a:pPr>
            <a:r>
              <a:rPr lang="ru-RU" sz="2000" dirty="0" smtClean="0">
                <a:solidFill>
                  <a:srgbClr val="0070C0"/>
                </a:solidFill>
              </a:rPr>
              <a:t>Упражнения на саморегуляцию для детей</a:t>
            </a:r>
          </a:p>
          <a:p>
            <a:pPr marL="571500" indent="-571500">
              <a:buFont typeface="+mj-lt"/>
              <a:buAutoNum type="arabicPeriod"/>
            </a:pPr>
            <a:r>
              <a:rPr lang="ru-RU" sz="2000" dirty="0" smtClean="0">
                <a:solidFill>
                  <a:srgbClr val="0070C0"/>
                </a:solidFill>
              </a:rPr>
              <a:t>Рефлексия. Обратная связь. Подведение итогов.</a:t>
            </a:r>
            <a:endParaRPr lang="ru-RU" sz="2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>
            <a:noAutofit/>
          </a:bodyPr>
          <a:lstStyle/>
          <a:p>
            <a:r>
              <a:rPr lang="ru-RU" sz="2800" dirty="0" smtClean="0"/>
              <a:t>Психологическое здоровье человека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7499176" cy="547260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Педагоги дошкольного образования – это люди, окружающие ребенка с первых его шагов. Через нас, взрослых, ребенок постигает мир, от нас зависит, насколько легко войдет ребенок в сложный взрослый мир. Психологическое здоровье является необходимым условием полноценного развития ребенка в процессе его жизнедеятельности. </a:t>
            </a:r>
          </a:p>
          <a:p>
            <a:endParaRPr lang="ru-RU" sz="2000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Сегодня не вызывает сомнения тот факт, что практически все дети требуют той или иной психологической поддержки, поскольку находятся под воздействием ряда неблагоприятных факторов. В современной российской действительности мы живем в условиях недостатка (а иногда отсутствия) материальных и духовных ресурсов, необходимых для выживания, полноценного развития и социализации детей. Это может приводить к ухудшению здоровья детей – психического, физического и социального.</a:t>
            </a:r>
          </a:p>
          <a:p>
            <a:pPr algn="ctr"/>
            <a:r>
              <a:rPr lang="ru-RU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 </a:t>
            </a:r>
            <a:endParaRPr lang="ru-RU" sz="20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дс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5576" y="1988841"/>
            <a:ext cx="756084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В энциклопедическом словаре медицинских терминов понятия «психическое здоровье» нет, есть просто слово«здоровье», и им обозначается состояние полного душевного, физического и социального благополучия, а не только отсутствие болезней или  физических дефектов. Отличие психологического здоровья от психического, главным образом заключается в том, что психическое здоровье имеет отношение к отдельным психическим процессам и механизмам, а психологическое – относится к личности в целом и позволяет выделить собственно психологический аспект проблемы психического здоровья в отличие от медицинского аспекта.</a:t>
            </a: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с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260648"/>
            <a:ext cx="662473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Термин «психологическое здоровье» был введен в научный лексикон не так давно автором Дубровиной, которая считает, что психологическое здоровье является необходимым условием полноценного функционирования и развития человека в процессе его жизнедеятельности. Неоспорима связь психологического здоровья с физическим</a:t>
            </a:r>
          </a:p>
          <a:p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                  Вопрос участникам семинара:</a:t>
            </a:r>
          </a:p>
          <a:p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2400" u="sng" dirty="0" smtClean="0">
                <a:solidFill>
                  <a:srgbClr val="C00000"/>
                </a:solidFill>
              </a:rPr>
              <a:t>Что, по вашему, характеризует психологическое здоровье человека?</a:t>
            </a:r>
            <a:endParaRPr lang="ru-RU" sz="2400" u="sng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283854841_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0"/>
            <a:ext cx="878497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дс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9512" y="2060848"/>
            <a:ext cx="871296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tx2">
                    <a:lumMod val="25000"/>
                  </a:schemeClr>
                </a:solidFill>
              </a:rPr>
              <a:t>По результатам исследования </a:t>
            </a:r>
            <a:r>
              <a:rPr lang="ru-RU" sz="1600" dirty="0" err="1" smtClean="0">
                <a:solidFill>
                  <a:schemeClr val="tx2">
                    <a:lumMod val="25000"/>
                  </a:schemeClr>
                </a:solidFill>
              </a:rPr>
              <a:t>Джюэтта</a:t>
            </a:r>
            <a:r>
              <a:rPr lang="ru-RU" sz="1600" dirty="0" smtClean="0">
                <a:solidFill>
                  <a:schemeClr val="tx2">
                    <a:lumMod val="25000"/>
                  </a:schemeClr>
                </a:solidFill>
              </a:rPr>
              <a:t>, изучавшего психологические характеристики людей благополучно доживших до 80-90 лет. Оказалась, что всем им характерны следующие качества: оптимизм, эмоциональное спокойствие. Способность радоваться, самодостаточность и умение адаптироваться к сложным жизненным ситуациям.</a:t>
            </a:r>
          </a:p>
          <a:p>
            <a:pPr algn="ctr"/>
            <a:r>
              <a:rPr lang="ru-RU" sz="1600" dirty="0">
                <a:solidFill>
                  <a:schemeClr val="tx2">
                    <a:lumMod val="25000"/>
                  </a:schemeClr>
                </a:solidFill>
              </a:rPr>
              <a:t> </a:t>
            </a:r>
            <a:r>
              <a:rPr lang="ru-RU" sz="1600" dirty="0" smtClean="0">
                <a:solidFill>
                  <a:schemeClr val="tx2">
                    <a:lumMod val="25000"/>
                  </a:schemeClr>
                </a:solidFill>
              </a:rPr>
              <a:t> Если составить обобщенный портрет психологически здорового человека, то мы увидим спонтанного, творческого, жизнерадостного, веселого, открытого, познающего себя и окружающий мир человека не только разумом, но и чувствами, интуицией. Он полностью принимает самого себя и при этом признает ценность и уникальность окружающих его людей. Он находиться в постоянном развитии и способствует  развитию других людей. Такой человек берет ответственность за свою жизнь прежде всего на себя и извлекает уроки из неблагоприятных ситуаций. Его жизнь наполнена смыслом. Это человек, находящийся в гармонии с самим собой и окружающим миром. Таким образом, ключевым словом психологического здоровья является слово «гармония» между различными аспектами: эмоциональными, интеллектуальными, телесными и психическими.</a:t>
            </a:r>
            <a:endParaRPr lang="ru-RU" sz="1600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с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56287" y="1196752"/>
            <a:ext cx="4892686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Специфика психологического здоровья</a:t>
            </a:r>
          </a:p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Ребенка</a:t>
            </a:r>
          </a:p>
          <a:p>
            <a:pPr algn="ctr"/>
            <a:endParaRPr lang="ru-RU" sz="2000" dirty="0">
              <a:solidFill>
                <a:srgbClr val="C00000"/>
              </a:solidFill>
            </a:endParaRPr>
          </a:p>
          <a:p>
            <a:pPr algn="ctr"/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Условно состояние психологического здоровья ребенка можно разделить на три уровня:</a:t>
            </a:r>
            <a:br>
              <a:rPr lang="ru-RU" dirty="0" smtClean="0">
                <a:solidFill>
                  <a:schemeClr val="tx2">
                    <a:lumMod val="25000"/>
                  </a:schemeClr>
                </a:solidFill>
              </a:rPr>
            </a:br>
            <a:endParaRPr lang="ru-RU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tx2">
                    <a:lumMod val="25000"/>
                  </a:schemeClr>
                </a:solidFill>
              </a:rPr>
              <a:t>К высокому уровню –</a:t>
            </a:r>
            <a:r>
              <a:rPr lang="ru-RU" sz="2000" b="1" dirty="0" smtClean="0">
                <a:solidFill>
                  <a:schemeClr val="tx2">
                    <a:lumMod val="25000"/>
                  </a:schemeClr>
                </a:solidFill>
              </a:rPr>
              <a:t> креативному </a:t>
            </a:r>
            <a:r>
              <a:rPr lang="ru-RU" sz="2000" dirty="0" smtClean="0">
                <a:solidFill>
                  <a:schemeClr val="tx2">
                    <a:lumMod val="25000"/>
                  </a:schemeClr>
                </a:solidFill>
              </a:rPr>
              <a:t>–можно отнести детей с устойчивой адаптацией к среде, наличием резерва сил для преодоления стрессовых ситуаций и активным творческим отношением к действительности. Такие дети не требуют психологической помощи.</a:t>
            </a:r>
            <a:endParaRPr lang="ru-RU" sz="2000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с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07904" y="1124744"/>
            <a:ext cx="482453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К среднему уровню – </a:t>
            </a:r>
            <a:r>
              <a:rPr lang="ru-RU" b="1" dirty="0" smtClean="0">
                <a:solidFill>
                  <a:schemeClr val="tx2">
                    <a:lumMod val="25000"/>
                  </a:schemeClr>
                </a:solidFill>
              </a:rPr>
              <a:t>адаптивному</a:t>
            </a:r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 – относятся дети в целом адаптированных к социуму, однако имеющих некоторую повышенную тревожность.</a:t>
            </a:r>
          </a:p>
          <a:p>
            <a:pPr algn="ctr">
              <a:buFont typeface="Wingdings" pitchFamily="2" charset="2"/>
              <a:buChar char="ü"/>
            </a:pPr>
            <a:endParaRPr lang="ru-RU" dirty="0">
              <a:solidFill>
                <a:schemeClr val="tx2">
                  <a:lumMod val="25000"/>
                </a:schemeClr>
              </a:solidFill>
            </a:endParaRPr>
          </a:p>
          <a:p>
            <a:pPr algn="ctr">
              <a:buFont typeface="Wingdings" pitchFamily="2" charset="2"/>
              <a:buChar char="ü"/>
            </a:pPr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К низкому уровню – </a:t>
            </a:r>
            <a:r>
              <a:rPr lang="ru-RU" b="1" dirty="0" err="1" smtClean="0">
                <a:solidFill>
                  <a:schemeClr val="tx2">
                    <a:lumMod val="25000"/>
                  </a:schemeClr>
                </a:solidFill>
              </a:rPr>
              <a:t>дезадаптивному</a:t>
            </a:r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 – относятся дети, чей стиль поведения характеризуется, прежде всего, стремлением приспособиться к внешним обстоятельствам в ущерб своим желаниям или возможностям, или, наоборот, используя активную наступательную позицию, подчинить окружение своим потребностям. Дети, отнесенные к данному уровню психологического здоровья, требуют индивидуальной психологической помощи</a:t>
            </a:r>
            <a:r>
              <a:rPr lang="ru-RU" dirty="0" smtClean="0">
                <a:solidFill>
                  <a:schemeClr val="tx2"/>
                </a:solidFill>
              </a:rPr>
              <a:t>.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294</TotalTime>
  <Words>994</Words>
  <Application>Microsoft Office PowerPoint</Application>
  <PresentationFormat>Экран (4:3)</PresentationFormat>
  <Paragraphs>76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Психологическое здоровье детей как цель и критерий успешной работы дошкольного учреждения</vt:lpstr>
      <vt:lpstr>План проведения</vt:lpstr>
      <vt:lpstr>Психологическое здоровье человека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Психологическое здоровье детей как цель и критерий успешной работы дошкольного учреждения</dc:title>
  <dc:creator>i.zhuravleva</dc:creator>
  <cp:lastModifiedBy>i.zhuravleva</cp:lastModifiedBy>
  <cp:revision>26</cp:revision>
  <dcterms:created xsi:type="dcterms:W3CDTF">2016-01-13T07:51:56Z</dcterms:created>
  <dcterms:modified xsi:type="dcterms:W3CDTF">2016-01-14T13:05:04Z</dcterms:modified>
</cp:coreProperties>
</file>