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4"/>
  </p:notesMasterIdLst>
  <p:sldIdLst>
    <p:sldId id="256" r:id="rId2"/>
    <p:sldId id="257" r:id="rId3"/>
    <p:sldId id="258" r:id="rId4"/>
    <p:sldId id="291" r:id="rId5"/>
    <p:sldId id="292" r:id="rId6"/>
    <p:sldId id="290" r:id="rId7"/>
    <p:sldId id="259" r:id="rId8"/>
    <p:sldId id="301" r:id="rId9"/>
    <p:sldId id="302" r:id="rId10"/>
    <p:sldId id="304" r:id="rId11"/>
    <p:sldId id="303" r:id="rId12"/>
    <p:sldId id="261" r:id="rId13"/>
    <p:sldId id="260" r:id="rId14"/>
    <p:sldId id="305" r:id="rId15"/>
    <p:sldId id="294" r:id="rId16"/>
    <p:sldId id="295" r:id="rId17"/>
    <p:sldId id="306" r:id="rId18"/>
    <p:sldId id="307" r:id="rId19"/>
    <p:sldId id="308" r:id="rId20"/>
    <p:sldId id="309" r:id="rId21"/>
    <p:sldId id="310" r:id="rId22"/>
    <p:sldId id="311" r:id="rId23"/>
    <p:sldId id="296" r:id="rId24"/>
    <p:sldId id="297" r:id="rId25"/>
    <p:sldId id="298" r:id="rId26"/>
    <p:sldId id="299" r:id="rId27"/>
    <p:sldId id="300" r:id="rId28"/>
    <p:sldId id="272" r:id="rId29"/>
    <p:sldId id="313" r:id="rId30"/>
    <p:sldId id="312" r:id="rId31"/>
    <p:sldId id="316" r:id="rId32"/>
    <p:sldId id="31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ED13B4"/>
    <a:srgbClr val="FF6D6D"/>
    <a:srgbClr val="1EE1F6"/>
    <a:srgbClr val="FFFF00"/>
    <a:srgbClr val="66FF66"/>
    <a:srgbClr val="F2F808"/>
    <a:srgbClr val="FE94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0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FF800-2331-4C30-94F2-CB0D399FB5AA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1FC0A-3946-4431-8D50-1ACC25C27B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EC3CD16-42A4-4288-AC6E-860E688728B6}" type="slidenum">
              <a:rPr lang="ru-RU" smtClean="0"/>
              <a:pPr>
                <a:defRPr/>
              </a:pPr>
              <a:t>31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060225D-7930-4AFE-9187-E2588520A401}" type="slidenum">
              <a:rPr lang="ru-RU" smtClean="0"/>
              <a:pPr>
                <a:defRPr/>
              </a:pPr>
              <a:t>32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A231F61-FF41-4A72-8D34-8740544A6503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85860"/>
            <a:ext cx="914400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>Урок по теме: «Способы хранения крупных партий цветочных семян».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</a:t>
            </a:r>
            <a:r>
              <a:rPr lang="ru-RU" b="1" dirty="0" smtClean="0">
                <a:solidFill>
                  <a:srgbClr val="92D050"/>
                </a:solidFill>
              </a:rPr>
              <a:t>№4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</a:t>
            </a:r>
            <a:r>
              <a:rPr lang="ru-RU" sz="3200" dirty="0" smtClean="0"/>
              <a:t>Какие инструменты и орудия применяются для ухода за кустарниками?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Назовите </a:t>
            </a:r>
            <a:r>
              <a:rPr lang="ru-RU" sz="3200" dirty="0" smtClean="0"/>
              <a:t>правила безопасной работы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с </a:t>
            </a:r>
            <a:r>
              <a:rPr lang="ru-RU" sz="3200" dirty="0" smtClean="0"/>
              <a:t>ними.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</a:t>
            </a:r>
            <a:r>
              <a:rPr lang="ru-RU" b="1" dirty="0" smtClean="0">
                <a:solidFill>
                  <a:srgbClr val="92D050"/>
                </a:solidFill>
              </a:rPr>
              <a:t>№5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Объясни значение терминов:</a:t>
            </a:r>
          </a:p>
          <a:p>
            <a:r>
              <a:rPr lang="ru-RU" sz="3200" dirty="0" smtClean="0"/>
              <a:t> Санитарная обрезка – это…</a:t>
            </a:r>
          </a:p>
          <a:p>
            <a:r>
              <a:rPr lang="ru-RU" sz="3200" dirty="0" smtClean="0"/>
              <a:t> Травянистое растение – это…</a:t>
            </a:r>
          </a:p>
          <a:p>
            <a:r>
              <a:rPr lang="ru-RU" sz="3200" dirty="0" smtClean="0"/>
              <a:t> Декоративность – это…</a:t>
            </a:r>
            <a:endParaRPr lang="ru-RU" sz="3200" dirty="0" smtClean="0"/>
          </a:p>
          <a:p>
            <a:pPr>
              <a:buNone/>
            </a:pPr>
            <a:endParaRPr lang="ru-RU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</a:t>
            </a:r>
            <a:r>
              <a:rPr lang="ru-RU" b="1" dirty="0" smtClean="0">
                <a:solidFill>
                  <a:srgbClr val="92D050"/>
                </a:solidFill>
              </a:rPr>
              <a:t>№6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Закончи </a:t>
            </a:r>
            <a:r>
              <a:rPr lang="ru-RU" sz="3600" b="1" dirty="0">
                <a:solidFill>
                  <a:srgbClr val="7030A0"/>
                </a:solidFill>
              </a:rPr>
              <a:t>предложение</a:t>
            </a:r>
          </a:p>
          <a:p>
            <a:pPr>
              <a:buNone/>
            </a:pPr>
            <a:r>
              <a:rPr lang="ru-RU" sz="3200" dirty="0" smtClean="0"/>
              <a:t>1.Обрезка, с помощью которой придают форму кустарнику или дереву, называется…</a:t>
            </a:r>
          </a:p>
          <a:p>
            <a:pPr>
              <a:buNone/>
            </a:pPr>
            <a:r>
              <a:rPr lang="ru-RU" sz="3200" dirty="0" smtClean="0"/>
              <a:t>2.Все вместе ветви дерева или кустарника, называются…</a:t>
            </a:r>
          </a:p>
          <a:p>
            <a:pPr>
              <a:buNone/>
            </a:pPr>
            <a:r>
              <a:rPr lang="ru-RU" sz="3200" dirty="0" smtClean="0"/>
              <a:t>3.Защита роз от вымерзания зимой, называется…</a:t>
            </a:r>
          </a:p>
          <a:p>
            <a:pPr>
              <a:buNone/>
            </a:pPr>
            <a:r>
              <a:rPr lang="ru-RU" sz="3200" b="1" dirty="0" smtClean="0"/>
              <a:t>  </a:t>
            </a: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3200" dirty="0">
              <a:solidFill>
                <a:srgbClr val="F2F808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</a:t>
            </a:r>
            <a:r>
              <a:rPr lang="ru-RU" b="1" dirty="0" smtClean="0">
                <a:solidFill>
                  <a:srgbClr val="92D050"/>
                </a:solidFill>
              </a:rPr>
              <a:t>№7  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7864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Выбери </a:t>
            </a:r>
            <a:r>
              <a:rPr lang="ru-RU" sz="3200" b="1" dirty="0">
                <a:solidFill>
                  <a:srgbClr val="7030A0"/>
                </a:solidFill>
              </a:rPr>
              <a:t>правильный </a:t>
            </a:r>
            <a:r>
              <a:rPr lang="ru-RU" sz="3200" b="1" dirty="0" smtClean="0">
                <a:solidFill>
                  <a:srgbClr val="7030A0"/>
                </a:solidFill>
              </a:rPr>
              <a:t>ответ</a:t>
            </a:r>
            <a:endParaRPr lang="ru-RU" sz="3200" b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1.К кустарникам не относится</a:t>
            </a:r>
          </a:p>
          <a:p>
            <a:pPr>
              <a:buNone/>
            </a:pPr>
            <a:r>
              <a:rPr lang="ru-RU" dirty="0" smtClean="0"/>
              <a:t>А) самшит,</a:t>
            </a:r>
          </a:p>
          <a:p>
            <a:pPr>
              <a:buNone/>
            </a:pPr>
            <a:r>
              <a:rPr lang="ru-RU" dirty="0" smtClean="0"/>
              <a:t>Б) каштан,</a:t>
            </a:r>
          </a:p>
          <a:p>
            <a:pPr>
              <a:buNone/>
            </a:pPr>
            <a:r>
              <a:rPr lang="ru-RU" dirty="0" smtClean="0"/>
              <a:t>В</a:t>
            </a:r>
            <a:r>
              <a:rPr lang="ru-RU" dirty="0" smtClean="0"/>
              <a:t>) спирея.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2.У сирени почки расположены </a:t>
            </a:r>
          </a:p>
          <a:p>
            <a:pPr>
              <a:buNone/>
            </a:pPr>
            <a:r>
              <a:rPr lang="ru-RU" dirty="0" smtClean="0"/>
              <a:t>А) супротивно,</a:t>
            </a:r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dirty="0" err="1" smtClean="0"/>
              <a:t>очередно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В) </a:t>
            </a:r>
            <a:r>
              <a:rPr lang="ru-RU" dirty="0" err="1" smtClean="0"/>
              <a:t>мутовчато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3.К осеннему уходу за кустарниками не относится</a:t>
            </a:r>
          </a:p>
          <a:p>
            <a:pPr>
              <a:buNone/>
            </a:pPr>
            <a:r>
              <a:rPr lang="ru-RU" dirty="0" smtClean="0"/>
              <a:t>А) вскапывание почвы вокруг кустов, </a:t>
            </a:r>
          </a:p>
          <a:p>
            <a:pPr>
              <a:buNone/>
            </a:pPr>
            <a:r>
              <a:rPr lang="ru-RU" dirty="0" smtClean="0"/>
              <a:t>Б) обрезка,</a:t>
            </a:r>
          </a:p>
          <a:p>
            <a:pPr>
              <a:buNone/>
            </a:pPr>
            <a:r>
              <a:rPr lang="ru-RU" dirty="0" smtClean="0"/>
              <a:t>В) полив.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 smtClean="0"/>
              <a:t>Найди отличия в рисунках</a:t>
            </a:r>
            <a:endParaRPr lang="ru-RU" dirty="0"/>
          </a:p>
        </p:txBody>
      </p:sp>
      <p:pic>
        <p:nvPicPr>
          <p:cNvPr id="4" name="Содержимое 3" descr="Клуб уСПешных приобретений &quot;ОК&quot; * Просмотр темы - Конкурс &quot;Н…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778674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239000" cy="624144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Давайте вспомним, что такое семя?</a:t>
            </a:r>
          </a:p>
          <a:p>
            <a:r>
              <a:rPr lang="ru-RU" sz="4000" dirty="0" smtClean="0"/>
              <a:t> Каково его строение? </a:t>
            </a:r>
          </a:p>
          <a:p>
            <a:r>
              <a:rPr lang="ru-RU" sz="4000" dirty="0" smtClean="0"/>
              <a:t>Какие условия необходимы для прорастания семян?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 smtClean="0"/>
              <a:t>Условия хранения семян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Сухие </a:t>
            </a:r>
            <a:r>
              <a:rPr lang="ru-RU" dirty="0" smtClean="0"/>
              <a:t>семена, если они живые, тоже дышат, но у них этот процесс идет очень слабо. Поэтому следует сохранять семена в хорошо проветриваемых помещениях при температуре +15 +20°С.  и низкой влажности. (Не более 60%.  При высокой влажности воздуха семена загнивают и погибают)  Содержат семена в бумажных пакетах или в тканевых  мешочках.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/>
          <a:lstStyle/>
          <a:p>
            <a:pPr fontAlgn="base">
              <a:buNone/>
            </a:pPr>
            <a:r>
              <a:rPr lang="ru-RU" dirty="0" smtClean="0"/>
              <a:t>   Хранение </a:t>
            </a:r>
            <a:r>
              <a:rPr lang="ru-RU" dirty="0" smtClean="0"/>
              <a:t>семян цветочных культур </a:t>
            </a:r>
            <a:r>
              <a:rPr lang="ru-RU" dirty="0" smtClean="0"/>
              <a:t>в производственных </a:t>
            </a:r>
            <a:r>
              <a:rPr lang="ru-RU" dirty="0" smtClean="0"/>
              <a:t>условиях осуществляется двумя способами: открытым и закрытым. Более распространено открытое (сухое) хранение семян без регулирования температуры (при температуре помещения).</a:t>
            </a:r>
          </a:p>
          <a:p>
            <a:pPr>
              <a:buNone/>
            </a:pPr>
            <a:r>
              <a:rPr lang="ru-RU" dirty="0" smtClean="0"/>
              <a:t>   В </a:t>
            </a:r>
            <a:r>
              <a:rPr lang="ru-RU" dirty="0" smtClean="0"/>
              <a:t>качестве тары используют открытые контейнеры, холщовые мешки, картонные коробки, бумажные пакеты  или  тканевые мешочки.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ернохраналища, зерносклады, ангары для хранения зерна Бердянс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600" y="357166"/>
            <a:ext cx="7026300" cy="565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ешки из льна Мешки для круп Мешки из натуральных волокон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8260" y="642918"/>
            <a:ext cx="4489756" cy="581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92D050"/>
                </a:solidFill>
              </a:rPr>
              <a:t>Цель урока: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 познакомиться 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с условиями и способами  хранения крупных партий цветочных </a:t>
            </a:r>
            <a:r>
              <a:rPr lang="ru-RU" sz="3200" dirty="0" smtClean="0">
                <a:solidFill>
                  <a:srgbClr val="002060"/>
                </a:solidFill>
              </a:rPr>
              <a:t>семян,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 повторить </a:t>
            </a:r>
            <a:r>
              <a:rPr lang="ru-RU" sz="3200" dirty="0" smtClean="0">
                <a:solidFill>
                  <a:srgbClr val="FF0000"/>
                </a:solidFill>
              </a:rPr>
              <a:t>материал о видовом разнообразии декоративных кустарников и правилах осеннего ухода за ними.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ыращивание рассады однолетних цветов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0118" y="285728"/>
            <a:ext cx="5312277" cy="617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При </a:t>
            </a:r>
            <a:r>
              <a:rPr lang="ru-RU" dirty="0" smtClean="0"/>
              <a:t>закрытом хранении семян используют запечатываемые контейнеры, жестяные банки с герметическими крышками мешки с полиэтиленовым вкладышем, стеклянные бутылки и банки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мена хранение фот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928670"/>
            <a:ext cx="72866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</a:t>
            </a:r>
            <a:r>
              <a:rPr lang="ru-RU" sz="3600" dirty="0" smtClean="0"/>
              <a:t>Малое </a:t>
            </a:r>
            <a:r>
              <a:rPr lang="ru-RU" sz="3600" dirty="0" smtClean="0"/>
              <a:t>количество семян хранят в небольших бумажных пакетиках, размер которых может быть 4см. Х 11см. ( Давайте вспомним, как мы изготавливали такие пакетики в прошлом учебном году) Не забывайте подписывать названия цветов и год сбора семян.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emena-nsk.ru/pics/flowers-petuniy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8081" y="285750"/>
            <a:ext cx="3717237" cy="617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emena-nsk.ru/pics/barhatcy-mahrovyimix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85728"/>
            <a:ext cx="342902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emena-nsk.ru/pics/cinni-georgin-violet-kin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3228" y="214313"/>
            <a:ext cx="3346944" cy="624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В домашних условиях крупные </a:t>
            </a:r>
            <a:r>
              <a:rPr lang="ru-RU" sz="4000" dirty="0" smtClean="0"/>
              <a:t>партии семян удобнее хранить в больших бумажных пакетах и мешочках из хлопчатобумажной ткани. Размер мешочка  зависит от количества семян, которое будет храниться в нем.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92D050"/>
                </a:solidFill>
              </a:rPr>
              <a:t>Закрепление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600" u="sng" dirty="0" smtClean="0"/>
              <a:t>Вопросы. </a:t>
            </a:r>
            <a:endParaRPr lang="ru-RU" sz="3600" dirty="0" smtClean="0"/>
          </a:p>
          <a:p>
            <a:r>
              <a:rPr lang="ru-RU" sz="3600" dirty="0" smtClean="0"/>
              <a:t>1.Какой газ нужен семенам для дыхания?</a:t>
            </a:r>
          </a:p>
          <a:p>
            <a:r>
              <a:rPr lang="ru-RU" sz="3600" dirty="0" smtClean="0"/>
              <a:t>2.Какой газ выделяют семена при дыхании?</a:t>
            </a:r>
          </a:p>
          <a:p>
            <a:r>
              <a:rPr lang="ru-RU" sz="3600" dirty="0" smtClean="0"/>
              <a:t>3.Какая температура воздуха оптимальна для хранения семян?</a:t>
            </a:r>
          </a:p>
          <a:p>
            <a:r>
              <a:rPr lang="ru-RU" sz="3600" dirty="0" smtClean="0"/>
              <a:t>4.В чем хранят крупные партии семян?</a:t>
            </a:r>
          </a:p>
          <a:p>
            <a:r>
              <a:rPr lang="ru-RU" sz="3600" dirty="0" smtClean="0"/>
              <a:t>5. В чем хранят мелкие партии семян?</a:t>
            </a:r>
          </a:p>
          <a:p>
            <a:r>
              <a:rPr lang="ru-RU" sz="3600" dirty="0" smtClean="0"/>
              <a:t>6.Почему мешочек делают из натуральной ткани?</a:t>
            </a:r>
          </a:p>
          <a:p>
            <a:r>
              <a:rPr lang="ru-RU" sz="3600" dirty="0" smtClean="0"/>
              <a:t>7.Выживут ли семена при влажности воздуха 80%?</a:t>
            </a:r>
          </a:p>
          <a:p>
            <a:r>
              <a:rPr lang="ru-RU" sz="3600" dirty="0" smtClean="0"/>
              <a:t>8. Почему помещение для хранения семян нужно проветривать?</a:t>
            </a:r>
          </a:p>
          <a:p>
            <a:r>
              <a:rPr lang="ru-RU" sz="3600" dirty="0" smtClean="0"/>
              <a:t>9.Какую надпись нужно делать на пакете или мешочке?</a:t>
            </a:r>
          </a:p>
          <a:p>
            <a:r>
              <a:rPr lang="ru-RU" sz="3600" dirty="0" smtClean="0"/>
              <a:t>10. В чем вы будете хранить 1 кг.  </a:t>
            </a:r>
            <a:r>
              <a:rPr lang="ru-RU" sz="3600" smtClean="0"/>
              <a:t>семян?</a:t>
            </a:r>
            <a:endParaRPr lang="ru-RU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>Понравился ли вам урок?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95573" indent="-198181" defTabSz="1043056">
              <a:spcBef>
                <a:spcPts val="684"/>
              </a:spcBef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красный</a:t>
            </a:r>
            <a:r>
              <a:rPr lang="ru-RU" sz="2800" b="1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> – да, очень понравился! </a:t>
            </a:r>
          </a:p>
          <a:p>
            <a:pPr marL="195573" indent="-198181" defTabSz="1043056">
              <a:spcBef>
                <a:spcPts val="684"/>
              </a:spcBef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Bookman Old Style" pitchFamily="18" charset="0"/>
                <a:cs typeface="Times New Roman" pitchFamily="18" charset="0"/>
              </a:rPr>
              <a:t>жёлтый</a:t>
            </a:r>
            <a:r>
              <a:rPr lang="ru-RU" sz="2800" b="1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> – не очень понравился.</a:t>
            </a:r>
          </a:p>
          <a:p>
            <a:pPr marL="195573" indent="-198181" defTabSz="1043056">
              <a:spcBef>
                <a:spcPts val="684"/>
              </a:spcBef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Bookman Old Style" pitchFamily="18" charset="0"/>
                <a:cs typeface="Times New Roman" pitchFamily="18" charset="0"/>
              </a:rPr>
              <a:t>зелёный</a:t>
            </a:r>
            <a:r>
              <a:rPr lang="ru-RU" sz="2800" b="1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> – совсем не понравился.</a:t>
            </a:r>
            <a:endParaRPr lang="ru-RU" sz="2800" b="1" dirty="0" smtClean="0">
              <a:latin typeface="Bookman Old Style" pitchFamily="18" charset="0"/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Фото\Фото00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2852"/>
            <a:ext cx="5143536" cy="65008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>Оцените </a:t>
            </a:r>
            <a:r>
              <a:rPr lang="ru-RU" sz="31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>свою работу на уроке </a:t>
            </a:r>
            <a:br>
              <a:rPr lang="ru-RU" sz="3100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0" indent="-198181" defTabSz="1043056">
              <a:lnSpc>
                <a:spcPct val="115000"/>
              </a:lnSpc>
              <a:spcBef>
                <a:spcPts val="684"/>
              </a:spcBef>
              <a:spcAft>
                <a:spcPts val="1000"/>
              </a:spcAft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красный</a:t>
            </a:r>
            <a:r>
              <a:rPr lang="ru-RU" sz="2800" b="1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> –отличная работа, </a:t>
            </a:r>
          </a:p>
          <a:p>
            <a:pPr marL="685800" indent="-198181" defTabSz="1043056">
              <a:lnSpc>
                <a:spcPct val="115000"/>
              </a:lnSpc>
              <a:spcBef>
                <a:spcPts val="684"/>
              </a:spcBef>
              <a:spcAft>
                <a:spcPts val="1000"/>
              </a:spcAft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Bookman Old Style" pitchFamily="18" charset="0"/>
                <a:cs typeface="Times New Roman" pitchFamily="18" charset="0"/>
              </a:rPr>
              <a:t>жёлтый</a:t>
            </a:r>
            <a:r>
              <a:rPr lang="ru-RU" sz="2800" b="1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> – хорошая работа, </a:t>
            </a:r>
          </a:p>
          <a:p>
            <a:pPr marL="685800" indent="-198181" defTabSz="1043056">
              <a:lnSpc>
                <a:spcPct val="115000"/>
              </a:lnSpc>
              <a:spcBef>
                <a:spcPts val="684"/>
              </a:spcBef>
              <a:spcAft>
                <a:spcPts val="1000"/>
              </a:spcAft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Bookman Old Style" pitchFamily="18" charset="0"/>
                <a:cs typeface="Times New Roman" pitchFamily="18" charset="0"/>
              </a:rPr>
              <a:t>зелёный</a:t>
            </a:r>
            <a:r>
              <a:rPr lang="ru-RU" sz="2800" b="1" dirty="0" smtClean="0">
                <a:solidFill>
                  <a:srgbClr val="333333"/>
                </a:solidFill>
                <a:latin typeface="Bookman Old Style" pitchFamily="18" charset="0"/>
                <a:cs typeface="Times New Roman" pitchFamily="18" charset="0"/>
              </a:rPr>
              <a:t> – не очень хорошая работа.</a:t>
            </a:r>
            <a:endParaRPr lang="ru-RU" sz="2000" b="1" dirty="0" smtClean="0"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529454" y="2584823"/>
            <a:ext cx="5408209" cy="61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0147" tIns="40074" rIns="80147" bIns="40074" anchor="ctr">
            <a:spAutoFit/>
          </a:bodyPr>
          <a:lstStyle/>
          <a:p>
            <a:pPr indent="158625" eaLnBrk="0" hangingPunct="0">
              <a:defRPr/>
            </a:pPr>
            <a:r>
              <a:rPr lang="ru-RU" sz="35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Задание на дом</a:t>
            </a:r>
            <a:r>
              <a:rPr lang="ru-RU" sz="3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9" name="Picture 10" descr="C:\Documents and Settings\Константин\Мои документы\Мои рисунки\Организатор клипов (Microsoft)\j043799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79663" cy="210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C:\Documents and Settings\Константин\Мои документы\Мои рисунки\Организатор клипов (Microsoft)\j043799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318" y="138226"/>
            <a:ext cx="2079663" cy="210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3105835"/>
            <a:ext cx="59293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повторить материал о способах хранения крупных партий семян.</a:t>
            </a:r>
            <a:endParaRPr lang="ru-RU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9136" y="1977632"/>
            <a:ext cx="5744865" cy="2250755"/>
          </a:xfrm>
          <a:prstGeom prst="rect">
            <a:avLst/>
          </a:prstGeom>
          <a:noFill/>
        </p:spPr>
        <p:txBody>
          <a:bodyPr lIns="80147" tIns="40074" rIns="80147" bIns="40074">
            <a:spAutoFit/>
          </a:bodyPr>
          <a:lstStyle/>
          <a:p>
            <a:pPr algn="ctr">
              <a:defRPr/>
            </a:pPr>
            <a:r>
              <a:rPr lang="ru-RU" sz="47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Спасибо за </a:t>
            </a:r>
          </a:p>
          <a:p>
            <a:pPr algn="ctr">
              <a:defRPr/>
            </a:pPr>
            <a:r>
              <a:rPr lang="ru-RU" sz="47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плодотворную работу!</a:t>
            </a:r>
          </a:p>
        </p:txBody>
      </p:sp>
      <p:pic>
        <p:nvPicPr>
          <p:cNvPr id="33793" name="Picture 1" descr="C:\Users\1\Pictures\сборник\анимации новые\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96" y="4464972"/>
            <a:ext cx="1172865" cy="214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50157E-6 L 1.07039 -0.0048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5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талья\Desktop\Фото\Фото0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507209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аталья\Desktop\Фото\Фото0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14290"/>
            <a:ext cx="4929222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1.Какие формы растений используются для озеленения нашего школьного двора? </a:t>
            </a:r>
          </a:p>
          <a:p>
            <a:pPr>
              <a:buNone/>
            </a:pPr>
            <a:r>
              <a:rPr lang="ru-RU" sz="3200" dirty="0" smtClean="0">
                <a:solidFill>
                  <a:srgbClr val="00FF00"/>
                </a:solidFill>
              </a:rPr>
              <a:t>2.Назовите </a:t>
            </a:r>
            <a:r>
              <a:rPr lang="ru-RU" sz="3200" dirty="0" smtClean="0">
                <a:solidFill>
                  <a:srgbClr val="00FF00"/>
                </a:solidFill>
              </a:rPr>
              <a:t>травянистые цветковые растения? Какие из них однолетние, двулетние, многолетние?</a:t>
            </a:r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3. Какие кустарники произрастают  во дворе школы?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4.Какие </a:t>
            </a:r>
            <a:r>
              <a:rPr lang="ru-RU" sz="3200" dirty="0" smtClean="0">
                <a:solidFill>
                  <a:srgbClr val="002060"/>
                </a:solidFill>
              </a:rPr>
              <a:t>виды деревьев украшают школьный двор?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№1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Что </a:t>
            </a:r>
            <a:r>
              <a:rPr lang="ru-RU" sz="3200" dirty="0" smtClean="0"/>
              <a:t>такое кустарники</a:t>
            </a:r>
            <a:r>
              <a:rPr lang="ru-RU" sz="3200" dirty="0" smtClean="0"/>
              <a:t>?</a:t>
            </a:r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Почему </a:t>
            </a:r>
            <a:r>
              <a:rPr lang="ru-RU" sz="3200" dirty="0" smtClean="0"/>
              <a:t>их</a:t>
            </a:r>
          </a:p>
          <a:p>
            <a:pPr>
              <a:buNone/>
            </a:pPr>
            <a:r>
              <a:rPr lang="ru-RU" sz="3200" dirty="0" smtClean="0"/>
              <a:t> применяют </a:t>
            </a:r>
            <a:r>
              <a:rPr lang="ru-RU" sz="3200" dirty="0" smtClean="0"/>
              <a:t>в озеленении?</a:t>
            </a:r>
          </a:p>
          <a:p>
            <a:pPr>
              <a:buNone/>
            </a:pPr>
            <a:endParaRPr lang="ru-RU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</a:t>
            </a:r>
            <a:r>
              <a:rPr lang="ru-RU" b="1" dirty="0" smtClean="0">
                <a:solidFill>
                  <a:srgbClr val="92D050"/>
                </a:solidFill>
              </a:rPr>
              <a:t>№2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Перед </a:t>
            </a:r>
            <a:r>
              <a:rPr lang="ru-RU" sz="3200" dirty="0" smtClean="0"/>
              <a:t>вами веточки </a:t>
            </a:r>
            <a:r>
              <a:rPr lang="ru-RU" sz="3200" dirty="0" smtClean="0"/>
              <a:t>декоративных</a:t>
            </a:r>
          </a:p>
          <a:p>
            <a:pPr>
              <a:buNone/>
            </a:pPr>
            <a:r>
              <a:rPr lang="ru-RU" sz="3200" dirty="0" smtClean="0"/>
              <a:t>  кустарников.</a:t>
            </a:r>
          </a:p>
          <a:p>
            <a:pPr>
              <a:buNone/>
            </a:pPr>
            <a:r>
              <a:rPr lang="ru-RU" sz="3200" dirty="0" smtClean="0"/>
              <a:t>  Определите</a:t>
            </a:r>
            <a:r>
              <a:rPr lang="ru-RU" sz="3200" dirty="0" smtClean="0"/>
              <a:t>, каким кустарникам они принадлежат?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</a:t>
            </a:r>
            <a:r>
              <a:rPr lang="ru-RU" b="1" dirty="0" smtClean="0">
                <a:solidFill>
                  <a:srgbClr val="92D050"/>
                </a:solidFill>
              </a:rPr>
              <a:t>№3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</a:t>
            </a:r>
            <a:r>
              <a:rPr lang="ru-RU" sz="3200" dirty="0" smtClean="0"/>
              <a:t>В чем заключается уход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за </a:t>
            </a:r>
            <a:r>
              <a:rPr lang="ru-RU" sz="3200" dirty="0" smtClean="0"/>
              <a:t>кустарниками осенью?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446</TotalTime>
  <Words>575</Words>
  <Application>Microsoft Office PowerPoint</Application>
  <PresentationFormat>Экран (4:3)</PresentationFormat>
  <Paragraphs>97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Изящная</vt:lpstr>
      <vt:lpstr>Урок по теме: «Способы хранения крупных партий цветочных семян».</vt:lpstr>
      <vt:lpstr>Цель урока:</vt:lpstr>
      <vt:lpstr>Слайд 3</vt:lpstr>
      <vt:lpstr>Слайд 4</vt:lpstr>
      <vt:lpstr>Слайд 5</vt:lpstr>
      <vt:lpstr>Слайд 6</vt:lpstr>
      <vt:lpstr>Карточка №1</vt:lpstr>
      <vt:lpstr>Карточка №2</vt:lpstr>
      <vt:lpstr>Карточка №3</vt:lpstr>
      <vt:lpstr>Карточка №4</vt:lpstr>
      <vt:lpstr>Карточка №5</vt:lpstr>
      <vt:lpstr>Карточка №6</vt:lpstr>
      <vt:lpstr>Карточка №7  </vt:lpstr>
      <vt:lpstr>Найди отличия в рисунках</vt:lpstr>
      <vt:lpstr>Слайд 15</vt:lpstr>
      <vt:lpstr>Условия хранения семян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Закрепление</vt:lpstr>
      <vt:lpstr>Понравился ли вам урок?</vt:lpstr>
      <vt:lpstr>    Оцените свою работу на уроке  </vt:lpstr>
      <vt:lpstr>Слайд 31</vt:lpstr>
      <vt:lpstr>Слайд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«Светолюбивые и засухоустойчивые комнатные  растения»</dc:title>
  <dc:creator>Наталья</dc:creator>
  <cp:lastModifiedBy>Наталья</cp:lastModifiedBy>
  <cp:revision>54</cp:revision>
  <dcterms:created xsi:type="dcterms:W3CDTF">2012-03-25T12:23:17Z</dcterms:created>
  <dcterms:modified xsi:type="dcterms:W3CDTF">2014-11-24T16:40:37Z</dcterms:modified>
</cp:coreProperties>
</file>