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0" r:id="rId3"/>
    <p:sldId id="265" r:id="rId4"/>
    <p:sldId id="258" r:id="rId5"/>
    <p:sldId id="259" r:id="rId6"/>
    <p:sldId id="260" r:id="rId7"/>
    <p:sldId id="261" r:id="rId8"/>
    <p:sldId id="262" r:id="rId9"/>
    <p:sldId id="266" r:id="rId10"/>
    <p:sldId id="267" r:id="rId11"/>
    <p:sldId id="264" r:id="rId12"/>
    <p:sldId id="268" r:id="rId13"/>
    <p:sldId id="263" r:id="rId14"/>
    <p:sldId id="269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484784"/>
            <a:ext cx="7772400" cy="648072"/>
          </a:xfr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3200" b="1" dirty="0">
                <a:solidFill>
                  <a:srgbClr val="00B050"/>
                </a:solidFill>
              </a:rPr>
              <a:t>Л</a:t>
            </a:r>
            <a:r>
              <a:rPr lang="ru-RU" sz="3200" b="1" dirty="0" smtClean="0">
                <a:solidFill>
                  <a:srgbClr val="00B050"/>
                </a:solidFill>
              </a:rPr>
              <a:t>екарственные растения нашего района</a:t>
            </a:r>
            <a:endParaRPr lang="ru-RU" sz="3200" b="1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2165967"/>
            <a:ext cx="6552728" cy="4353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937893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844824"/>
            <a:ext cx="3242394" cy="4323193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b="1" dirty="0">
                <a:solidFill>
                  <a:srgbClr val="FFFF00"/>
                </a:solidFill>
              </a:rPr>
              <a:t>Отвары  сухой травы </a:t>
            </a:r>
            <a:r>
              <a:rPr lang="ru-RU" sz="1800" b="1" dirty="0">
                <a:solidFill>
                  <a:srgbClr val="FF0000"/>
                </a:solidFill>
              </a:rPr>
              <a:t>зверобоя</a:t>
            </a:r>
            <a:r>
              <a:rPr lang="ru-RU" sz="1800" b="1" dirty="0">
                <a:solidFill>
                  <a:srgbClr val="FFFF00"/>
                </a:solidFill>
              </a:rPr>
              <a:t>  всегда помогают при расстройствах желудка </a:t>
            </a:r>
            <a:r>
              <a:rPr lang="ru-RU" sz="1800" b="1" dirty="0" smtClean="0">
                <a:solidFill>
                  <a:srgbClr val="FFFF00"/>
                </a:solidFill>
              </a:rPr>
              <a:t>.</a:t>
            </a:r>
            <a:endParaRPr lang="ru-RU" sz="1800" b="1" dirty="0">
              <a:solidFill>
                <a:srgbClr val="FFFF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2564904"/>
            <a:ext cx="2268252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2739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844824"/>
            <a:ext cx="4722394" cy="318547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b="1" dirty="0">
                <a:solidFill>
                  <a:srgbClr val="FFFF00"/>
                </a:solidFill>
              </a:rPr>
              <a:t>Самый душистый и полезный мед- </a:t>
            </a:r>
            <a:r>
              <a:rPr lang="ru-RU" sz="1800" b="1" dirty="0">
                <a:solidFill>
                  <a:srgbClr val="FF0000"/>
                </a:solidFill>
              </a:rPr>
              <a:t>липовый</a:t>
            </a:r>
            <a:r>
              <a:rPr lang="ru-RU" sz="1800" b="1" dirty="0">
                <a:solidFill>
                  <a:srgbClr val="FFFF00"/>
                </a:solidFill>
              </a:rPr>
              <a:t>. </a:t>
            </a:r>
            <a:br>
              <a:rPr lang="ru-RU" sz="1800" b="1" dirty="0">
                <a:solidFill>
                  <a:srgbClr val="FFFF00"/>
                </a:solidFill>
              </a:rPr>
            </a:br>
            <a:r>
              <a:rPr lang="ru-RU" sz="1800" b="1" dirty="0">
                <a:solidFill>
                  <a:srgbClr val="FFFF00"/>
                </a:solidFill>
              </a:rPr>
              <a:t>А настой цветков липы считается </a:t>
            </a:r>
            <a:r>
              <a:rPr lang="ru-RU" sz="1800" b="1" dirty="0" smtClean="0">
                <a:solidFill>
                  <a:srgbClr val="FFFF00"/>
                </a:solidFill>
              </a:rPr>
              <a:t>   </a:t>
            </a:r>
            <a:r>
              <a:rPr lang="ru-RU" sz="1800" b="1" dirty="0">
                <a:solidFill>
                  <a:srgbClr val="FFFF00"/>
                </a:solidFill>
              </a:rPr>
              <a:t>одним из  лучших потогонных средств  при простудных заболеваниях.</a:t>
            </a:r>
            <a:br>
              <a:rPr lang="ru-RU" sz="1800" b="1" dirty="0">
                <a:solidFill>
                  <a:srgbClr val="FFFF00"/>
                </a:solidFill>
              </a:rPr>
            </a:br>
            <a:endParaRPr lang="ru-RU" sz="1800" b="1" dirty="0">
              <a:solidFill>
                <a:srgbClr val="FFFF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3068960"/>
            <a:ext cx="4191000" cy="3360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2683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564904"/>
            <a:ext cx="4512501" cy="338437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b="1" dirty="0">
                <a:solidFill>
                  <a:srgbClr val="FFFF00"/>
                </a:solidFill>
              </a:rPr>
              <a:t> </a:t>
            </a:r>
            <a:r>
              <a:rPr lang="ru-RU" sz="1800" b="1" dirty="0">
                <a:solidFill>
                  <a:srgbClr val="FF0000"/>
                </a:solidFill>
              </a:rPr>
              <a:t>Малиновое</a:t>
            </a:r>
            <a:r>
              <a:rPr lang="ru-RU" sz="1800" b="1" dirty="0">
                <a:solidFill>
                  <a:srgbClr val="FFFF00"/>
                </a:solidFill>
              </a:rPr>
              <a:t>  варенье  и замороженные ягоды </a:t>
            </a:r>
            <a:r>
              <a:rPr lang="ru-RU" sz="1800" b="1" dirty="0" smtClean="0">
                <a:solidFill>
                  <a:srgbClr val="FFFF00"/>
                </a:solidFill>
              </a:rPr>
              <a:t>пьют </a:t>
            </a:r>
            <a:r>
              <a:rPr lang="ru-RU" sz="1800" b="1" dirty="0">
                <a:solidFill>
                  <a:srgbClr val="FFFF00"/>
                </a:solidFill>
              </a:rPr>
              <a:t>с горячим чаем, как потогонное средство при простудных заболеваниях.  Из свежей малины также  варят сироп, добавляемый в детские лекарства для исправления вкуса. Вот почему лекарства такие вкусные!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2924944"/>
            <a:ext cx="3533800" cy="2364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13052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b="1" dirty="0" smtClean="0">
                <a:solidFill>
                  <a:srgbClr val="FFFF00"/>
                </a:solidFill>
              </a:rPr>
              <a:t>Из высушенные плодов  </a:t>
            </a:r>
            <a:r>
              <a:rPr lang="ru-RU" sz="1800" b="1" dirty="0" smtClean="0">
                <a:solidFill>
                  <a:srgbClr val="FF0000"/>
                </a:solidFill>
              </a:rPr>
              <a:t> </a:t>
            </a:r>
            <a:r>
              <a:rPr lang="ru-RU" sz="1800" b="1" dirty="0" smtClean="0">
                <a:solidFill>
                  <a:srgbClr val="FF0000"/>
                </a:solidFill>
              </a:rPr>
              <a:t>ш</a:t>
            </a:r>
            <a:r>
              <a:rPr lang="ru-RU" sz="1800" b="1" dirty="0" smtClean="0">
                <a:solidFill>
                  <a:srgbClr val="FF0000"/>
                </a:solidFill>
              </a:rPr>
              <a:t>иповника</a:t>
            </a:r>
            <a:r>
              <a:rPr lang="ru-RU" sz="1800" b="1" dirty="0" smtClean="0">
                <a:solidFill>
                  <a:srgbClr val="FFFF00"/>
                </a:solidFill>
              </a:rPr>
              <a:t>   </a:t>
            </a:r>
            <a:r>
              <a:rPr lang="ru-RU" sz="1800" b="1" dirty="0">
                <a:solidFill>
                  <a:srgbClr val="FFFF00"/>
                </a:solidFill>
              </a:rPr>
              <a:t>зимой </a:t>
            </a:r>
            <a:r>
              <a:rPr lang="ru-RU" sz="1800" b="1" dirty="0" smtClean="0">
                <a:solidFill>
                  <a:srgbClr val="FFFF00"/>
                </a:solidFill>
              </a:rPr>
              <a:t>пьют   </a:t>
            </a:r>
            <a:r>
              <a:rPr lang="ru-RU" sz="1800" b="1" dirty="0">
                <a:solidFill>
                  <a:srgbClr val="FFFF00"/>
                </a:solidFill>
              </a:rPr>
              <a:t>приятный отвар для поддержания иммунитета.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429000"/>
            <a:ext cx="3851920" cy="2888940"/>
          </a:xfrm>
          <a:prstGeom prst="rect">
            <a:avLst/>
          </a:prstGeom>
        </p:spPr>
      </p:pic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348880"/>
            <a:ext cx="4968552" cy="3312368"/>
          </a:xfrm>
        </p:spPr>
      </p:pic>
    </p:spTree>
    <p:extLst>
      <p:ext uri="{BB962C8B-B14F-4D97-AF65-F5344CB8AC3E}">
        <p14:creationId xmlns:p14="http://schemas.microsoft.com/office/powerpoint/2010/main" val="14867554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2060848"/>
            <a:ext cx="4459337" cy="4459337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b="1" dirty="0" smtClean="0">
                <a:solidFill>
                  <a:srgbClr val="FFFF00"/>
                </a:solidFill>
              </a:rPr>
              <a:t>. </a:t>
            </a:r>
            <a:r>
              <a:rPr lang="ru-RU" sz="1800" b="1" dirty="0" smtClean="0">
                <a:solidFill>
                  <a:srgbClr val="FFFF00"/>
                </a:solidFill>
              </a:rPr>
              <a:t>Теплый </a:t>
            </a:r>
            <a:r>
              <a:rPr lang="ru-RU" sz="1800" b="1" dirty="0">
                <a:solidFill>
                  <a:srgbClr val="FFFF00"/>
                </a:solidFill>
              </a:rPr>
              <a:t>отвар плодов </a:t>
            </a:r>
            <a:r>
              <a:rPr lang="ru-RU" sz="1800" b="1" dirty="0">
                <a:solidFill>
                  <a:srgbClr val="FF0000"/>
                </a:solidFill>
              </a:rPr>
              <a:t>калины</a:t>
            </a:r>
            <a:r>
              <a:rPr lang="ru-RU" sz="1800" b="1" dirty="0">
                <a:solidFill>
                  <a:srgbClr val="FFFF00"/>
                </a:solidFill>
              </a:rPr>
              <a:t> </a:t>
            </a:r>
            <a:r>
              <a:rPr lang="ru-RU" sz="1800" b="1" dirty="0" smtClean="0">
                <a:solidFill>
                  <a:srgbClr val="FFFF00"/>
                </a:solidFill>
              </a:rPr>
              <a:t> с </a:t>
            </a:r>
            <a:r>
              <a:rPr lang="ru-RU" sz="1800" b="1" dirty="0">
                <a:solidFill>
                  <a:srgbClr val="FFFF00"/>
                </a:solidFill>
              </a:rPr>
              <a:t>медом   </a:t>
            </a:r>
            <a:r>
              <a:rPr lang="ru-RU" sz="1800" b="1" dirty="0">
                <a:solidFill>
                  <a:srgbClr val="FFFF00"/>
                </a:solidFill>
              </a:rPr>
              <a:t> </a:t>
            </a:r>
            <a:r>
              <a:rPr lang="ru-RU" sz="1800" b="1" dirty="0" smtClean="0">
                <a:solidFill>
                  <a:srgbClr val="FFFF00"/>
                </a:solidFill>
              </a:rPr>
              <a:t>употребляют </a:t>
            </a:r>
            <a:r>
              <a:rPr lang="ru-RU" sz="1800" b="1" dirty="0" smtClean="0">
                <a:solidFill>
                  <a:srgbClr val="FFFF00"/>
                </a:solidFill>
              </a:rPr>
              <a:t> </a:t>
            </a:r>
            <a:r>
              <a:rPr lang="ru-RU" sz="1800" b="1" dirty="0">
                <a:solidFill>
                  <a:srgbClr val="FFFF00"/>
                </a:solidFill>
              </a:rPr>
              <a:t>при затяжном простудном кашле, и особенно при осиплости голоса.</a:t>
            </a:r>
          </a:p>
        </p:txBody>
      </p:sp>
    </p:spTree>
    <p:extLst>
      <p:ext uri="{BB962C8B-B14F-4D97-AF65-F5344CB8AC3E}">
        <p14:creationId xmlns:p14="http://schemas.microsoft.com/office/powerpoint/2010/main" val="18804669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2348880"/>
            <a:ext cx="5865217" cy="404211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b="1" dirty="0" smtClean="0">
                <a:solidFill>
                  <a:srgbClr val="FFFF00"/>
                </a:solidFill>
              </a:rPr>
              <a:t>Примочками  </a:t>
            </a:r>
            <a:r>
              <a:rPr lang="ru-RU" sz="1800" b="1" dirty="0">
                <a:solidFill>
                  <a:srgbClr val="FFFF00"/>
                </a:solidFill>
              </a:rPr>
              <a:t>из отвара цветков </a:t>
            </a:r>
            <a:r>
              <a:rPr lang="ru-RU" sz="1800" b="1" dirty="0">
                <a:solidFill>
                  <a:srgbClr val="FF0000"/>
                </a:solidFill>
              </a:rPr>
              <a:t>ромашки аптечной  </a:t>
            </a:r>
            <a:r>
              <a:rPr lang="ru-RU" sz="1800" b="1" dirty="0">
                <a:solidFill>
                  <a:srgbClr val="FFFF00"/>
                </a:solidFill>
              </a:rPr>
              <a:t>можно лечить воспалительные заболевания кожи и глаз.</a:t>
            </a:r>
          </a:p>
        </p:txBody>
      </p:sp>
    </p:spTree>
    <p:extLst>
      <p:ext uri="{BB962C8B-B14F-4D97-AF65-F5344CB8AC3E}">
        <p14:creationId xmlns:p14="http://schemas.microsoft.com/office/powerpoint/2010/main" val="6898961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2276872"/>
            <a:ext cx="5986838" cy="3923083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b="1" dirty="0">
                <a:solidFill>
                  <a:srgbClr val="FFFF00"/>
                </a:solidFill>
              </a:rPr>
              <a:t>В</a:t>
            </a:r>
            <a:r>
              <a:rPr lang="ru-RU" sz="1800" b="1" dirty="0" smtClean="0">
                <a:solidFill>
                  <a:srgbClr val="FFFF00"/>
                </a:solidFill>
              </a:rPr>
              <a:t>ымытые </a:t>
            </a:r>
            <a:r>
              <a:rPr lang="ru-RU" sz="1800" b="1" dirty="0">
                <a:solidFill>
                  <a:srgbClr val="FFFF00"/>
                </a:solidFill>
              </a:rPr>
              <a:t>листья </a:t>
            </a:r>
            <a:r>
              <a:rPr lang="ru-RU" sz="1800" b="1" dirty="0" smtClean="0">
                <a:solidFill>
                  <a:srgbClr val="FF0000"/>
                </a:solidFill>
              </a:rPr>
              <a:t>подорожника</a:t>
            </a:r>
            <a:r>
              <a:rPr lang="ru-RU" sz="1800" b="1" dirty="0" smtClean="0">
                <a:solidFill>
                  <a:srgbClr val="FFFF00"/>
                </a:solidFill>
              </a:rPr>
              <a:t>, прикладывают на сбитые коленки и небольшие ранки </a:t>
            </a:r>
            <a:r>
              <a:rPr lang="ru-RU" sz="1800" b="1" dirty="0">
                <a:solidFill>
                  <a:srgbClr val="FFFF00"/>
                </a:solidFill>
              </a:rPr>
              <a:t>зная, что сок этого замечательного растения заживляет раны и ожоги.</a:t>
            </a:r>
          </a:p>
        </p:txBody>
      </p:sp>
    </p:spTree>
    <p:extLst>
      <p:ext uri="{BB962C8B-B14F-4D97-AF65-F5344CB8AC3E}">
        <p14:creationId xmlns:p14="http://schemas.microsoft.com/office/powerpoint/2010/main" val="28200000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2276872"/>
            <a:ext cx="5088565" cy="381642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b="1" dirty="0" smtClean="0">
                <a:solidFill>
                  <a:srgbClr val="FFFF00"/>
                </a:solidFill>
              </a:rPr>
              <a:t>Маленьких детей родители купают в </a:t>
            </a:r>
            <a:r>
              <a:rPr lang="ru-RU" sz="2000" b="1" dirty="0" smtClean="0">
                <a:solidFill>
                  <a:srgbClr val="FFFF00"/>
                </a:solidFill>
              </a:rPr>
              <a:t> </a:t>
            </a:r>
            <a:r>
              <a:rPr lang="ru-RU" sz="2000" b="1" dirty="0">
                <a:solidFill>
                  <a:srgbClr val="FF0000"/>
                </a:solidFill>
              </a:rPr>
              <a:t>череде</a:t>
            </a:r>
            <a:r>
              <a:rPr lang="ru-RU" sz="2000" b="1" dirty="0">
                <a:solidFill>
                  <a:srgbClr val="FFFF00"/>
                </a:solidFill>
              </a:rPr>
              <a:t>, </a:t>
            </a:r>
            <a:r>
              <a:rPr lang="ru-RU" sz="2000" b="1" dirty="0" smtClean="0">
                <a:solidFill>
                  <a:srgbClr val="FFFF00"/>
                </a:solidFill>
              </a:rPr>
              <a:t>которая </a:t>
            </a:r>
            <a:r>
              <a:rPr lang="ru-RU" sz="2000" b="1" dirty="0">
                <a:solidFill>
                  <a:srgbClr val="FFFF00"/>
                </a:solidFill>
              </a:rPr>
              <a:t>прекрасно </a:t>
            </a:r>
            <a:r>
              <a:rPr lang="ru-RU" sz="2000" b="1" dirty="0" smtClean="0">
                <a:solidFill>
                  <a:srgbClr val="FFFF00"/>
                </a:solidFill>
              </a:rPr>
              <a:t>очищает </a:t>
            </a:r>
            <a:r>
              <a:rPr lang="ru-RU" sz="2000" b="1" dirty="0">
                <a:solidFill>
                  <a:srgbClr val="FFFF00"/>
                </a:solidFill>
              </a:rPr>
              <a:t>кожу при диатезе.</a:t>
            </a:r>
            <a:br>
              <a:rPr lang="ru-RU" sz="2000" b="1" dirty="0">
                <a:solidFill>
                  <a:srgbClr val="FFFF00"/>
                </a:solidFill>
              </a:rPr>
            </a:br>
            <a:r>
              <a:rPr lang="ru-RU" sz="2000" b="1" dirty="0" smtClean="0">
                <a:solidFill>
                  <a:srgbClr val="FFFF00"/>
                </a:solidFill>
              </a:rPr>
              <a:t/>
            </a:r>
            <a:br>
              <a:rPr lang="ru-RU" sz="2000" b="1" dirty="0" smtClean="0">
                <a:solidFill>
                  <a:srgbClr val="FFFF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44216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772816"/>
            <a:ext cx="3192016" cy="4256021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b="1" dirty="0">
                <a:solidFill>
                  <a:srgbClr val="FFFF00"/>
                </a:solidFill>
              </a:rPr>
              <a:t>Домашний </a:t>
            </a:r>
            <a:r>
              <a:rPr lang="ru-RU" sz="1800" b="1" dirty="0" smtClean="0">
                <a:solidFill>
                  <a:srgbClr val="FFFF00"/>
                </a:solidFill>
              </a:rPr>
              <a:t>доктор- </a:t>
            </a:r>
            <a:r>
              <a:rPr lang="ru-RU" sz="1800" b="1" dirty="0" smtClean="0">
                <a:solidFill>
                  <a:srgbClr val="FF0000"/>
                </a:solidFill>
              </a:rPr>
              <a:t>алоэ</a:t>
            </a:r>
            <a:r>
              <a:rPr lang="ru-RU" sz="1800" b="1" dirty="0" smtClean="0">
                <a:solidFill>
                  <a:srgbClr val="FFFF00"/>
                </a:solidFill>
              </a:rPr>
              <a:t> растет </a:t>
            </a:r>
            <a:r>
              <a:rPr lang="ru-RU" sz="1800" b="1" dirty="0">
                <a:solidFill>
                  <a:srgbClr val="FFFF00"/>
                </a:solidFill>
              </a:rPr>
              <a:t>на </a:t>
            </a:r>
            <a:r>
              <a:rPr lang="ru-RU" sz="1800" b="1" dirty="0" smtClean="0">
                <a:solidFill>
                  <a:srgbClr val="FFFF00"/>
                </a:solidFill>
              </a:rPr>
              <a:t>подоконнике.  </a:t>
            </a:r>
            <a:r>
              <a:rPr lang="ru-RU" sz="1800" b="1" dirty="0" smtClean="0">
                <a:solidFill>
                  <a:srgbClr val="FFFF00"/>
                </a:solidFill>
              </a:rPr>
              <a:t>Листья </a:t>
            </a:r>
            <a:r>
              <a:rPr lang="ru-RU" sz="1800" b="1" dirty="0">
                <a:solidFill>
                  <a:srgbClr val="FFFF00"/>
                </a:solidFill>
              </a:rPr>
              <a:t> </a:t>
            </a:r>
            <a:r>
              <a:rPr lang="ru-RU" sz="1800" b="1" dirty="0" smtClean="0">
                <a:solidFill>
                  <a:srgbClr val="FFFF00"/>
                </a:solidFill>
              </a:rPr>
              <a:t>алоэ прикладывают </a:t>
            </a:r>
            <a:r>
              <a:rPr lang="ru-RU" sz="1800" b="1" dirty="0" smtClean="0">
                <a:solidFill>
                  <a:srgbClr val="FFFF00"/>
                </a:solidFill>
              </a:rPr>
              <a:t> на </a:t>
            </a:r>
            <a:r>
              <a:rPr lang="ru-RU" sz="1800" b="1" dirty="0" smtClean="0">
                <a:solidFill>
                  <a:srgbClr val="FFFF00"/>
                </a:solidFill>
              </a:rPr>
              <a:t>гнойные раны, </a:t>
            </a:r>
            <a:r>
              <a:rPr lang="ru-RU" sz="1800" b="1" dirty="0">
                <a:solidFill>
                  <a:srgbClr val="FFFF00"/>
                </a:solidFill>
              </a:rPr>
              <a:t>а сок </a:t>
            </a:r>
            <a:r>
              <a:rPr lang="ru-RU" sz="1800" b="1" dirty="0" smtClean="0">
                <a:solidFill>
                  <a:srgbClr val="FFFF00"/>
                </a:solidFill>
              </a:rPr>
              <a:t>закапывают </a:t>
            </a:r>
            <a:r>
              <a:rPr lang="ru-RU" sz="1800" b="1" dirty="0">
                <a:solidFill>
                  <a:srgbClr val="FFFF00"/>
                </a:solidFill>
              </a:rPr>
              <a:t>при насморке.</a:t>
            </a:r>
            <a:r>
              <a:rPr lang="ru-RU" sz="1800" dirty="0"/>
              <a:t/>
            </a:r>
            <a:br>
              <a:rPr lang="ru-RU" sz="1800" dirty="0"/>
            </a:br>
            <a:endParaRPr lang="ru-RU" sz="1800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2907" y="2348880"/>
            <a:ext cx="3186354" cy="424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32243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276872"/>
            <a:ext cx="6391656" cy="423367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38328"/>
            <a:ext cx="8075240" cy="1290472"/>
          </a:xfrm>
        </p:spPr>
        <p:txBody>
          <a:bodyPr>
            <a:noAutofit/>
          </a:bodyPr>
          <a:lstStyle/>
          <a:p>
            <a:pPr algn="just"/>
            <a:r>
              <a:rPr lang="ru-RU" sz="1800" b="1" dirty="0" err="1">
                <a:solidFill>
                  <a:srgbClr val="FF0000"/>
                </a:solidFill>
              </a:rPr>
              <a:t>Каланхоэ</a:t>
            </a:r>
            <a:r>
              <a:rPr lang="ru-RU" sz="1800" b="1" dirty="0">
                <a:solidFill>
                  <a:srgbClr val="FFFF00"/>
                </a:solidFill>
              </a:rPr>
              <a:t> растет тоже на </a:t>
            </a:r>
            <a:r>
              <a:rPr lang="ru-RU" sz="1800" b="1" dirty="0" smtClean="0">
                <a:solidFill>
                  <a:srgbClr val="FFFF00"/>
                </a:solidFill>
              </a:rPr>
              <a:t> подоконниках. </a:t>
            </a:r>
            <a:r>
              <a:rPr lang="ru-RU" sz="1800" b="1" dirty="0">
                <a:solidFill>
                  <a:srgbClr val="FFFF00"/>
                </a:solidFill>
              </a:rPr>
              <a:t>Он конкурирует с алоэ по ранозаживляющим свойствам. Если приложить разрезанный лист этого лекарственного растения к ране, ожогу или ушибу, можно снять воспаление и облегчить боль.  Также </a:t>
            </a:r>
            <a:r>
              <a:rPr lang="ru-RU" sz="1800" b="1" dirty="0" smtClean="0">
                <a:solidFill>
                  <a:srgbClr val="FFFF00"/>
                </a:solidFill>
              </a:rPr>
              <a:t> его сок  </a:t>
            </a:r>
            <a:r>
              <a:rPr lang="ru-RU" sz="1800" b="1" dirty="0">
                <a:solidFill>
                  <a:srgbClr val="FFFF00"/>
                </a:solidFill>
              </a:rPr>
              <a:t>прекрасно помогает при </a:t>
            </a:r>
            <a:r>
              <a:rPr lang="ru-RU" sz="1800" b="1" dirty="0" smtClean="0">
                <a:solidFill>
                  <a:srgbClr val="FFFF00"/>
                </a:solidFill>
              </a:rPr>
              <a:t>                    затяжном </a:t>
            </a:r>
            <a:r>
              <a:rPr lang="ru-RU" sz="1800" b="1" dirty="0">
                <a:solidFill>
                  <a:srgbClr val="FFFF00"/>
                </a:solidFill>
              </a:rPr>
              <a:t>насморке</a:t>
            </a:r>
            <a:r>
              <a:rPr lang="ru-RU" sz="1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490602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b="1" dirty="0">
                <a:solidFill>
                  <a:srgbClr val="FFFF00"/>
                </a:solidFill>
              </a:rPr>
              <a:t>При ангине  </a:t>
            </a:r>
            <a:r>
              <a:rPr lang="ru-RU" sz="1800" b="1" dirty="0" smtClean="0">
                <a:solidFill>
                  <a:srgbClr val="FFFF00"/>
                </a:solidFill>
              </a:rPr>
              <a:t>для </a:t>
            </a:r>
            <a:r>
              <a:rPr lang="ru-RU" sz="1800" b="1" dirty="0">
                <a:solidFill>
                  <a:srgbClr val="FFFF00"/>
                </a:solidFill>
              </a:rPr>
              <a:t>полоскания горла </a:t>
            </a:r>
            <a:r>
              <a:rPr lang="ru-RU" sz="1800" b="1" dirty="0" smtClean="0">
                <a:solidFill>
                  <a:srgbClr val="FFFF00"/>
                </a:solidFill>
              </a:rPr>
              <a:t> делают отвар </a:t>
            </a:r>
            <a:r>
              <a:rPr lang="ru-RU" sz="1800" b="1" dirty="0">
                <a:solidFill>
                  <a:srgbClr val="FFFF00"/>
                </a:solidFill>
              </a:rPr>
              <a:t>из сушеных цветков </a:t>
            </a:r>
            <a:r>
              <a:rPr lang="ru-RU" sz="1800" b="1" dirty="0">
                <a:solidFill>
                  <a:srgbClr val="FF0000"/>
                </a:solidFill>
              </a:rPr>
              <a:t>календулы,</a:t>
            </a:r>
            <a:r>
              <a:rPr lang="ru-RU" sz="1800" b="1" dirty="0">
                <a:solidFill>
                  <a:srgbClr val="FFFF00"/>
                </a:solidFill>
              </a:rPr>
              <a:t> которая цветет </a:t>
            </a:r>
            <a:r>
              <a:rPr lang="ru-RU" sz="1800" b="1" dirty="0" smtClean="0">
                <a:solidFill>
                  <a:srgbClr val="FFFF00"/>
                </a:solidFill>
              </a:rPr>
              <a:t> </a:t>
            </a:r>
            <a:r>
              <a:rPr lang="ru-RU" sz="1800" b="1" dirty="0">
                <a:solidFill>
                  <a:srgbClr val="FFFF00"/>
                </a:solidFill>
              </a:rPr>
              <a:t>на клумбе. Летом можно просто пожевать цветок, если заболело горло.</a:t>
            </a:r>
            <a:br>
              <a:rPr lang="ru-RU" sz="1800" b="1" dirty="0">
                <a:solidFill>
                  <a:srgbClr val="FFFF00"/>
                </a:solidFill>
              </a:rPr>
            </a:br>
            <a:endParaRPr lang="ru-RU" sz="1800" b="1" dirty="0">
              <a:solidFill>
                <a:srgbClr val="FFFF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2132856"/>
            <a:ext cx="5440040" cy="4080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9455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b="1" dirty="0">
                <a:solidFill>
                  <a:srgbClr val="FFFF00"/>
                </a:solidFill>
              </a:rPr>
              <a:t>При сильном кашле, как отхаркивающее средство, </a:t>
            </a:r>
            <a:r>
              <a:rPr lang="ru-RU" sz="1800" b="1" dirty="0" smtClean="0">
                <a:solidFill>
                  <a:srgbClr val="FFFF00"/>
                </a:solidFill>
              </a:rPr>
              <a:t>заваривают  </a:t>
            </a:r>
            <a:r>
              <a:rPr lang="ru-RU" sz="1800" b="1" dirty="0">
                <a:solidFill>
                  <a:srgbClr val="FFFF00"/>
                </a:solidFill>
              </a:rPr>
              <a:t>корни </a:t>
            </a:r>
            <a:r>
              <a:rPr lang="ru-RU" sz="1800" b="1" dirty="0">
                <a:solidFill>
                  <a:srgbClr val="FF0000"/>
                </a:solidFill>
              </a:rPr>
              <a:t>солодки,</a:t>
            </a:r>
            <a:r>
              <a:rPr lang="ru-RU" sz="1800" b="1" dirty="0">
                <a:solidFill>
                  <a:srgbClr val="FFFF00"/>
                </a:solidFill>
              </a:rPr>
              <a:t> </a:t>
            </a:r>
            <a:r>
              <a:rPr lang="ru-RU" sz="1800" b="1" dirty="0" smtClean="0">
                <a:solidFill>
                  <a:srgbClr val="FFFF00"/>
                </a:solidFill>
              </a:rPr>
              <a:t>которые  </a:t>
            </a:r>
            <a:r>
              <a:rPr lang="ru-RU" sz="1800" b="1" dirty="0">
                <a:solidFill>
                  <a:srgbClr val="FFFF00"/>
                </a:solidFill>
              </a:rPr>
              <a:t>летом </a:t>
            </a:r>
            <a:r>
              <a:rPr lang="ru-RU" sz="1800" b="1" dirty="0" smtClean="0">
                <a:solidFill>
                  <a:srgbClr val="FFFF00"/>
                </a:solidFill>
              </a:rPr>
              <a:t>нужно выкопать, затем промыть, измельчить </a:t>
            </a:r>
            <a:r>
              <a:rPr lang="ru-RU" sz="1800" b="1" dirty="0">
                <a:solidFill>
                  <a:srgbClr val="FFFF00"/>
                </a:solidFill>
              </a:rPr>
              <a:t>и </a:t>
            </a:r>
            <a:r>
              <a:rPr lang="ru-RU" sz="1800" b="1" dirty="0" smtClean="0">
                <a:solidFill>
                  <a:srgbClr val="FFFF00"/>
                </a:solidFill>
              </a:rPr>
              <a:t>высушить</a:t>
            </a:r>
            <a:r>
              <a:rPr lang="ru-RU" sz="1800" b="1" dirty="0" smtClean="0">
                <a:solidFill>
                  <a:srgbClr val="FFFF00"/>
                </a:solidFill>
              </a:rPr>
              <a:t>. </a:t>
            </a:r>
            <a:r>
              <a:rPr lang="ru-RU" sz="1800" b="1" dirty="0" smtClean="0">
                <a:solidFill>
                  <a:srgbClr val="FFFF00"/>
                </a:solidFill>
              </a:rPr>
              <a:t>В аптеке продается готовый сироп солодки.</a:t>
            </a:r>
            <a:endParaRPr lang="ru-RU" sz="1800" b="1" dirty="0">
              <a:solidFill>
                <a:srgbClr val="FFFF0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1988840"/>
            <a:ext cx="4248472" cy="4392488"/>
          </a:xfrm>
        </p:spPr>
      </p:pic>
    </p:spTree>
    <p:extLst>
      <p:ext uri="{BB962C8B-B14F-4D97-AF65-F5344CB8AC3E}">
        <p14:creationId xmlns:p14="http://schemas.microsoft.com/office/powerpoint/2010/main" val="14336490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2420888"/>
            <a:ext cx="5108396" cy="382904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b="1" dirty="0">
                <a:solidFill>
                  <a:srgbClr val="FFFF00"/>
                </a:solidFill>
              </a:rPr>
              <a:t>Весной </a:t>
            </a:r>
            <a:r>
              <a:rPr lang="ru-RU" sz="1800" b="1" dirty="0" smtClean="0">
                <a:solidFill>
                  <a:srgbClr val="FFFF00"/>
                </a:solidFill>
              </a:rPr>
              <a:t>на косогоре </a:t>
            </a:r>
            <a:r>
              <a:rPr lang="ru-RU" sz="1800" b="1" dirty="0">
                <a:solidFill>
                  <a:srgbClr val="FFFF00"/>
                </a:solidFill>
              </a:rPr>
              <a:t>на берегу реки </a:t>
            </a:r>
            <a:r>
              <a:rPr lang="ru-RU" sz="1800" b="1" dirty="0" smtClean="0">
                <a:solidFill>
                  <a:srgbClr val="FFFF00"/>
                </a:solidFill>
              </a:rPr>
              <a:t>Кубани</a:t>
            </a:r>
            <a:r>
              <a:rPr lang="ru-RU" sz="1800" b="1" dirty="0">
                <a:solidFill>
                  <a:srgbClr val="FFFF00"/>
                </a:solidFill>
              </a:rPr>
              <a:t> </a:t>
            </a:r>
            <a:r>
              <a:rPr lang="ru-RU" sz="1800" b="1" dirty="0" smtClean="0">
                <a:solidFill>
                  <a:srgbClr val="FFFF00"/>
                </a:solidFill>
              </a:rPr>
              <a:t> собирают </a:t>
            </a:r>
            <a:r>
              <a:rPr lang="ru-RU" sz="1800" b="1" dirty="0">
                <a:solidFill>
                  <a:srgbClr val="FFFF00"/>
                </a:solidFill>
              </a:rPr>
              <a:t>цветущий </a:t>
            </a:r>
            <a:r>
              <a:rPr lang="ru-RU" sz="1800" b="1" dirty="0">
                <a:solidFill>
                  <a:srgbClr val="FF0000"/>
                </a:solidFill>
              </a:rPr>
              <a:t>чабрец</a:t>
            </a:r>
            <a:r>
              <a:rPr lang="ru-RU" sz="1800" b="1" dirty="0">
                <a:solidFill>
                  <a:srgbClr val="FFFF00"/>
                </a:solidFill>
              </a:rPr>
              <a:t>, или </a:t>
            </a:r>
            <a:r>
              <a:rPr lang="ru-RU" sz="1800" b="1" dirty="0">
                <a:solidFill>
                  <a:srgbClr val="FF0000"/>
                </a:solidFill>
              </a:rPr>
              <a:t>тимьян ползучий</a:t>
            </a:r>
            <a:r>
              <a:rPr lang="ru-RU" sz="1800" b="1" dirty="0">
                <a:solidFill>
                  <a:srgbClr val="FFFF00"/>
                </a:solidFill>
              </a:rPr>
              <a:t>. Зимой, при </a:t>
            </a:r>
            <a:r>
              <a:rPr lang="ru-RU" sz="1800" b="1" dirty="0" smtClean="0">
                <a:solidFill>
                  <a:srgbClr val="FFFF00"/>
                </a:solidFill>
              </a:rPr>
              <a:t>простуде и кашле,  </a:t>
            </a:r>
            <a:r>
              <a:rPr lang="ru-RU" sz="1800" b="1" dirty="0" smtClean="0">
                <a:solidFill>
                  <a:srgbClr val="FFFF00"/>
                </a:solidFill>
              </a:rPr>
              <a:t> </a:t>
            </a:r>
            <a:r>
              <a:rPr lang="ru-RU" sz="1800" b="1" dirty="0" smtClean="0">
                <a:solidFill>
                  <a:srgbClr val="FFFF00"/>
                </a:solidFill>
              </a:rPr>
              <a:t> заваривают </a:t>
            </a:r>
            <a:r>
              <a:rPr lang="ru-RU" sz="1800" b="1" dirty="0">
                <a:solidFill>
                  <a:srgbClr val="FFFF00"/>
                </a:solidFill>
              </a:rPr>
              <a:t>ароматный чай из высушенных цветков.</a:t>
            </a:r>
          </a:p>
        </p:txBody>
      </p:sp>
    </p:spTree>
    <p:extLst>
      <p:ext uri="{BB962C8B-B14F-4D97-AF65-F5344CB8AC3E}">
        <p14:creationId xmlns:p14="http://schemas.microsoft.com/office/powerpoint/2010/main" val="1097128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b="1" dirty="0" smtClean="0">
                <a:solidFill>
                  <a:srgbClr val="FFFF00"/>
                </a:solidFill>
              </a:rPr>
              <a:t>  </a:t>
            </a:r>
            <a:r>
              <a:rPr lang="ru-RU" sz="1800" b="1" dirty="0">
                <a:solidFill>
                  <a:srgbClr val="FFFF00"/>
                </a:solidFill>
              </a:rPr>
              <a:t>С</a:t>
            </a:r>
            <a:r>
              <a:rPr lang="ru-RU" sz="1800" b="1" dirty="0" smtClean="0">
                <a:solidFill>
                  <a:srgbClr val="FFFF00"/>
                </a:solidFill>
              </a:rPr>
              <a:t>вежим </a:t>
            </a:r>
            <a:r>
              <a:rPr lang="ru-RU" sz="1800" b="1" dirty="0">
                <a:solidFill>
                  <a:srgbClr val="FFFF00"/>
                </a:solidFill>
              </a:rPr>
              <a:t>соком  </a:t>
            </a:r>
            <a:r>
              <a:rPr lang="ru-RU" sz="1800" b="1" dirty="0">
                <a:solidFill>
                  <a:srgbClr val="FF0000"/>
                </a:solidFill>
              </a:rPr>
              <a:t>чистотела</a:t>
            </a:r>
            <a:r>
              <a:rPr lang="ru-RU" sz="1800" b="1" dirty="0">
                <a:solidFill>
                  <a:srgbClr val="FFFF00"/>
                </a:solidFill>
              </a:rPr>
              <a:t>, который содержит йод,  </a:t>
            </a:r>
            <a:r>
              <a:rPr lang="ru-RU" sz="1800" b="1" dirty="0" smtClean="0">
                <a:solidFill>
                  <a:srgbClr val="FFFF00"/>
                </a:solidFill>
              </a:rPr>
              <a:t>смазывают </a:t>
            </a:r>
            <a:r>
              <a:rPr lang="ru-RU" sz="1800" b="1" dirty="0" smtClean="0">
                <a:solidFill>
                  <a:srgbClr val="FFFF00"/>
                </a:solidFill>
              </a:rPr>
              <a:t> </a:t>
            </a:r>
            <a:r>
              <a:rPr lang="ru-RU" sz="1800" b="1" dirty="0">
                <a:solidFill>
                  <a:srgbClr val="FFFF00"/>
                </a:solidFill>
              </a:rPr>
              <a:t>маленькие ранки и царапины,  чтобы быстрее  заживали.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2946723"/>
            <a:ext cx="2770337" cy="3284984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194" y="2132856"/>
            <a:ext cx="5417958" cy="3816424"/>
          </a:xfrm>
        </p:spPr>
      </p:pic>
    </p:spTree>
    <p:extLst>
      <p:ext uri="{BB962C8B-B14F-4D97-AF65-F5344CB8AC3E}">
        <p14:creationId xmlns:p14="http://schemas.microsoft.com/office/powerpoint/2010/main" val="11540274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234</TotalTime>
  <Words>298</Words>
  <Application>Microsoft Office PowerPoint</Application>
  <PresentationFormat>Экран (4:3)</PresentationFormat>
  <Paragraphs>15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Волна</vt:lpstr>
      <vt:lpstr>Лекарственные растения нашего района</vt:lpstr>
      <vt:lpstr>Вымытые листья подорожника, прикладывают на сбитые коленки и небольшие ранки зная, что сок этого замечательного растения заживляет раны и ожоги.</vt:lpstr>
      <vt:lpstr>   Маленьких детей родители купают в  череде, которая прекрасно очищает кожу при диатезе.   </vt:lpstr>
      <vt:lpstr>Домашний доктор- алоэ растет на подоконнике.  Листья  алоэ прикладывают  на гнойные раны, а сок закапывают при насморке. </vt:lpstr>
      <vt:lpstr>Каланхоэ растет тоже на  подоконниках. Он конкурирует с алоэ по ранозаживляющим свойствам. Если приложить разрезанный лист этого лекарственного растения к ране, ожогу или ушибу, можно снять воспаление и облегчить боль.  Также  его сок  прекрасно помогает при                     затяжном насморке.</vt:lpstr>
      <vt:lpstr>При ангине  для полоскания горла  делают отвар из сушеных цветков календулы, которая цветет  на клумбе. Летом можно просто пожевать цветок, если заболело горло. </vt:lpstr>
      <vt:lpstr>При сильном кашле, как отхаркивающее средство, заваривают  корни солодки, которые  летом нужно выкопать, затем промыть, измельчить и высушить. В аптеке продается готовый сироп солодки.</vt:lpstr>
      <vt:lpstr>Весной на косогоре на берегу реки Кубани  собирают цветущий чабрец, или тимьян ползучий. Зимой, при простуде и кашле,    заваривают ароматный чай из высушенных цветков.</vt:lpstr>
      <vt:lpstr>  Свежим соком  чистотела, который содержит йод,  смазывают  маленькие ранки и царапины,  чтобы быстрее  заживали.</vt:lpstr>
      <vt:lpstr>Отвары  сухой травы зверобоя  всегда помогают при расстройствах желудка .</vt:lpstr>
      <vt:lpstr>Самый душистый и полезный мед- липовый.  А настой цветков липы считается    одним из  лучших потогонных средств  при простудных заболеваниях. </vt:lpstr>
      <vt:lpstr> Малиновое  варенье  и замороженные ягоды пьют с горячим чаем, как потогонное средство при простудных заболеваниях.  Из свежей малины также  варят сироп, добавляемый в детские лекарства для исправления вкуса. Вот почему лекарства такие вкусные!</vt:lpstr>
      <vt:lpstr>Из высушенные плодов   шиповника   зимой пьют   приятный отвар для поддержания иммунитета.</vt:lpstr>
      <vt:lpstr>. Теплый отвар плодов калины  с медом    употребляют  при затяжном простудном кашле, и особенно при осиплости голоса.</vt:lpstr>
      <vt:lpstr>Примочками  из отвара цветков ромашки аптечной  можно лечить воспалительные заболевания кожи и глаз.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SVETLANA</dc:creator>
  <cp:lastModifiedBy>User</cp:lastModifiedBy>
  <cp:revision>20</cp:revision>
  <dcterms:created xsi:type="dcterms:W3CDTF">2015-03-20T17:30:26Z</dcterms:created>
  <dcterms:modified xsi:type="dcterms:W3CDTF">2016-04-21T14:11:45Z</dcterms:modified>
</cp:coreProperties>
</file>