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 varScale="1">
        <p:scale>
          <a:sx n="68" d="100"/>
          <a:sy n="68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C50B4-84CB-45A0-9046-4F9B088E7A19}" type="datetimeFigureOut">
              <a:rPr lang="ru-RU" smtClean="0"/>
              <a:t>24.04.2016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43F264-1930-4158-9B8A-2319A3415C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F7943-D01E-49E3-96D5-BFE23EB56A9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B213-7143-422B-A3C8-1C3A0FAC5866}" type="datetimeFigureOut">
              <a:rPr lang="ru-RU" smtClean="0"/>
              <a:t>24.04.2016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EB9B6C1-07D6-4650-BE37-F563FF76C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B213-7143-422B-A3C8-1C3A0FAC5866}" type="datetimeFigureOut">
              <a:rPr lang="ru-RU" smtClean="0"/>
              <a:t>24.04.2016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9B6C1-07D6-4650-BE37-F563FF76C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B213-7143-422B-A3C8-1C3A0FAC5866}" type="datetimeFigureOut">
              <a:rPr lang="ru-RU" smtClean="0"/>
              <a:t>24.04.2016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9B6C1-07D6-4650-BE37-F563FF76C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B213-7143-422B-A3C8-1C3A0FAC5866}" type="datetimeFigureOut">
              <a:rPr lang="ru-RU" smtClean="0"/>
              <a:t>24.04.2016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EB9B6C1-07D6-4650-BE37-F563FF76C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B213-7143-422B-A3C8-1C3A0FAC5866}" type="datetimeFigureOut">
              <a:rPr lang="ru-RU" smtClean="0"/>
              <a:t>24.04.2016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9B6C1-07D6-4650-BE37-F563FF76CA1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B213-7143-422B-A3C8-1C3A0FAC5866}" type="datetimeFigureOut">
              <a:rPr lang="ru-RU" smtClean="0"/>
              <a:t>24.04.2016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9B6C1-07D6-4650-BE37-F563FF76C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B213-7143-422B-A3C8-1C3A0FAC5866}" type="datetimeFigureOut">
              <a:rPr lang="ru-RU" smtClean="0"/>
              <a:t>24.04.2016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EB9B6C1-07D6-4650-BE37-F563FF76CA1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B213-7143-422B-A3C8-1C3A0FAC5866}" type="datetimeFigureOut">
              <a:rPr lang="ru-RU" smtClean="0"/>
              <a:t>24.04.2016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9B6C1-07D6-4650-BE37-F563FF76C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B213-7143-422B-A3C8-1C3A0FAC5866}" type="datetimeFigureOut">
              <a:rPr lang="ru-RU" smtClean="0"/>
              <a:t>24.04.2016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9B6C1-07D6-4650-BE37-F563FF76C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B213-7143-422B-A3C8-1C3A0FAC5866}" type="datetimeFigureOut">
              <a:rPr lang="ru-RU" smtClean="0"/>
              <a:t>24.04.2016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9B6C1-07D6-4650-BE37-F563FF76C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B213-7143-422B-A3C8-1C3A0FAC5866}" type="datetimeFigureOut">
              <a:rPr lang="ru-RU" smtClean="0"/>
              <a:t>24.04.2016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9B6C1-07D6-4650-BE37-F563FF76CA1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19BB213-7143-422B-A3C8-1C3A0FAC5866}" type="datetimeFigureOut">
              <a:rPr lang="ru-RU" smtClean="0"/>
              <a:t>24.04.2016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EB9B6C1-07D6-4650-BE37-F563FF76CA1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34.jpe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12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2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1268760"/>
            <a:ext cx="45143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800000"/>
                </a:solidFill>
              </a:rPr>
              <a:t>ДЕТИ ВОЙНЫ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6021288"/>
            <a:ext cx="5688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Выполнила: воспитатель ГБОУ№469 </a:t>
            </a:r>
            <a:r>
              <a:rPr lang="ru-RU" dirty="0" err="1"/>
              <a:t>Летина</a:t>
            </a:r>
            <a:r>
              <a:rPr lang="ru-RU" dirty="0"/>
              <a:t> Любовь Петровна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204864"/>
            <a:ext cx="4942619" cy="3688430"/>
          </a:xfrm>
          <a:prstGeom prst="flowChartAlternateProcess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Documents and Settings\Игорь.28CAA13176574FE\Мои документы\Downloads\Portnova_Zina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710363" y="692150"/>
            <a:ext cx="2433637" cy="3671888"/>
          </a:xfrm>
        </p:spPr>
      </p:pic>
      <p:sp>
        <p:nvSpPr>
          <p:cNvPr id="44035" name="Прямоугольник 8"/>
          <p:cNvSpPr>
            <a:spLocks noChangeArrowheads="1"/>
          </p:cNvSpPr>
          <p:nvPr/>
        </p:nvSpPr>
        <p:spPr bwMode="auto">
          <a:xfrm>
            <a:off x="323528" y="908720"/>
            <a:ext cx="590465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          </a:t>
            </a:r>
            <a:r>
              <a:rPr lang="ru-RU" sz="2400" dirty="0"/>
              <a:t>Работая в немецкой столовой по указанию подполья отравила пищу. Во время разбирательств, желая доказать немцам свою непричастность, съела отравленный суп. Чудом осталась жива. </a:t>
            </a:r>
          </a:p>
          <a:p>
            <a:pPr algn="just"/>
            <a:r>
              <a:rPr lang="ru-RU" sz="2400" dirty="0"/>
              <a:t>          С августа 1943 года Зина - разведчик партизанского отряда.</a:t>
            </a:r>
          </a:p>
          <a:p>
            <a:pPr algn="just"/>
            <a:r>
              <a:rPr lang="ru-RU" sz="2400" dirty="0"/>
              <a:t>          В декабре 1943 года по доносу предателя была арестована. Во время одного из допросов Зина схватила со стола пистолет и в упор выстрелила в гестаповца. Вбежавший на выстрел офицер был также убит наповал. Зина пыталась бежать, но фашисты настигли ее... </a:t>
            </a:r>
          </a:p>
        </p:txBody>
      </p:sp>
      <p:sp>
        <p:nvSpPr>
          <p:cNvPr id="44036" name="Прямоугольник 2"/>
          <p:cNvSpPr>
            <a:spLocks noChangeArrowheads="1"/>
          </p:cNvSpPr>
          <p:nvPr/>
        </p:nvSpPr>
        <p:spPr bwMode="auto">
          <a:xfrm>
            <a:off x="2123728" y="188640"/>
            <a:ext cx="3817938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Зина Портнова.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15816" y="6165304"/>
            <a:ext cx="1655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Погибла.</a:t>
            </a:r>
          </a:p>
        </p:txBody>
      </p:sp>
      <p:pic>
        <p:nvPicPr>
          <p:cNvPr id="7" name="Рисунок 1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4365104"/>
            <a:ext cx="936104" cy="1923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764704"/>
            <a:ext cx="304323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Прямоугольник 2"/>
          <p:cNvSpPr>
            <a:spLocks noChangeArrowheads="1"/>
          </p:cNvSpPr>
          <p:nvPr/>
        </p:nvSpPr>
        <p:spPr bwMode="auto">
          <a:xfrm>
            <a:off x="1835150" y="333375"/>
            <a:ext cx="40259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Надя Богданова.</a:t>
            </a:r>
          </a:p>
        </p:txBody>
      </p:sp>
      <p:sp>
        <p:nvSpPr>
          <p:cNvPr id="60420" name="Прямоугольник 5"/>
          <p:cNvSpPr>
            <a:spLocks noChangeArrowheads="1"/>
          </p:cNvSpPr>
          <p:nvPr/>
        </p:nvSpPr>
        <p:spPr bwMode="auto">
          <a:xfrm>
            <a:off x="468313" y="981075"/>
            <a:ext cx="4967287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dirty="0"/>
              <a:t>            С началом войны она стала разведчицей в партизанском отряде, а ей не было ещё и десяти лет. Прикидываясь нищенкой, она бродила среди фашистов, все подмечая и запоминая, и приносила в отряд ценнейшие сведения. </a:t>
            </a:r>
          </a:p>
          <a:p>
            <a:pPr algn="just"/>
            <a:r>
              <a:rPr lang="ru-RU" sz="2400" dirty="0"/>
              <a:t>             Её дважды казнили гитлеровцы, и боевые друзья долгие годы считали Надю погибшей. И даже памятник ей поставили!</a:t>
            </a:r>
          </a:p>
          <a:p>
            <a:pPr algn="just"/>
            <a:r>
              <a:rPr lang="ru-RU" sz="2400" dirty="0"/>
              <a:t>             И только через 15 лет после войны друзья узнали, что их Надя жива!</a:t>
            </a:r>
          </a:p>
        </p:txBody>
      </p:sp>
      <p:pic>
        <p:nvPicPr>
          <p:cNvPr id="60421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4437063"/>
            <a:ext cx="1223963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2" name="Picture 8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288" y="4076700"/>
            <a:ext cx="9779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427984" y="6093296"/>
            <a:ext cx="2854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Осталась жива!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11560" y="692696"/>
            <a:ext cx="79089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ВЕЧНАЯ ПАМЯТЬ ГЕРОЯМ!!!</a:t>
            </a:r>
          </a:p>
        </p:txBody>
      </p:sp>
      <p:pic>
        <p:nvPicPr>
          <p:cNvPr id="5" name="Picture 6" descr="0000011413-preview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62404" y="1755575"/>
            <a:ext cx="58293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lum bright="-20000" contrast="-20000"/>
          </a:blip>
          <a:srcRect/>
          <a:stretch>
            <a:fillRect/>
          </a:stretch>
        </p:blipFill>
        <p:spPr bwMode="auto">
          <a:xfrm>
            <a:off x="0" y="-31424"/>
            <a:ext cx="9144000" cy="6889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260648"/>
            <a:ext cx="7920880" cy="864096"/>
          </a:xfrm>
          <a:prstGeom prst="round2DiagRect">
            <a:avLst>
              <a:gd name="adj1" fmla="val 50000"/>
              <a:gd name="adj2" fmla="val 0"/>
            </a:avLst>
          </a:prstGeom>
          <a:blipFill>
            <a:blip r:embed="rId3" cstate="email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</a:rPr>
              <a:t>КНИГИ  О  ВЕЛИКОЙ  ОТЕЧЕСТВЕННОЙ ВОЙНЕ и ПИОНЕРАХ-ГЕРОЯХ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8104" y="4581128"/>
            <a:ext cx="1512168" cy="203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323528" y="1196752"/>
            <a:ext cx="8496944" cy="5400600"/>
          </a:xfrm>
          <a:prstGeom prst="round2Diag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993300"/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993300"/>
              </a:solidFill>
            </a:endParaRPr>
          </a:p>
        </p:txBody>
      </p:sp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5" cstate="email"/>
          <a:srcRect b="6476"/>
          <a:stretch>
            <a:fillRect/>
          </a:stretch>
        </p:blipFill>
        <p:spPr bwMode="auto">
          <a:xfrm>
            <a:off x="2339752" y="1484784"/>
            <a:ext cx="1393031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6" cstate="email"/>
          <a:srcRect b="6476"/>
          <a:stretch>
            <a:fillRect/>
          </a:stretch>
        </p:blipFill>
        <p:spPr bwMode="auto">
          <a:xfrm>
            <a:off x="5508104" y="1268760"/>
            <a:ext cx="1447800" cy="2304256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 cstate="email"/>
          <a:srcRect b="4618"/>
          <a:stretch>
            <a:fillRect/>
          </a:stretch>
        </p:blipFill>
        <p:spPr bwMode="auto">
          <a:xfrm>
            <a:off x="3923928" y="1412776"/>
            <a:ext cx="1368152" cy="219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8"/>
          <p:cNvPicPr>
            <a:picLocks noChangeAspect="1" noChangeArrowheads="1"/>
          </p:cNvPicPr>
          <p:nvPr/>
        </p:nvPicPr>
        <p:blipFill>
          <a:blip r:embed="rId8" cstate="email"/>
          <a:srcRect b="8151"/>
          <a:stretch>
            <a:fillRect/>
          </a:stretch>
        </p:blipFill>
        <p:spPr bwMode="auto">
          <a:xfrm>
            <a:off x="539552" y="1412776"/>
            <a:ext cx="1579685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9" cstate="email"/>
          <a:srcRect b="8151"/>
          <a:stretch>
            <a:fillRect/>
          </a:stretch>
        </p:blipFill>
        <p:spPr bwMode="auto">
          <a:xfrm>
            <a:off x="7092280" y="1412776"/>
            <a:ext cx="1582982" cy="2088232"/>
          </a:xfrm>
          <a:prstGeom prst="rect">
            <a:avLst/>
          </a:prstGeom>
          <a:noFill/>
          <a:ln w="9525">
            <a:solidFill>
              <a:schemeClr val="accent5">
                <a:lumMod val="90000"/>
              </a:schemeClr>
            </a:solidFill>
            <a:miter lim="800000"/>
            <a:headEnd/>
            <a:tailEnd/>
          </a:ln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10" cstate="email"/>
          <a:srcRect b="6476"/>
          <a:stretch>
            <a:fillRect/>
          </a:stretch>
        </p:blipFill>
        <p:spPr bwMode="auto">
          <a:xfrm>
            <a:off x="755576" y="4005064"/>
            <a:ext cx="1512168" cy="2406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11" cstate="email"/>
          <a:srcRect b="8151"/>
          <a:stretch>
            <a:fillRect/>
          </a:stretch>
        </p:blipFill>
        <p:spPr bwMode="auto">
          <a:xfrm>
            <a:off x="2483768" y="4221088"/>
            <a:ext cx="1656184" cy="2113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12" cstate="email"/>
          <a:srcRect b="8151"/>
          <a:stretch>
            <a:fillRect/>
          </a:stretch>
        </p:blipFill>
        <p:spPr bwMode="auto">
          <a:xfrm>
            <a:off x="4499992" y="4077072"/>
            <a:ext cx="1728192" cy="2234794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13" cstate="email"/>
          <a:srcRect b="8151"/>
          <a:stretch>
            <a:fillRect/>
          </a:stretch>
        </p:blipFill>
        <p:spPr bwMode="auto">
          <a:xfrm>
            <a:off x="6660232" y="4077072"/>
            <a:ext cx="1748937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email">
            <a:lum bright="-20000" contrast="-20000"/>
          </a:blip>
          <a:srcRect/>
          <a:stretch>
            <a:fillRect/>
          </a:stretch>
        </p:blipFill>
        <p:spPr bwMode="auto">
          <a:xfrm>
            <a:off x="0" y="-31424"/>
            <a:ext cx="9144000" cy="6889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323528" y="1196752"/>
            <a:ext cx="8496944" cy="5400600"/>
          </a:xfrm>
          <a:prstGeom prst="round2Diag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993300"/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993300"/>
              </a:solidFill>
            </a:endParaRPr>
          </a:p>
        </p:txBody>
      </p:sp>
      <p:pic>
        <p:nvPicPr>
          <p:cNvPr id="129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556792"/>
            <a:ext cx="1539999" cy="192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28" name="Picture 4"/>
          <p:cNvPicPr>
            <a:picLocks noChangeAspect="1" noChangeArrowheads="1"/>
          </p:cNvPicPr>
          <p:nvPr/>
        </p:nvPicPr>
        <p:blipFill>
          <a:blip r:embed="rId4" cstate="email"/>
          <a:srcRect b="7608"/>
          <a:stretch>
            <a:fillRect/>
          </a:stretch>
        </p:blipFill>
        <p:spPr bwMode="auto">
          <a:xfrm>
            <a:off x="3923928" y="1484784"/>
            <a:ext cx="1584176" cy="2088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29" name="Picture 5"/>
          <p:cNvPicPr>
            <a:picLocks noChangeAspect="1" noChangeArrowheads="1"/>
          </p:cNvPicPr>
          <p:nvPr/>
        </p:nvPicPr>
        <p:blipFill>
          <a:blip r:embed="rId5" cstate="email"/>
          <a:srcRect b="8151"/>
          <a:stretch>
            <a:fillRect/>
          </a:stretch>
        </p:blipFill>
        <p:spPr bwMode="auto">
          <a:xfrm>
            <a:off x="2267744" y="1484784"/>
            <a:ext cx="1458466" cy="2077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30" name="Picture 6"/>
          <p:cNvPicPr>
            <a:picLocks noChangeAspect="1" noChangeArrowheads="1"/>
          </p:cNvPicPr>
          <p:nvPr/>
        </p:nvPicPr>
        <p:blipFill>
          <a:blip r:embed="rId6" cstate="email"/>
          <a:srcRect b="8151"/>
          <a:stretch>
            <a:fillRect/>
          </a:stretch>
        </p:blipFill>
        <p:spPr bwMode="auto">
          <a:xfrm>
            <a:off x="5652120" y="1484784"/>
            <a:ext cx="1368152" cy="213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31" name="Picture 7"/>
          <p:cNvPicPr>
            <a:picLocks noChangeAspect="1" noChangeArrowheads="1"/>
          </p:cNvPicPr>
          <p:nvPr/>
        </p:nvPicPr>
        <p:blipFill>
          <a:blip r:embed="rId7" cstate="email"/>
          <a:srcRect b="8151"/>
          <a:stretch>
            <a:fillRect/>
          </a:stretch>
        </p:blipFill>
        <p:spPr bwMode="auto">
          <a:xfrm>
            <a:off x="2915816" y="3861048"/>
            <a:ext cx="1584176" cy="237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32" name="Picture 8"/>
          <p:cNvPicPr>
            <a:picLocks noChangeAspect="1" noChangeArrowheads="1"/>
          </p:cNvPicPr>
          <p:nvPr/>
        </p:nvPicPr>
        <p:blipFill>
          <a:blip r:embed="rId8" cstate="email"/>
          <a:srcRect b="8151"/>
          <a:stretch>
            <a:fillRect/>
          </a:stretch>
        </p:blipFill>
        <p:spPr bwMode="auto">
          <a:xfrm>
            <a:off x="6588224" y="4077072"/>
            <a:ext cx="1656184" cy="212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34" name="Picture 10"/>
          <p:cNvPicPr>
            <a:picLocks noChangeAspect="1" noChangeArrowheads="1"/>
          </p:cNvPicPr>
          <p:nvPr/>
        </p:nvPicPr>
        <p:blipFill>
          <a:blip r:embed="rId9" cstate="email"/>
          <a:srcRect b="8151"/>
          <a:stretch>
            <a:fillRect/>
          </a:stretch>
        </p:blipFill>
        <p:spPr bwMode="auto">
          <a:xfrm>
            <a:off x="755576" y="4005064"/>
            <a:ext cx="178190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40" name="Picture 16"/>
          <p:cNvPicPr>
            <a:picLocks noChangeAspect="1" noChangeArrowheads="1"/>
          </p:cNvPicPr>
          <p:nvPr/>
        </p:nvPicPr>
        <p:blipFill>
          <a:blip r:embed="rId10" cstate="email"/>
          <a:srcRect b="6476"/>
          <a:stretch>
            <a:fillRect/>
          </a:stretch>
        </p:blipFill>
        <p:spPr bwMode="auto">
          <a:xfrm>
            <a:off x="4860032" y="4077072"/>
            <a:ext cx="1440160" cy="21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43" name="Picture 19"/>
          <p:cNvPicPr>
            <a:picLocks noChangeAspect="1" noChangeArrowheads="1"/>
          </p:cNvPicPr>
          <p:nvPr/>
        </p:nvPicPr>
        <p:blipFill>
          <a:blip r:embed="rId11" cstate="email"/>
          <a:srcRect b="5971"/>
          <a:stretch>
            <a:fillRect/>
          </a:stretch>
        </p:blipFill>
        <p:spPr bwMode="auto">
          <a:xfrm>
            <a:off x="7236296" y="1484784"/>
            <a:ext cx="1368152" cy="2069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611560" y="260648"/>
            <a:ext cx="7992888" cy="714375"/>
          </a:xfrm>
          <a:prstGeom prst="round2DiagRect">
            <a:avLst>
              <a:gd name="adj1" fmla="val 50000"/>
              <a:gd name="adj2" fmla="val 0"/>
            </a:avLst>
          </a:prstGeom>
          <a:blipFill>
            <a:blip r:embed="rId12" cstate="email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</a:rPr>
              <a:t>КНИГИ  О  ВЕЛИКОЙ  ОТЕЧЕСТВЕННОЙ ВОЙНЕ и ПИОНЕРАХ_ГЕРОЯХ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19075"/>
            <a:ext cx="9144000" cy="658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В тот далёкий летний день 22 июня 1941 года люди занимались обычными для себя делами. Никто и не подозревал, что многое в их жизни перечеркнёт одно страшное слово – война. 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Война – самое трагическое событие в жизни людей. Она несёт с собой боль и утрату, жестокость и разрушение, страдание многих людей и в первую очередь детей.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Особенно трагической была Великая Отечественная война 1941-1945г.г.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Каждый человек в годы войны старался своим трудом на фронте и в тылу приблизить Победу. В этой борьбе активное участие наравне со взрослыми принимали дети.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Школьники работали вместе с учителями на покосе, пололи и копали картофель, стояли у станков, а самые младшие собирали на полях колоски, чтобы не потерять ни одного зёрнышка – ведь хлеб был нужен на фронте их отцам и братьям.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Великая Отечественная война – это страшное воспоминание детской тоски, одиночества, отсутствие материнской и отцовской ласки.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Осень 1941 года. Враг рвётся к столице. Город на военном положении. Всё чаще слышны сирены воздушной тревоги. В домах нет тепла, воды, иногда и света. Школы не работают.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Многие дети сражались наравне со взрослыми – были связными, разведчиками, радистами в партизанских отрядах. Им пришлось хоронить своих близких, замерзать, голодать.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Около 2 тысяч московских школьников пришли на промышленные предприятия, чтобы заменить ушедших на фронт взрослых. После уроков они работали на швейных фабриках, в обувных мастерских. Ребята изготовляли ложки, варежки, носки, шарфы. Они осваивали профессию сталевара, работали у доменных печей. Главный лозунг того времени был: «Всё для фронта. Всё для победы!»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708920"/>
            <a:ext cx="9144000" cy="1222375"/>
          </a:xfrm>
        </p:spPr>
        <p:txBody>
          <a:bodyPr>
            <a:noAutofit/>
          </a:bodyPr>
          <a:lstStyle/>
          <a:p>
            <a:pPr algn="ctr"/>
            <a:r>
              <a:rPr lang="ru-RU" sz="6000" dirty="0"/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200" b="1" i="1" dirty="0">
                <a:latin typeface="Franklin Gothic Book" pitchFamily="34" charset="0"/>
              </a:rPr>
              <a:t>В огне войны сгорело детство,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200" b="1" i="1" dirty="0">
                <a:latin typeface="Franklin Gothic Book" pitchFamily="34" charset="0"/>
              </a:rPr>
              <a:t>Но не прошло бесследно, нет,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200" b="1" i="1" dirty="0">
                <a:latin typeface="Franklin Gothic Book" pitchFamily="34" charset="0"/>
              </a:rPr>
              <a:t>И носим мы в себе наследство –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200" b="1" i="1" dirty="0">
                <a:latin typeface="Franklin Gothic Book" pitchFamily="34" charset="0"/>
              </a:rPr>
              <a:t>И боль, и радость прошлых лет…</a:t>
            </a:r>
          </a:p>
        </p:txBody>
      </p:sp>
      <p:pic>
        <p:nvPicPr>
          <p:cNvPr id="5" name="Picture 4" descr="Дети во времена Великой Отечественной Войны (24 фото)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2137615"/>
            <a:ext cx="5868144" cy="4720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Дети во времена Великой Отечественной Войны (24 фото)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0"/>
            <a:ext cx="593533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Дети во времена Великой Отечественной Войны (24 фото)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0"/>
            <a:ext cx="49896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42988" y="981075"/>
            <a:ext cx="3167062" cy="2551113"/>
          </a:xfrm>
          <a:noFill/>
        </p:spPr>
      </p:pic>
      <p:pic>
        <p:nvPicPr>
          <p:cNvPr id="17411" name="Picture 7" descr="P102060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148263" y="1052513"/>
            <a:ext cx="3170237" cy="2449512"/>
          </a:xfrm>
          <a:noFill/>
        </p:spPr>
      </p:pic>
      <p:sp>
        <p:nvSpPr>
          <p:cNvPr id="17412" name="Text Box 9"/>
          <p:cNvSpPr txBox="1">
            <a:spLocks noChangeArrowheads="1"/>
          </p:cNvSpPr>
          <p:nvPr/>
        </p:nvSpPr>
        <p:spPr bwMode="auto">
          <a:xfrm>
            <a:off x="468313" y="60325"/>
            <a:ext cx="2951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7413" name="Text Box 7"/>
          <p:cNvSpPr txBox="1">
            <a:spLocks noChangeArrowheads="1"/>
          </p:cNvSpPr>
          <p:nvPr/>
        </p:nvSpPr>
        <p:spPr bwMode="auto">
          <a:xfrm>
            <a:off x="2339975" y="333375"/>
            <a:ext cx="44640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chemeClr val="accent2"/>
                </a:solidFill>
              </a:rPr>
              <a:t>ДЕТИ ВОЙНЫ</a:t>
            </a:r>
          </a:p>
        </p:txBody>
      </p:sp>
      <p:pic>
        <p:nvPicPr>
          <p:cNvPr id="17414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538" y="3716338"/>
            <a:ext cx="3744912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Прямоугольник 10"/>
          <p:cNvSpPr>
            <a:spLocks noChangeArrowheads="1"/>
          </p:cNvSpPr>
          <p:nvPr/>
        </p:nvSpPr>
        <p:spPr bwMode="auto">
          <a:xfrm>
            <a:off x="611188" y="3933825"/>
            <a:ext cx="3529012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          Отложив недочитанные книжки и школьные учебники, юные патриоты неутомимо работали в цехах заводов и на колхозных полях, вдохновляемые одной мыслью: </a:t>
            </a:r>
            <a:r>
              <a:rPr lang="ru-RU" b="1">
                <a:solidFill>
                  <a:srgbClr val="FF0000"/>
                </a:solidFill>
              </a:rPr>
              <a:t>«Всё – для фронта, всё – для победы». 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"/>
          <p:cNvSpPr txBox="1">
            <a:spLocks noChangeArrowheads="1"/>
          </p:cNvSpPr>
          <p:nvPr/>
        </p:nvSpPr>
        <p:spPr bwMode="auto">
          <a:xfrm>
            <a:off x="2339975" y="333375"/>
            <a:ext cx="44640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chemeClr val="accent2"/>
                </a:solidFill>
              </a:rPr>
              <a:t>ДЕТИ ВОЙНЫ</a:t>
            </a:r>
          </a:p>
        </p:txBody>
      </p:sp>
      <p:pic>
        <p:nvPicPr>
          <p:cNvPr id="16387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056" y="1484784"/>
            <a:ext cx="3751719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Прямоугольник 7"/>
          <p:cNvSpPr>
            <a:spLocks noChangeArrowheads="1"/>
          </p:cNvSpPr>
          <p:nvPr/>
        </p:nvSpPr>
        <p:spPr bwMode="auto">
          <a:xfrm>
            <a:off x="251520" y="1340768"/>
            <a:ext cx="460851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just"/>
            <a:r>
              <a:rPr lang="ru-RU" sz="2000" dirty="0">
                <a:solidFill>
                  <a:srgbClr val="000000"/>
                </a:solidFill>
                <a:ea typeface="Calibri" pitchFamily="34" charset="0"/>
              </a:rPr>
              <a:t>Сыны полка... Голодных и промерзших, их привозили в штабные землянки. Командиры и солдаты кормили их горячей похлебкой и часами терпеливо убеждали вернуться домой. Чаще всего мальчишки молчали. Их все-таки отправляли. Но через неделю-другую они снова появлялись в соседнем подразделении. Многим из них некуда было вернуться — война отняла у них дом, родных. И суровые командиры сами или по настоянию бывалых солдат сдавались, нарушая инструкции.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2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213" y="1196975"/>
            <a:ext cx="91122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1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1196975"/>
            <a:ext cx="100806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5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D6D6D6"/>
              </a:clrFrom>
              <a:clrTo>
                <a:srgbClr val="D6D6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788" y="1196975"/>
            <a:ext cx="1079500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1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175" y="1268413"/>
            <a:ext cx="936625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Рисунок 10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749" y="1196975"/>
            <a:ext cx="1048003" cy="1871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extBox 11"/>
          <p:cNvSpPr txBox="1">
            <a:spLocks noChangeArrowheads="1"/>
          </p:cNvSpPr>
          <p:nvPr/>
        </p:nvSpPr>
        <p:spPr bwMode="auto">
          <a:xfrm>
            <a:off x="7524750" y="3141663"/>
            <a:ext cx="1223963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dirty="0"/>
              <a:t>Медаль «Партизану Отечественной Войны </a:t>
            </a:r>
          </a:p>
          <a:p>
            <a:pPr algn="ctr"/>
            <a:r>
              <a:rPr lang="ru-RU" sz="1200" dirty="0"/>
              <a:t>2 степени»</a:t>
            </a:r>
          </a:p>
        </p:txBody>
      </p:sp>
      <p:sp>
        <p:nvSpPr>
          <p:cNvPr id="21512" name="TextBox 12"/>
          <p:cNvSpPr txBox="1">
            <a:spLocks noChangeArrowheads="1"/>
          </p:cNvSpPr>
          <p:nvPr/>
        </p:nvSpPr>
        <p:spPr bwMode="auto">
          <a:xfrm>
            <a:off x="4067175" y="3213100"/>
            <a:ext cx="10810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dirty="0"/>
              <a:t>Медаль </a:t>
            </a:r>
          </a:p>
          <a:p>
            <a:pPr algn="ctr"/>
            <a:r>
              <a:rPr lang="ru-RU" sz="1200" dirty="0"/>
              <a:t>«За отвагу»</a:t>
            </a:r>
          </a:p>
        </p:txBody>
      </p:sp>
      <p:pic>
        <p:nvPicPr>
          <p:cNvPr id="21513" name="Picture 3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4365104"/>
            <a:ext cx="1296987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4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4221088"/>
            <a:ext cx="143986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5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263" y="1196974"/>
            <a:ext cx="1101725" cy="201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6" name="Picture 8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6238" y="1196975"/>
            <a:ext cx="942975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7" name="TextBox 20"/>
          <p:cNvSpPr txBox="1">
            <a:spLocks noChangeArrowheads="1"/>
          </p:cNvSpPr>
          <p:nvPr/>
        </p:nvSpPr>
        <p:spPr bwMode="auto">
          <a:xfrm>
            <a:off x="2700338" y="3141663"/>
            <a:ext cx="13763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/>
              <a:t>Орден Боевого </a:t>
            </a:r>
          </a:p>
          <a:p>
            <a:pPr algn="ctr"/>
            <a:r>
              <a:rPr lang="ru-RU" sz="1200" dirty="0"/>
              <a:t>Красного знамени</a:t>
            </a:r>
          </a:p>
        </p:txBody>
      </p:sp>
      <p:pic>
        <p:nvPicPr>
          <p:cNvPr id="21518" name="Picture 16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4149080"/>
            <a:ext cx="1584325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259632" y="548680"/>
            <a:ext cx="707629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Награды Великой Отечественной Войны</a:t>
            </a:r>
          </a:p>
        </p:txBody>
      </p:sp>
      <p:sp>
        <p:nvSpPr>
          <p:cNvPr id="21520" name="TextBox 11"/>
          <p:cNvSpPr txBox="1">
            <a:spLocks noChangeArrowheads="1"/>
          </p:cNvSpPr>
          <p:nvPr/>
        </p:nvSpPr>
        <p:spPr bwMode="auto">
          <a:xfrm>
            <a:off x="6300192" y="3212976"/>
            <a:ext cx="1223962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dirty="0"/>
              <a:t>Медаль «Партизану Отечественной Войны </a:t>
            </a:r>
          </a:p>
          <a:p>
            <a:pPr algn="ctr"/>
            <a:r>
              <a:rPr lang="ru-RU" sz="1200" dirty="0"/>
              <a:t>1 степени»</a:t>
            </a:r>
          </a:p>
        </p:txBody>
      </p:sp>
      <p:sp>
        <p:nvSpPr>
          <p:cNvPr id="21521" name="TextBox 20"/>
          <p:cNvSpPr txBox="1">
            <a:spLocks noChangeArrowheads="1"/>
          </p:cNvSpPr>
          <p:nvPr/>
        </p:nvSpPr>
        <p:spPr bwMode="auto">
          <a:xfrm>
            <a:off x="1907704" y="3140968"/>
            <a:ext cx="6715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/>
              <a:t>Орден </a:t>
            </a:r>
          </a:p>
          <a:p>
            <a:pPr algn="ctr"/>
            <a:r>
              <a:rPr lang="ru-RU" sz="1200" dirty="0"/>
              <a:t>Ленина</a:t>
            </a:r>
          </a:p>
        </p:txBody>
      </p:sp>
      <p:sp>
        <p:nvSpPr>
          <p:cNvPr id="21522" name="TextBox 20"/>
          <p:cNvSpPr txBox="1">
            <a:spLocks noChangeArrowheads="1"/>
          </p:cNvSpPr>
          <p:nvPr/>
        </p:nvSpPr>
        <p:spPr bwMode="auto">
          <a:xfrm>
            <a:off x="2987824" y="5805264"/>
            <a:ext cx="12239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/>
              <a:t>Орден </a:t>
            </a:r>
          </a:p>
          <a:p>
            <a:pPr algn="ctr"/>
            <a:r>
              <a:rPr lang="ru-RU" sz="1200" dirty="0"/>
              <a:t>Красной звезды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1560" y="3212976"/>
            <a:ext cx="9986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/>
              <a:t>Звезда героя</a:t>
            </a:r>
          </a:p>
        </p:txBody>
      </p:sp>
      <p:sp>
        <p:nvSpPr>
          <p:cNvPr id="20" name="TextBox 20"/>
          <p:cNvSpPr txBox="1">
            <a:spLocks noChangeArrowheads="1"/>
          </p:cNvSpPr>
          <p:nvPr/>
        </p:nvSpPr>
        <p:spPr bwMode="auto">
          <a:xfrm>
            <a:off x="4355976" y="5589240"/>
            <a:ext cx="13436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/>
              <a:t>Орден </a:t>
            </a:r>
          </a:p>
          <a:p>
            <a:pPr algn="ctr"/>
            <a:r>
              <a:rPr lang="ru-RU" sz="1200" dirty="0"/>
              <a:t>Отечественной</a:t>
            </a:r>
          </a:p>
          <a:p>
            <a:pPr algn="ctr"/>
            <a:r>
              <a:rPr lang="ru-RU" sz="1200" dirty="0"/>
              <a:t>Войны 1 степени</a:t>
            </a:r>
          </a:p>
        </p:txBody>
      </p:sp>
      <p:sp>
        <p:nvSpPr>
          <p:cNvPr id="21" name="TextBox 12"/>
          <p:cNvSpPr txBox="1">
            <a:spLocks noChangeArrowheads="1"/>
          </p:cNvSpPr>
          <p:nvPr/>
        </p:nvSpPr>
        <p:spPr bwMode="auto">
          <a:xfrm>
            <a:off x="5148064" y="3284984"/>
            <a:ext cx="10810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dirty="0"/>
              <a:t>Медаль </a:t>
            </a:r>
          </a:p>
          <a:p>
            <a:pPr algn="ctr"/>
            <a:r>
              <a:rPr lang="ru-RU" sz="1200" dirty="0"/>
              <a:t>«За боевые заслуги»</a:t>
            </a:r>
          </a:p>
        </p:txBody>
      </p:sp>
      <p:sp>
        <p:nvSpPr>
          <p:cNvPr id="22" name="TextBox 20"/>
          <p:cNvSpPr txBox="1">
            <a:spLocks noChangeArrowheads="1"/>
          </p:cNvSpPr>
          <p:nvPr/>
        </p:nvSpPr>
        <p:spPr bwMode="auto">
          <a:xfrm>
            <a:off x="6084168" y="5661248"/>
            <a:ext cx="130516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/>
              <a:t>Орден </a:t>
            </a:r>
          </a:p>
          <a:p>
            <a:pPr algn="ctr"/>
            <a:r>
              <a:rPr lang="ru-RU" sz="1200" dirty="0"/>
              <a:t>Отечественной</a:t>
            </a:r>
          </a:p>
          <a:p>
            <a:pPr algn="ctr"/>
            <a:r>
              <a:rPr lang="ru-RU" sz="1200" dirty="0"/>
              <a:t>Войны 2 степени</a:t>
            </a:r>
          </a:p>
        </p:txBody>
      </p:sp>
      <p:pic>
        <p:nvPicPr>
          <p:cNvPr id="23" name="Рисунок 22"/>
          <p:cNvPicPr/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3717032"/>
            <a:ext cx="122413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1043608" y="5661248"/>
            <a:ext cx="10810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dirty="0"/>
              <a:t>Медаль </a:t>
            </a:r>
          </a:p>
          <a:p>
            <a:pPr algn="ctr"/>
            <a:r>
              <a:rPr lang="ru-RU" sz="1200" dirty="0"/>
              <a:t>«За оборону Ленинграда»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ChangeArrowheads="1"/>
          </p:cNvSpPr>
          <p:nvPr/>
        </p:nvSpPr>
        <p:spPr bwMode="auto">
          <a:xfrm>
            <a:off x="539552" y="1268760"/>
            <a:ext cx="489654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ru-RU" sz="1600" dirty="0"/>
              <a:t>                </a:t>
            </a:r>
            <a:r>
              <a:rPr lang="ru-RU" sz="2400" dirty="0"/>
              <a:t>Нёс службу на корабле. </a:t>
            </a:r>
          </a:p>
          <a:p>
            <a:pPr algn="just" eaLnBrk="0" hangingPunct="0"/>
            <a:r>
              <a:rPr lang="ru-RU" sz="2400" dirty="0"/>
              <a:t>          На борту корабля Боря подает зенитчикам тяжелые обоймы со снарядами - одну за другой, не зная усталости, не ведая страха, а в промежутках между сражениями помогает раненым, ухаживает за ними. </a:t>
            </a:r>
          </a:p>
          <a:p>
            <a:pPr algn="just" eaLnBrk="0" hangingPunct="0"/>
            <a:r>
              <a:rPr lang="ru-RU" sz="2400" dirty="0"/>
              <a:t>          Более 2-х героических лет провел Боря на море, на военном корабле, сражаясь с фашистами за свободу нашей Родины. </a:t>
            </a:r>
          </a:p>
        </p:txBody>
      </p:sp>
      <p:sp>
        <p:nvSpPr>
          <p:cNvPr id="30723" name="Прямоугольник 2"/>
          <p:cNvSpPr>
            <a:spLocks noChangeArrowheads="1"/>
          </p:cNvSpPr>
          <p:nvPr/>
        </p:nvSpPr>
        <p:spPr bwMode="auto">
          <a:xfrm>
            <a:off x="1907704" y="332656"/>
            <a:ext cx="37988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ru-RU" sz="4000" b="1" dirty="0">
                <a:solidFill>
                  <a:srgbClr val="FF0000"/>
                </a:solidFill>
              </a:rPr>
              <a:t>Боря </a:t>
            </a:r>
            <a:r>
              <a:rPr lang="ru-RU" sz="4000" b="1" dirty="0" err="1">
                <a:solidFill>
                  <a:srgbClr val="FF0000"/>
                </a:solidFill>
              </a:rPr>
              <a:t>Кулешин</a:t>
            </a:r>
            <a:r>
              <a:rPr lang="ru-RU" sz="4000" b="1" dirty="0">
                <a:solidFill>
                  <a:srgbClr val="FF0000"/>
                </a:solidFill>
              </a:rPr>
              <a:t>.</a:t>
            </a:r>
            <a:r>
              <a:rPr lang="ru-RU" dirty="0"/>
              <a:t>.</a:t>
            </a:r>
          </a:p>
        </p:txBody>
      </p:sp>
      <p:pic>
        <p:nvPicPr>
          <p:cNvPr id="30725" name="Picture 1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4941168"/>
            <a:ext cx="14954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C:\Users\общий\Documents\ПИОНЕРЫ ГЕРОИ\young_cruisers_redcaucasus_sevastopol_1944_1.7zuzbp0a0gcosko0k0400gwk4.ejcuplo1l0oo0sk8c40s8osc4.th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6136" y="548680"/>
            <a:ext cx="2952328" cy="4399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07704" y="6021288"/>
            <a:ext cx="2410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Остался жив!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рямоугольник 2"/>
          <p:cNvSpPr>
            <a:spLocks noChangeArrowheads="1"/>
          </p:cNvSpPr>
          <p:nvPr/>
        </p:nvSpPr>
        <p:spPr bwMode="auto">
          <a:xfrm>
            <a:off x="1547813" y="333375"/>
            <a:ext cx="45989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Аркадий </a:t>
            </a:r>
            <a:r>
              <a:rPr lang="ru-RU" sz="4000" b="1" dirty="0" err="1">
                <a:solidFill>
                  <a:srgbClr val="FF0000"/>
                </a:solidFill>
              </a:rPr>
              <a:t>Каманин</a:t>
            </a:r>
            <a:r>
              <a:rPr lang="ru-RU" sz="4000" b="1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32771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1863" y="549275"/>
            <a:ext cx="2528887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Rectangle 8"/>
          <p:cNvSpPr>
            <a:spLocks noChangeArrowheads="1"/>
          </p:cNvSpPr>
          <p:nvPr/>
        </p:nvSpPr>
        <p:spPr bwMode="auto">
          <a:xfrm>
            <a:off x="467544" y="980728"/>
            <a:ext cx="532765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2400" dirty="0"/>
              <a:t>          Самый молодой лётчик Второй мировой войны. </a:t>
            </a:r>
          </a:p>
          <a:p>
            <a:pPr algn="just" eaLnBrk="0" hangingPunct="0"/>
            <a:r>
              <a:rPr lang="ru-RU" sz="2400" dirty="0"/>
              <a:t>          Однажды вражеской пулей было разбито стекло кабины. Лётчика ослепило. Теряя сознание, он успел передать Аркадию управление, и мальчик посадил самолёт на свой аэродром. </a:t>
            </a:r>
          </a:p>
          <a:p>
            <a:pPr algn="just" eaLnBrk="0" hangingPunct="0"/>
            <a:r>
              <a:rPr lang="ru-RU" sz="2400" dirty="0"/>
              <a:t>          Однажды с высоты юный пилот увидел наш самолёт, подбитый фашистами. Под сильнейшим миномётным огнём Аркадий приземлился, перенёс лётчика в свой самолёт, поднялся в воздух и вернулся к своим. </a:t>
            </a:r>
          </a:p>
        </p:txBody>
      </p:sp>
      <p:pic>
        <p:nvPicPr>
          <p:cNvPr id="32773" name="Picture 1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1725" y="2636838"/>
            <a:ext cx="1512888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16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2636838"/>
            <a:ext cx="14954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8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5463" y="4149725"/>
            <a:ext cx="10795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</TotalTime>
  <Words>796</Words>
  <Application>Microsoft Office PowerPoint</Application>
  <PresentationFormat>Экран (4:3)</PresentationFormat>
  <Paragraphs>70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Franklin Gothic Book</vt:lpstr>
      <vt:lpstr>Franklin Gothic Medium</vt:lpstr>
      <vt:lpstr>Times New Roman</vt:lpstr>
      <vt:lpstr>Wingdings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</dc:creator>
  <cp:lastModifiedBy>Аsus</cp:lastModifiedBy>
  <cp:revision>2</cp:revision>
  <dcterms:created xsi:type="dcterms:W3CDTF">2015-01-22T17:55:21Z</dcterms:created>
  <dcterms:modified xsi:type="dcterms:W3CDTF">2016-04-24T14:30:25Z</dcterms:modified>
</cp:coreProperties>
</file>