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6" r:id="rId3"/>
    <p:sldId id="259" r:id="rId4"/>
    <p:sldId id="258" r:id="rId5"/>
    <p:sldId id="260" r:id="rId6"/>
    <p:sldId id="261" r:id="rId7"/>
    <p:sldId id="279" r:id="rId8"/>
    <p:sldId id="266" r:id="rId9"/>
    <p:sldId id="264" r:id="rId10"/>
    <p:sldId id="265" r:id="rId11"/>
    <p:sldId id="267" r:id="rId12"/>
    <p:sldId id="269" r:id="rId13"/>
    <p:sldId id="268" r:id="rId14"/>
    <p:sldId id="275" r:id="rId15"/>
    <p:sldId id="271" r:id="rId16"/>
    <p:sldId id="274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4.png"/><Relationship Id="rId4" Type="http://schemas.openxmlformats.org/officeDocument/2006/relationships/hyperlink" Target="&#1088;&#1072;&#1073;&#1086;&#1095;&#1080;&#1081;%20&#1089;&#1090;&#1086;&#1083;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5;&#1080;&#1081;%20&#1089;&#1090;&#1086;&#1083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56.radikal.ru/i151/1001/1e/e6340a69541f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5;&#1080;&#1081;%20&#1089;&#1090;&#1086;&#1083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5;&#1080;&#1081;%20&#1089;&#1090;&#1086;&#1083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%C3%98rste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9652" y="2412009"/>
            <a:ext cx="56042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Сорокина Ольга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Адольфовна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физики и математики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ГОКУ АО «Общеобразовательная школа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учреждениях исполнения наказания»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1081" y="1326996"/>
            <a:ext cx="5977055" cy="4989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доказывает опыт Эрстеда?</a:t>
            </a:r>
          </a:p>
          <a:p>
            <a:pPr marL="342900" indent="-3429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Имеет ли значение, где помещена  стрелка: под или над проводником?</a:t>
            </a:r>
          </a:p>
          <a:p>
            <a:pPr marL="457200" indent="-4572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Влияет ли на результат опыта величина силы тока в проводнике?</a:t>
            </a:r>
          </a:p>
          <a:p>
            <a:pPr marL="342900" indent="-3429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Что изменится, если  поменять полярность полюсов источника тока?</a:t>
            </a:r>
          </a:p>
          <a:p>
            <a:pPr marL="342900" indent="-3429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Как лучше ориентировать проводник для наибольшего отклонения стрелки?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znanie.podelise.ru/tw_files/29/d-28329/7z-docs/3_html_m6a3e4966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7976" y="1635362"/>
            <a:ext cx="2618926" cy="30816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3445" y="555624"/>
            <a:ext cx="430688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Ответьте на вопросы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11в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3293" y="494526"/>
            <a:ext cx="428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00722" y="1418417"/>
            <a:ext cx="865334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Магнитное поле порождается только движущимися зарядами, в частности электрическим током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отличие от электрического поля магнитное поле обнаруживается по его действию на движущиеся заряды (движущиеся заряженные тела)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8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Магнитное поле, как и электрическое поле, материально, т.к. оно действует на тела, и следовательно, обладает энергией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8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Магнитное поле обнаруживается по действию на магнитную стрелку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8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3016" y="577927"/>
            <a:ext cx="541898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магнитного поля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9932" y="5523687"/>
            <a:ext cx="57317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Магнитное поле характеризуется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направлением,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определяемым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помощью магнитной стрелки </a:t>
            </a:r>
          </a:p>
        </p:txBody>
      </p:sp>
      <p:grpSp>
        <p:nvGrpSpPr>
          <p:cNvPr id="9" name="Group 17"/>
          <p:cNvGrpSpPr>
            <a:grpSpLocks/>
          </p:cNvGrpSpPr>
          <p:nvPr/>
        </p:nvGrpSpPr>
        <p:grpSpPr bwMode="auto">
          <a:xfrm rot="-1745721">
            <a:off x="5698695" y="5623094"/>
            <a:ext cx="2308728" cy="367524"/>
            <a:chOff x="-114" y="210"/>
            <a:chExt cx="2268" cy="454"/>
          </a:xfrm>
        </p:grpSpPr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-114" y="210"/>
              <a:ext cx="2268" cy="454"/>
              <a:chOff x="1474" y="2341"/>
              <a:chExt cx="2268" cy="454"/>
            </a:xfrm>
          </p:grpSpPr>
          <p:sp>
            <p:nvSpPr>
              <p:cNvPr id="12" name="AutoShape 14"/>
              <p:cNvSpPr>
                <a:spLocks noChangeArrowheads="1"/>
              </p:cNvSpPr>
              <p:nvPr/>
            </p:nvSpPr>
            <p:spPr bwMode="auto">
              <a:xfrm rot="-5400000">
                <a:off x="1814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" name="AutoShape 15"/>
              <p:cNvSpPr>
                <a:spLocks noChangeArrowheads="1"/>
              </p:cNvSpPr>
              <p:nvPr/>
            </p:nvSpPr>
            <p:spPr bwMode="auto">
              <a:xfrm rot="5400000">
                <a:off x="2948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249" y="436"/>
              <a:ext cx="15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21"/>
          <p:cNvSpPr txBox="1">
            <a:spLocks noChangeArrowheads="1"/>
          </p:cNvSpPr>
          <p:nvPr/>
        </p:nvSpPr>
        <p:spPr bwMode="auto">
          <a:xfrm>
            <a:off x="1379964" y="4998883"/>
            <a:ext cx="69276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Линии магнитного поля – воображаемые линии, вдоль которых ориентируются магнитные стрелки</a:t>
            </a:r>
          </a:p>
        </p:txBody>
      </p:sp>
      <p:sp>
        <p:nvSpPr>
          <p:cNvPr id="3" name="Freeform 2"/>
          <p:cNvSpPr>
            <a:spLocks/>
          </p:cNvSpPr>
          <p:nvPr/>
        </p:nvSpPr>
        <p:spPr bwMode="auto">
          <a:xfrm>
            <a:off x="611188" y="2924175"/>
            <a:ext cx="7632700" cy="3121025"/>
          </a:xfrm>
          <a:custGeom>
            <a:avLst/>
            <a:gdLst>
              <a:gd name="T0" fmla="*/ 0 w 4808"/>
              <a:gd name="T1" fmla="*/ 2147483647 h 1966"/>
              <a:gd name="T2" fmla="*/ 685482420 w 4808"/>
              <a:gd name="T3" fmla="*/ 2147483647 h 1966"/>
              <a:gd name="T4" fmla="*/ 1373485789 w 4808"/>
              <a:gd name="T5" fmla="*/ 1754029108 h 1966"/>
              <a:gd name="T6" fmla="*/ 2147483647 w 4808"/>
              <a:gd name="T7" fmla="*/ 1068546381 h 1966"/>
              <a:gd name="T8" fmla="*/ 2147483647 w 4808"/>
              <a:gd name="T9" fmla="*/ 383063754 h 1966"/>
              <a:gd name="T10" fmla="*/ 2147483647 w 4808"/>
              <a:gd name="T11" fmla="*/ 37803141 h 1966"/>
              <a:gd name="T12" fmla="*/ 2147483647 w 4808"/>
              <a:gd name="T13" fmla="*/ 153730336 h 1966"/>
              <a:gd name="T14" fmla="*/ 2147483647 w 4808"/>
              <a:gd name="T15" fmla="*/ 839213013 h 1966"/>
              <a:gd name="T16" fmla="*/ 2147483647 w 4808"/>
              <a:gd name="T17" fmla="*/ 1754029108 h 1966"/>
              <a:gd name="T18" fmla="*/ 2147483647 w 4808"/>
              <a:gd name="T19" fmla="*/ 2147483647 h 196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08"/>
              <a:gd name="T31" fmla="*/ 0 h 1966"/>
              <a:gd name="T32" fmla="*/ 4808 w 4808"/>
              <a:gd name="T33" fmla="*/ 1966 h 196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08" h="1966">
                <a:moveTo>
                  <a:pt x="0" y="1966"/>
                </a:moveTo>
                <a:cubicBezTo>
                  <a:pt x="90" y="1663"/>
                  <a:pt x="181" y="1361"/>
                  <a:pt x="272" y="1149"/>
                </a:cubicBezTo>
                <a:cubicBezTo>
                  <a:pt x="363" y="937"/>
                  <a:pt x="447" y="817"/>
                  <a:pt x="545" y="696"/>
                </a:cubicBezTo>
                <a:cubicBezTo>
                  <a:pt x="643" y="575"/>
                  <a:pt x="719" y="515"/>
                  <a:pt x="862" y="424"/>
                </a:cubicBezTo>
                <a:cubicBezTo>
                  <a:pt x="1005" y="333"/>
                  <a:pt x="1210" y="220"/>
                  <a:pt x="1406" y="152"/>
                </a:cubicBezTo>
                <a:cubicBezTo>
                  <a:pt x="1602" y="84"/>
                  <a:pt x="1829" y="30"/>
                  <a:pt x="2041" y="15"/>
                </a:cubicBezTo>
                <a:cubicBezTo>
                  <a:pt x="2253" y="0"/>
                  <a:pt x="2419" y="8"/>
                  <a:pt x="2676" y="61"/>
                </a:cubicBezTo>
                <a:cubicBezTo>
                  <a:pt x="2933" y="114"/>
                  <a:pt x="3327" y="227"/>
                  <a:pt x="3584" y="333"/>
                </a:cubicBezTo>
                <a:cubicBezTo>
                  <a:pt x="3841" y="439"/>
                  <a:pt x="4015" y="537"/>
                  <a:pt x="4219" y="696"/>
                </a:cubicBezTo>
                <a:cubicBezTo>
                  <a:pt x="4423" y="855"/>
                  <a:pt x="4687" y="1135"/>
                  <a:pt x="4808" y="12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 rot="-1745721">
            <a:off x="531813" y="2962275"/>
            <a:ext cx="2303462" cy="431800"/>
            <a:chOff x="-114" y="210"/>
            <a:chExt cx="2268" cy="454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-114" y="210"/>
              <a:ext cx="2268" cy="454"/>
              <a:chOff x="1474" y="2341"/>
              <a:chExt cx="2268" cy="454"/>
            </a:xfrm>
          </p:grpSpPr>
          <p:sp>
            <p:nvSpPr>
              <p:cNvPr id="7" name="AutoShape 14"/>
              <p:cNvSpPr>
                <a:spLocks noChangeArrowheads="1"/>
              </p:cNvSpPr>
              <p:nvPr/>
            </p:nvSpPr>
            <p:spPr bwMode="auto">
              <a:xfrm rot="-5400000">
                <a:off x="1814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" name="AutoShape 15"/>
              <p:cNvSpPr>
                <a:spLocks noChangeArrowheads="1"/>
              </p:cNvSpPr>
              <p:nvPr/>
            </p:nvSpPr>
            <p:spPr bwMode="auto">
              <a:xfrm rot="5400000">
                <a:off x="2948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249" y="436"/>
              <a:ext cx="15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17"/>
          <p:cNvGrpSpPr>
            <a:grpSpLocks/>
          </p:cNvGrpSpPr>
          <p:nvPr/>
        </p:nvGrpSpPr>
        <p:grpSpPr bwMode="auto">
          <a:xfrm rot="958555">
            <a:off x="3851275" y="2349500"/>
            <a:ext cx="2303463" cy="431800"/>
            <a:chOff x="-114" y="210"/>
            <a:chExt cx="2268" cy="454"/>
          </a:xfrm>
        </p:grpSpPr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-114" y="210"/>
              <a:ext cx="2268" cy="454"/>
              <a:chOff x="1474" y="2341"/>
              <a:chExt cx="2268" cy="454"/>
            </a:xfrm>
          </p:grpSpPr>
          <p:sp>
            <p:nvSpPr>
              <p:cNvPr id="12" name="AutoShape 14"/>
              <p:cNvSpPr>
                <a:spLocks noChangeArrowheads="1"/>
              </p:cNvSpPr>
              <p:nvPr/>
            </p:nvSpPr>
            <p:spPr bwMode="auto">
              <a:xfrm rot="-5400000">
                <a:off x="1814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" name="AutoShape 15"/>
              <p:cNvSpPr>
                <a:spLocks noChangeArrowheads="1"/>
              </p:cNvSpPr>
              <p:nvPr/>
            </p:nvSpPr>
            <p:spPr bwMode="auto">
              <a:xfrm rot="5400000">
                <a:off x="2948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249" y="436"/>
              <a:ext cx="15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17"/>
          <p:cNvGrpSpPr>
            <a:grpSpLocks/>
          </p:cNvGrpSpPr>
          <p:nvPr/>
        </p:nvGrpSpPr>
        <p:grpSpPr bwMode="auto">
          <a:xfrm rot="2468448">
            <a:off x="7019925" y="3644900"/>
            <a:ext cx="2303463" cy="431800"/>
            <a:chOff x="-114" y="210"/>
            <a:chExt cx="2268" cy="454"/>
          </a:xfrm>
        </p:grpSpPr>
        <p:grpSp>
          <p:nvGrpSpPr>
            <p:cNvPr id="15" name="Group 13"/>
            <p:cNvGrpSpPr>
              <a:grpSpLocks/>
            </p:cNvGrpSpPr>
            <p:nvPr/>
          </p:nvGrpSpPr>
          <p:grpSpPr bwMode="auto">
            <a:xfrm>
              <a:off x="-114" y="210"/>
              <a:ext cx="2268" cy="454"/>
              <a:chOff x="1474" y="2341"/>
              <a:chExt cx="2268" cy="454"/>
            </a:xfrm>
          </p:grpSpPr>
          <p:sp>
            <p:nvSpPr>
              <p:cNvPr id="17" name="AutoShape 14"/>
              <p:cNvSpPr>
                <a:spLocks noChangeArrowheads="1"/>
              </p:cNvSpPr>
              <p:nvPr/>
            </p:nvSpPr>
            <p:spPr bwMode="auto">
              <a:xfrm rot="-5400000">
                <a:off x="1814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" name="AutoShape 15"/>
              <p:cNvSpPr>
                <a:spLocks noChangeArrowheads="1"/>
              </p:cNvSpPr>
              <p:nvPr/>
            </p:nvSpPr>
            <p:spPr bwMode="auto">
              <a:xfrm rot="5400000">
                <a:off x="2948" y="2001"/>
                <a:ext cx="454" cy="113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49" y="436"/>
              <a:ext cx="154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Line 21"/>
          <p:cNvSpPr>
            <a:spLocks noChangeShapeType="1"/>
          </p:cNvSpPr>
          <p:nvPr/>
        </p:nvSpPr>
        <p:spPr bwMode="auto">
          <a:xfrm flipV="1">
            <a:off x="1996068" y="3428999"/>
            <a:ext cx="270882" cy="17284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4787900" y="2995613"/>
            <a:ext cx="360363" cy="730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7451725" y="4148138"/>
            <a:ext cx="288925" cy="2174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234117" y="579193"/>
            <a:ext cx="4894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Линии магнитного поля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77776" y="258708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806391" y="238264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8582722" y="462403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8590" y="1475859"/>
            <a:ext cx="8823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Графически магнитное поле изображается с помощью магнитных силовых  линий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Рисунок 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32769" y="4692872"/>
            <a:ext cx="5999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Магнитные линии магнитного поля тока представляют собою замкнутые  линии, охватывающие проводник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94"/>
          <p:cNvGrpSpPr>
            <a:grpSpLocks/>
          </p:cNvGrpSpPr>
          <p:nvPr/>
        </p:nvGrpSpPr>
        <p:grpSpPr bwMode="auto">
          <a:xfrm>
            <a:off x="599842" y="2999021"/>
            <a:ext cx="2305050" cy="2549525"/>
            <a:chOff x="132" y="2423"/>
            <a:chExt cx="1452" cy="1606"/>
          </a:xfrm>
        </p:grpSpPr>
        <p:grpSp>
          <p:nvGrpSpPr>
            <p:cNvPr id="4" name="Group 92"/>
            <p:cNvGrpSpPr>
              <a:grpSpLocks/>
            </p:cNvGrpSpPr>
            <p:nvPr/>
          </p:nvGrpSpPr>
          <p:grpSpPr bwMode="auto">
            <a:xfrm>
              <a:off x="132" y="2423"/>
              <a:ext cx="1452" cy="1606"/>
              <a:chOff x="113" y="2432"/>
              <a:chExt cx="1452" cy="1606"/>
            </a:xfrm>
          </p:grpSpPr>
          <p:grpSp>
            <p:nvGrpSpPr>
              <p:cNvPr id="7" name="Group 91"/>
              <p:cNvGrpSpPr>
                <a:grpSpLocks/>
              </p:cNvGrpSpPr>
              <p:nvPr/>
            </p:nvGrpSpPr>
            <p:grpSpPr bwMode="auto">
              <a:xfrm>
                <a:off x="113" y="2432"/>
                <a:ext cx="1452" cy="1606"/>
                <a:chOff x="113" y="2432"/>
                <a:chExt cx="1452" cy="1606"/>
              </a:xfrm>
            </p:grpSpPr>
            <p:grpSp>
              <p:nvGrpSpPr>
                <p:cNvPr id="9" name="Group 90"/>
                <p:cNvGrpSpPr>
                  <a:grpSpLocks/>
                </p:cNvGrpSpPr>
                <p:nvPr/>
              </p:nvGrpSpPr>
              <p:grpSpPr bwMode="auto">
                <a:xfrm>
                  <a:off x="113" y="2432"/>
                  <a:ext cx="1452" cy="1606"/>
                  <a:chOff x="113" y="2432"/>
                  <a:chExt cx="1452" cy="1606"/>
                </a:xfrm>
              </p:grpSpPr>
              <p:sp>
                <p:nvSpPr>
                  <p:cNvPr id="14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113" y="3022"/>
                    <a:ext cx="1452" cy="544"/>
                  </a:xfrm>
                  <a:prstGeom prst="parallelogram">
                    <a:avLst>
                      <a:gd name="adj" fmla="val 84312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5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476" y="2432"/>
                    <a:ext cx="793" cy="1606"/>
                    <a:chOff x="476" y="2432"/>
                    <a:chExt cx="793" cy="1606"/>
                  </a:xfrm>
                </p:grpSpPr>
                <p:sp>
                  <p:nvSpPr>
                    <p:cNvPr id="16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94" y="3561"/>
                      <a:ext cx="46" cy="454"/>
                    </a:xfrm>
                    <a:prstGeom prst="can">
                      <a:avLst>
                        <a:gd name="adj" fmla="val 246739"/>
                      </a:avLst>
                    </a:prstGeom>
                    <a:solidFill>
                      <a:srgbClr val="660033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801" y="2510"/>
                      <a:ext cx="369" cy="4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1"/>
                        </a:cxn>
                        <a:cxn ang="0">
                          <a:pos x="108" y="5"/>
                        </a:cxn>
                        <a:cxn ang="0">
                          <a:pos x="369" y="5"/>
                        </a:cxn>
                      </a:cxnLst>
                      <a:rect l="0" t="0" r="r" b="b"/>
                      <a:pathLst>
                        <a:path w="369" h="41">
                          <a:moveTo>
                            <a:pt x="0" y="41"/>
                          </a:moveTo>
                          <a:cubicBezTo>
                            <a:pt x="26" y="36"/>
                            <a:pt x="84" y="6"/>
                            <a:pt x="108" y="5"/>
                          </a:cubicBezTo>
                          <a:cubicBezTo>
                            <a:pt x="195" y="0"/>
                            <a:pt x="282" y="5"/>
                            <a:pt x="369" y="5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846" y="3873"/>
                      <a:ext cx="423" cy="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6"/>
                        </a:cxn>
                        <a:cxn ang="0">
                          <a:pos x="171" y="10"/>
                        </a:cxn>
                        <a:cxn ang="0">
                          <a:pos x="207" y="1"/>
                        </a:cxn>
                        <a:cxn ang="0">
                          <a:pos x="288" y="28"/>
                        </a:cxn>
                        <a:cxn ang="0">
                          <a:pos x="369" y="46"/>
                        </a:cxn>
                        <a:cxn ang="0">
                          <a:pos x="423" y="28"/>
                        </a:cxn>
                      </a:cxnLst>
                      <a:rect l="0" t="0" r="r" b="b"/>
                      <a:pathLst>
                        <a:path w="423" h="46">
                          <a:moveTo>
                            <a:pt x="0" y="46"/>
                          </a:moveTo>
                          <a:cubicBezTo>
                            <a:pt x="59" y="7"/>
                            <a:pt x="87" y="16"/>
                            <a:pt x="171" y="10"/>
                          </a:cubicBezTo>
                          <a:cubicBezTo>
                            <a:pt x="183" y="7"/>
                            <a:pt x="195" y="0"/>
                            <a:pt x="207" y="1"/>
                          </a:cubicBezTo>
                          <a:cubicBezTo>
                            <a:pt x="274" y="8"/>
                            <a:pt x="241" y="20"/>
                            <a:pt x="288" y="28"/>
                          </a:cubicBezTo>
                          <a:cubicBezTo>
                            <a:pt x="351" y="39"/>
                            <a:pt x="325" y="31"/>
                            <a:pt x="369" y="46"/>
                          </a:cubicBezTo>
                          <a:cubicBezTo>
                            <a:pt x="412" y="35"/>
                            <a:pt x="394" y="43"/>
                            <a:pt x="423" y="28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4" y="2432"/>
                      <a:ext cx="136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ru-RU" b="1">
                          <a:solidFill>
                            <a:srgbClr val="CC3300"/>
                          </a:solidFill>
                        </a:rPr>
                        <a:t>+</a:t>
                      </a:r>
                    </a:p>
                  </p:txBody>
                </p:sp>
                <p:sp>
                  <p:nvSpPr>
                    <p:cNvPr id="20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67" y="3788"/>
                      <a:ext cx="226" cy="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ru-RU" sz="2000" b="1">
                          <a:solidFill>
                            <a:srgbClr val="CC3300"/>
                          </a:solidFill>
                        </a:rPr>
                        <a:t>-</a:t>
                      </a:r>
                    </a:p>
                  </p:txBody>
                </p:sp>
                <p:sp>
                  <p:nvSpPr>
                    <p:cNvPr id="21" name="AutoShape 24"/>
                    <p:cNvSpPr>
                      <a:spLocks noChangeArrowheads="1"/>
                    </p:cNvSpPr>
                    <p:nvPr/>
                  </p:nvSpPr>
                  <p:spPr bwMode="auto">
                    <a:xfrm rot="5614411">
                      <a:off x="885" y="3062"/>
                      <a:ext cx="45" cy="136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CC0066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" name="AutoShape 25"/>
                    <p:cNvSpPr>
                      <a:spLocks noChangeArrowheads="1"/>
                    </p:cNvSpPr>
                    <p:nvPr/>
                  </p:nvSpPr>
                  <p:spPr bwMode="auto">
                    <a:xfrm rot="15917776">
                      <a:off x="681" y="3057"/>
                      <a:ext cx="54" cy="153"/>
                    </a:xfrm>
                    <a:prstGeom prst="triangle">
                      <a:avLst>
                        <a:gd name="adj" fmla="val 40000"/>
                      </a:avLst>
                    </a:prstGeom>
                    <a:solidFill>
                      <a:srgbClr val="00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" name="AutoShape 30"/>
                    <p:cNvSpPr>
                      <a:spLocks noChangeArrowheads="1"/>
                    </p:cNvSpPr>
                    <p:nvPr/>
                  </p:nvSpPr>
                  <p:spPr bwMode="auto">
                    <a:xfrm rot="12780134" flipH="1">
                      <a:off x="1048" y="3334"/>
                      <a:ext cx="45" cy="181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CC0066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" name="AutoShape 31"/>
                    <p:cNvSpPr>
                      <a:spLocks noChangeArrowheads="1"/>
                    </p:cNvSpPr>
                    <p:nvPr/>
                  </p:nvSpPr>
                  <p:spPr bwMode="auto">
                    <a:xfrm rot="-2348977">
                      <a:off x="476" y="3294"/>
                      <a:ext cx="45" cy="136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CC0066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" name="AutoShap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94" y="2473"/>
                      <a:ext cx="45" cy="861"/>
                    </a:xfrm>
                    <a:prstGeom prst="can">
                      <a:avLst>
                        <a:gd name="adj" fmla="val 478333"/>
                      </a:avLst>
                    </a:prstGeom>
                    <a:solidFill>
                      <a:srgbClr val="660033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" name="AutoShape 27"/>
                    <p:cNvSpPr>
                      <a:spLocks noChangeArrowheads="1"/>
                    </p:cNvSpPr>
                    <p:nvPr/>
                  </p:nvSpPr>
                  <p:spPr bwMode="auto">
                    <a:xfrm rot="1986156">
                      <a:off x="1129" y="3216"/>
                      <a:ext cx="54" cy="153"/>
                    </a:xfrm>
                    <a:prstGeom prst="triangle">
                      <a:avLst>
                        <a:gd name="adj" fmla="val 40000"/>
                      </a:avLst>
                    </a:prstGeom>
                    <a:solidFill>
                      <a:srgbClr val="00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" name="AutoShape 26"/>
                    <p:cNvSpPr>
                      <a:spLocks noChangeArrowheads="1"/>
                    </p:cNvSpPr>
                    <p:nvPr/>
                  </p:nvSpPr>
                  <p:spPr bwMode="auto">
                    <a:xfrm rot="8104751">
                      <a:off x="572" y="3384"/>
                      <a:ext cx="54" cy="153"/>
                    </a:xfrm>
                    <a:prstGeom prst="triangle">
                      <a:avLst>
                        <a:gd name="adj" fmla="val 40000"/>
                      </a:avLst>
                    </a:prstGeom>
                    <a:solidFill>
                      <a:srgbClr val="00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2" y="2745"/>
                      <a:ext cx="0" cy="27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bg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0" name="Oval 23"/>
                <p:cNvSpPr>
                  <a:spLocks noChangeArrowheads="1"/>
                </p:cNvSpPr>
                <p:nvPr/>
              </p:nvSpPr>
              <p:spPr bwMode="auto">
                <a:xfrm>
                  <a:off x="522" y="3153"/>
                  <a:ext cx="589" cy="31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" name="Oval 14"/>
                <p:cNvSpPr>
                  <a:spLocks noChangeArrowheads="1"/>
                </p:cNvSpPr>
                <p:nvPr/>
              </p:nvSpPr>
              <p:spPr bwMode="auto">
                <a:xfrm>
                  <a:off x="676" y="3244"/>
                  <a:ext cx="290" cy="1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22"/>
                <p:cNvSpPr>
                  <a:spLocks noChangeArrowheads="1"/>
                </p:cNvSpPr>
                <p:nvPr/>
              </p:nvSpPr>
              <p:spPr bwMode="auto">
                <a:xfrm>
                  <a:off x="594" y="3189"/>
                  <a:ext cx="461" cy="23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895" y="3334"/>
                  <a:ext cx="80" cy="3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55"/>
              <p:cNvSpPr>
                <a:spLocks noChangeShapeType="1"/>
              </p:cNvSpPr>
              <p:nvPr/>
            </p:nvSpPr>
            <p:spPr bwMode="auto">
              <a:xfrm>
                <a:off x="748" y="3470"/>
                <a:ext cx="4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Rectangle 17"/>
            <p:cNvSpPr>
              <a:spLocks noChangeArrowheads="1"/>
            </p:cNvSpPr>
            <p:nvPr/>
          </p:nvSpPr>
          <p:spPr bwMode="auto">
            <a:xfrm>
              <a:off x="765" y="2501"/>
              <a:ext cx="119" cy="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767" y="3919"/>
              <a:ext cx="125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96"/>
          <p:cNvGrpSpPr>
            <a:grpSpLocks/>
          </p:cNvGrpSpPr>
          <p:nvPr/>
        </p:nvGrpSpPr>
        <p:grpSpPr bwMode="auto">
          <a:xfrm>
            <a:off x="5031058" y="3426329"/>
            <a:ext cx="3276600" cy="936625"/>
            <a:chOff x="3696" y="2931"/>
            <a:chExt cx="2064" cy="590"/>
          </a:xfrm>
        </p:grpSpPr>
        <p:grpSp>
          <p:nvGrpSpPr>
            <p:cNvPr id="30" name="Group 88"/>
            <p:cNvGrpSpPr>
              <a:grpSpLocks/>
            </p:cNvGrpSpPr>
            <p:nvPr/>
          </p:nvGrpSpPr>
          <p:grpSpPr bwMode="auto">
            <a:xfrm>
              <a:off x="3696" y="2931"/>
              <a:ext cx="2064" cy="590"/>
              <a:chOff x="3696" y="2931"/>
              <a:chExt cx="2064" cy="590"/>
            </a:xfrm>
          </p:grpSpPr>
          <p:grpSp>
            <p:nvGrpSpPr>
              <p:cNvPr id="32" name="Group 87"/>
              <p:cNvGrpSpPr>
                <a:grpSpLocks/>
              </p:cNvGrpSpPr>
              <p:nvPr/>
            </p:nvGrpSpPr>
            <p:grpSpPr bwMode="auto">
              <a:xfrm>
                <a:off x="3696" y="2931"/>
                <a:ext cx="2064" cy="590"/>
                <a:chOff x="3696" y="2931"/>
                <a:chExt cx="2064" cy="590"/>
              </a:xfrm>
            </p:grpSpPr>
            <p:grpSp>
              <p:nvGrpSpPr>
                <p:cNvPr id="35" name="Group 83"/>
                <p:cNvGrpSpPr>
                  <a:grpSpLocks/>
                </p:cNvGrpSpPr>
                <p:nvPr/>
              </p:nvGrpSpPr>
              <p:grpSpPr bwMode="auto">
                <a:xfrm>
                  <a:off x="3696" y="2931"/>
                  <a:ext cx="2064" cy="590"/>
                  <a:chOff x="3696" y="2931"/>
                  <a:chExt cx="2064" cy="590"/>
                </a:xfrm>
              </p:grpSpPr>
              <p:grpSp>
                <p:nvGrpSpPr>
                  <p:cNvPr id="37" name="Group 81"/>
                  <p:cNvGrpSpPr>
                    <a:grpSpLocks/>
                  </p:cNvGrpSpPr>
                  <p:nvPr/>
                </p:nvGrpSpPr>
                <p:grpSpPr bwMode="auto">
                  <a:xfrm>
                    <a:off x="3696" y="2958"/>
                    <a:ext cx="2064" cy="563"/>
                    <a:chOff x="3696" y="2958"/>
                    <a:chExt cx="2064" cy="563"/>
                  </a:xfrm>
                </p:grpSpPr>
                <p:grpSp>
                  <p:nvGrpSpPr>
                    <p:cNvPr id="40" name="Group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96" y="2958"/>
                      <a:ext cx="2064" cy="563"/>
                      <a:chOff x="3696" y="2958"/>
                      <a:chExt cx="2064" cy="563"/>
                    </a:xfrm>
                  </p:grpSpPr>
                  <p:grpSp>
                    <p:nvGrpSpPr>
                      <p:cNvPr id="42" name="Group 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96" y="2958"/>
                        <a:ext cx="2064" cy="563"/>
                        <a:chOff x="3696" y="2958"/>
                        <a:chExt cx="2064" cy="563"/>
                      </a:xfrm>
                    </p:grpSpPr>
                    <p:grpSp>
                      <p:nvGrpSpPr>
                        <p:cNvPr id="45" name="Group 7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96" y="2958"/>
                          <a:ext cx="2064" cy="563"/>
                          <a:chOff x="3696" y="2958"/>
                          <a:chExt cx="2064" cy="563"/>
                        </a:xfrm>
                      </p:grpSpPr>
                      <p:sp>
                        <p:nvSpPr>
                          <p:cNvPr id="52" name="AutoShape 3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10262864">
                            <a:off x="4468" y="3022"/>
                            <a:ext cx="499" cy="499"/>
                          </a:xfrm>
                          <a:custGeom>
                            <a:avLst/>
                            <a:gdLst>
                              <a:gd name="G0" fmla="+- 8268 0 0"/>
                              <a:gd name="G1" fmla="+- 11074509 0 0"/>
                              <a:gd name="G2" fmla="+- 0 0 11074509"/>
                              <a:gd name="T0" fmla="*/ 0 256 1"/>
                              <a:gd name="T1" fmla="*/ 180 256 1"/>
                              <a:gd name="G3" fmla="+- 11074509 T0 T1"/>
                              <a:gd name="T2" fmla="*/ 0 256 1"/>
                              <a:gd name="T3" fmla="*/ 90 256 1"/>
                              <a:gd name="G4" fmla="+- 11074509 T2 T3"/>
                              <a:gd name="G5" fmla="*/ G4 2 1"/>
                              <a:gd name="T4" fmla="*/ 90 256 1"/>
                              <a:gd name="T5" fmla="*/ 0 256 1"/>
                              <a:gd name="G6" fmla="+- 11074509 T4 T5"/>
                              <a:gd name="G7" fmla="*/ G6 2 1"/>
                              <a:gd name="G8" fmla="abs 11074509"/>
                              <a:gd name="T6" fmla="*/ 0 256 1"/>
                              <a:gd name="T7" fmla="*/ 90 256 1"/>
                              <a:gd name="G9" fmla="+- G8 T6 T7"/>
                              <a:gd name="G10" fmla="?: G9 G7 G5"/>
                              <a:gd name="T8" fmla="*/ 0 256 1"/>
                              <a:gd name="T9" fmla="*/ 360 256 1"/>
                              <a:gd name="G11" fmla="+- G10 T8 T9"/>
                              <a:gd name="G12" fmla="?: G10 G11 G10"/>
                              <a:gd name="T10" fmla="*/ 0 256 1"/>
                              <a:gd name="T11" fmla="*/ 360 256 1"/>
                              <a:gd name="G13" fmla="+- G12 T10 T11"/>
                              <a:gd name="G14" fmla="?: G12 G13 G12"/>
                              <a:gd name="G15" fmla="+- 0 0 G14"/>
                              <a:gd name="G16" fmla="+- 10800 0 0"/>
                              <a:gd name="G17" fmla="+- 10800 0 8268"/>
                              <a:gd name="G18" fmla="*/ 8268 1 2"/>
                              <a:gd name="G19" fmla="+- G18 5400 0"/>
                              <a:gd name="G20" fmla="cos G19 11074509"/>
                              <a:gd name="G21" fmla="sin G19 11074509"/>
                              <a:gd name="G22" fmla="+- G20 10800 0"/>
                              <a:gd name="G23" fmla="+- G21 10800 0"/>
                              <a:gd name="G24" fmla="+- 10800 0 G20"/>
                              <a:gd name="G25" fmla="+- 8268 10800 0"/>
                              <a:gd name="G26" fmla="?: G9 G17 G25"/>
                              <a:gd name="G27" fmla="?: G9 0 21600"/>
                              <a:gd name="G28" fmla="cos 10800 11074509"/>
                              <a:gd name="G29" fmla="sin 10800 11074509"/>
                              <a:gd name="G30" fmla="sin 8268 11074509"/>
                              <a:gd name="G31" fmla="+- G28 10800 0"/>
                              <a:gd name="G32" fmla="+- G29 10800 0"/>
                              <a:gd name="G33" fmla="+- G30 10800 0"/>
                              <a:gd name="G34" fmla="?: G4 0 G31"/>
                              <a:gd name="G35" fmla="?: 11074509 G34 0"/>
                              <a:gd name="G36" fmla="?: G6 G35 G31"/>
                              <a:gd name="G37" fmla="+- 21600 0 G36"/>
                              <a:gd name="G38" fmla="?: G4 0 G33"/>
                              <a:gd name="G39" fmla="?: 11074509 G38 G32"/>
                              <a:gd name="G40" fmla="?: G6 G39 0"/>
                              <a:gd name="G41" fmla="?: G4 G32 21600"/>
                              <a:gd name="G42" fmla="?: G6 G41 G33"/>
                              <a:gd name="T12" fmla="*/ 10800 w 21600"/>
                              <a:gd name="T13" fmla="*/ 0 h 21600"/>
                              <a:gd name="T14" fmla="*/ 1441 w 21600"/>
                              <a:gd name="T15" fmla="*/ 12621 h 21600"/>
                              <a:gd name="T16" fmla="*/ 10800 w 21600"/>
                              <a:gd name="T17" fmla="*/ 2532 h 21600"/>
                              <a:gd name="T18" fmla="*/ 20159 w 21600"/>
                              <a:gd name="T19" fmla="*/ 12621 h 21600"/>
                              <a:gd name="T20" fmla="*/ G36 w 21600"/>
                              <a:gd name="T21" fmla="*/ G40 h 21600"/>
                              <a:gd name="T22" fmla="*/ G37 w 21600"/>
                              <a:gd name="T23" fmla="*/ G42 h 21600"/>
                            </a:gdLst>
                            <a:ahLst/>
                            <a:cxnLst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</a:cxnLst>
                            <a:rect l="T20" t="T21" r="T22" b="T23"/>
                            <a:pathLst>
                              <a:path w="21600" h="21600">
                                <a:moveTo>
                                  <a:pt x="2684" y="12379"/>
                                </a:moveTo>
                                <a:cubicBezTo>
                                  <a:pt x="2583" y="11859"/>
                                  <a:pt x="2532" y="11330"/>
                                  <a:pt x="2532" y="10800"/>
                                </a:cubicBezTo>
                                <a:cubicBezTo>
                                  <a:pt x="2532" y="6233"/>
                                  <a:pt x="6233" y="2532"/>
                                  <a:pt x="10800" y="2532"/>
                                </a:cubicBezTo>
                                <a:cubicBezTo>
                                  <a:pt x="15366" y="2532"/>
                                  <a:pt x="19068" y="6233"/>
                                  <a:pt x="19068" y="10800"/>
                                </a:cubicBezTo>
                                <a:cubicBezTo>
                                  <a:pt x="19068" y="11330"/>
                                  <a:pt x="19016" y="11859"/>
                                  <a:pt x="18915" y="12379"/>
                                </a:cubicBezTo>
                                <a:lnTo>
                                  <a:pt x="21400" y="12863"/>
                                </a:lnTo>
                                <a:cubicBezTo>
                                  <a:pt x="21533" y="12183"/>
                                  <a:pt x="21600" y="11492"/>
                                  <a:pt x="21600" y="10800"/>
                                </a:cubicBezTo>
                                <a:cubicBezTo>
                                  <a:pt x="21600" y="4835"/>
                                  <a:pt x="16764" y="0"/>
                                  <a:pt x="10800" y="0"/>
                                </a:cubicBezTo>
                                <a:cubicBezTo>
                                  <a:pt x="4835" y="0"/>
                                  <a:pt x="0" y="4835"/>
                                  <a:pt x="0" y="10800"/>
                                </a:cubicBezTo>
                                <a:cubicBezTo>
                                  <a:pt x="-1" y="11492"/>
                                  <a:pt x="66" y="12183"/>
                                  <a:pt x="199" y="1286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660033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3" name="AutoShape 3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3022"/>
                            <a:ext cx="2064" cy="408"/>
                          </a:xfrm>
                          <a:prstGeom prst="parallelogram">
                            <a:avLst>
                              <a:gd name="adj" fmla="val 142069"/>
                            </a:avLst>
                          </a:prstGeom>
                          <a:solidFill>
                            <a:schemeClr val="accent1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4" name="Oval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52" y="3121"/>
                            <a:ext cx="572" cy="191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5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2048640">
                            <a:off x="4649" y="3067"/>
                            <a:ext cx="54" cy="153"/>
                          </a:xfrm>
                          <a:prstGeom prst="triangle">
                            <a:avLst>
                              <a:gd name="adj" fmla="val 40000"/>
                            </a:avLst>
                          </a:prstGeom>
                          <a:solidFill>
                            <a:srgbClr val="0066FF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6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45882122">
                            <a:off x="5311" y="3131"/>
                            <a:ext cx="45" cy="136"/>
                          </a:xfrm>
                          <a:prstGeom prst="triangle">
                            <a:avLst>
                              <a:gd name="adj" fmla="val 50000"/>
                            </a:avLst>
                          </a:prstGeom>
                          <a:solidFill>
                            <a:srgbClr val="CC006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7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13981578">
                            <a:off x="4096" y="3131"/>
                            <a:ext cx="54" cy="153"/>
                          </a:xfrm>
                          <a:prstGeom prst="triangle">
                            <a:avLst>
                              <a:gd name="adj" fmla="val 40000"/>
                            </a:avLst>
                          </a:prstGeom>
                          <a:solidFill>
                            <a:srgbClr val="0066FF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8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23762069">
                            <a:off x="4785" y="3067"/>
                            <a:ext cx="54" cy="153"/>
                          </a:xfrm>
                          <a:prstGeom prst="triangle">
                            <a:avLst>
                              <a:gd name="adj" fmla="val 40000"/>
                            </a:avLst>
                          </a:prstGeom>
                          <a:solidFill>
                            <a:srgbClr val="CC3300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9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13206414">
                            <a:off x="4567" y="3185"/>
                            <a:ext cx="45" cy="136"/>
                          </a:xfrm>
                          <a:prstGeom prst="triangle">
                            <a:avLst>
                              <a:gd name="adj" fmla="val 50000"/>
                            </a:avLst>
                          </a:prstGeom>
                          <a:solidFill>
                            <a:srgbClr val="CC006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60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35274240">
                            <a:off x="5220" y="3222"/>
                            <a:ext cx="49" cy="139"/>
                          </a:xfrm>
                          <a:prstGeom prst="triangle">
                            <a:avLst>
                              <a:gd name="adj" fmla="val 40000"/>
                            </a:avLst>
                          </a:prstGeom>
                          <a:solidFill>
                            <a:srgbClr val="0066FF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61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rot="3141846">
                            <a:off x="4195" y="3068"/>
                            <a:ext cx="45" cy="136"/>
                          </a:xfrm>
                          <a:prstGeom prst="triangle">
                            <a:avLst>
                              <a:gd name="adj" fmla="val 50000"/>
                            </a:avLst>
                          </a:prstGeom>
                          <a:solidFill>
                            <a:srgbClr val="CC006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62" name="Line 5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631" y="2958"/>
                            <a:ext cx="136" cy="0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chemeClr val="bg1"/>
                            </a:solidFill>
                            <a:round/>
                            <a:headEnd/>
                            <a:tailEnd type="triangl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46" name="Oval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77" y="3158"/>
                          <a:ext cx="227" cy="91"/>
                        </a:xfrm>
                        <a:prstGeom prst="ellips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Oval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259" y="3140"/>
                          <a:ext cx="408" cy="136"/>
                        </a:xfrm>
                        <a:prstGeom prst="ellips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Oval 3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76" y="3140"/>
                          <a:ext cx="381" cy="154"/>
                        </a:xfrm>
                        <a:prstGeom prst="ellips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Oval 4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40" y="3113"/>
                          <a:ext cx="518" cy="217"/>
                        </a:xfrm>
                        <a:prstGeom prst="ellips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317" y="3121"/>
                          <a:ext cx="9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 type="triangl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103" y="3113"/>
                          <a:ext cx="45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 type="triangl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43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241" y="329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4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4830" y="3302"/>
                        <a:ext cx="83" cy="2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41" name="Line 6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649" y="3249"/>
                      <a:ext cx="45" cy="45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8" name="Auto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4468" y="2931"/>
                    <a:ext cx="499" cy="499"/>
                  </a:xfrm>
                  <a:custGeom>
                    <a:avLst/>
                    <a:gdLst>
                      <a:gd name="G0" fmla="+- 8268 0 0"/>
                      <a:gd name="G1" fmla="+- 11074509 0 0"/>
                      <a:gd name="G2" fmla="+- 0 0 11074509"/>
                      <a:gd name="T0" fmla="*/ 0 256 1"/>
                      <a:gd name="T1" fmla="*/ 180 256 1"/>
                      <a:gd name="G3" fmla="+- 11074509 T0 T1"/>
                      <a:gd name="T2" fmla="*/ 0 256 1"/>
                      <a:gd name="T3" fmla="*/ 90 256 1"/>
                      <a:gd name="G4" fmla="+- 11074509 T2 T3"/>
                      <a:gd name="G5" fmla="*/ G4 2 1"/>
                      <a:gd name="T4" fmla="*/ 90 256 1"/>
                      <a:gd name="T5" fmla="*/ 0 256 1"/>
                      <a:gd name="G6" fmla="+- 11074509 T4 T5"/>
                      <a:gd name="G7" fmla="*/ G6 2 1"/>
                      <a:gd name="G8" fmla="abs 11074509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8268"/>
                      <a:gd name="G18" fmla="*/ 8268 1 2"/>
                      <a:gd name="G19" fmla="+- G18 5400 0"/>
                      <a:gd name="G20" fmla="cos G19 11074509"/>
                      <a:gd name="G21" fmla="sin G19 11074509"/>
                      <a:gd name="G22" fmla="+- G20 10800 0"/>
                      <a:gd name="G23" fmla="+- G21 10800 0"/>
                      <a:gd name="G24" fmla="+- 10800 0 G20"/>
                      <a:gd name="G25" fmla="+- 8268 10800 0"/>
                      <a:gd name="G26" fmla="?: G9 G17 G25"/>
                      <a:gd name="G27" fmla="?: G9 0 21600"/>
                      <a:gd name="G28" fmla="cos 10800 11074509"/>
                      <a:gd name="G29" fmla="sin 10800 11074509"/>
                      <a:gd name="G30" fmla="sin 8268 11074509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11074509 G34 0"/>
                      <a:gd name="G36" fmla="?: G6 G35 G31"/>
                      <a:gd name="G37" fmla="+- 21600 0 G36"/>
                      <a:gd name="G38" fmla="?: G4 0 G33"/>
                      <a:gd name="G39" fmla="?: 11074509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1441 w 21600"/>
                      <a:gd name="T15" fmla="*/ 12621 h 21600"/>
                      <a:gd name="T16" fmla="*/ 10800 w 21600"/>
                      <a:gd name="T17" fmla="*/ 2532 h 21600"/>
                      <a:gd name="T18" fmla="*/ 20159 w 21600"/>
                      <a:gd name="T19" fmla="*/ 12621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2684" y="12379"/>
                        </a:moveTo>
                        <a:cubicBezTo>
                          <a:pt x="2583" y="11859"/>
                          <a:pt x="2532" y="11330"/>
                          <a:pt x="2532" y="10800"/>
                        </a:cubicBezTo>
                        <a:cubicBezTo>
                          <a:pt x="2532" y="6233"/>
                          <a:pt x="6233" y="2532"/>
                          <a:pt x="10800" y="2532"/>
                        </a:cubicBezTo>
                        <a:cubicBezTo>
                          <a:pt x="15366" y="2532"/>
                          <a:pt x="19068" y="6233"/>
                          <a:pt x="19068" y="10800"/>
                        </a:cubicBezTo>
                        <a:cubicBezTo>
                          <a:pt x="19068" y="11330"/>
                          <a:pt x="19016" y="11859"/>
                          <a:pt x="18915" y="12379"/>
                        </a:cubicBezTo>
                        <a:lnTo>
                          <a:pt x="21400" y="12863"/>
                        </a:lnTo>
                        <a:cubicBezTo>
                          <a:pt x="21533" y="12183"/>
                          <a:pt x="21600" y="11492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1492"/>
                          <a:pt x="66" y="12183"/>
                          <a:pt x="199" y="12863"/>
                        </a:cubicBezTo>
                        <a:close/>
                      </a:path>
                    </a:pathLst>
                  </a:custGeom>
                  <a:solidFill>
                    <a:srgbClr val="6600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9" name="Line 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35" y="2949"/>
                    <a:ext cx="159" cy="3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6" name="AutoShape 46"/>
                <p:cNvSpPr>
                  <a:spLocks noChangeArrowheads="1"/>
                </p:cNvSpPr>
                <p:nvPr/>
              </p:nvSpPr>
              <p:spPr bwMode="auto">
                <a:xfrm rot="13058414">
                  <a:off x="4703" y="3204"/>
                  <a:ext cx="45" cy="13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C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3" name="Oval 36"/>
              <p:cNvSpPr>
                <a:spLocks noChangeArrowheads="1"/>
              </p:cNvSpPr>
              <p:nvPr/>
            </p:nvSpPr>
            <p:spPr bwMode="auto">
              <a:xfrm>
                <a:off x="4830" y="3158"/>
                <a:ext cx="227" cy="10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Line 67"/>
              <p:cNvSpPr>
                <a:spLocks noChangeShapeType="1"/>
              </p:cNvSpPr>
              <p:nvPr/>
            </p:nvSpPr>
            <p:spPr bwMode="auto">
              <a:xfrm flipH="1">
                <a:off x="5148" y="3294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" name="AutoShape 95"/>
            <p:cNvSpPr>
              <a:spLocks noChangeArrowheads="1"/>
            </p:cNvSpPr>
            <p:nvPr/>
          </p:nvSpPr>
          <p:spPr bwMode="auto">
            <a:xfrm rot="1757513">
              <a:off x="4788" y="3062"/>
              <a:ext cx="44" cy="161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" name="Text Box 12"/>
          <p:cNvSpPr txBox="1">
            <a:spLocks noChangeArrowheads="1"/>
          </p:cNvSpPr>
          <p:nvPr/>
        </p:nvSpPr>
        <p:spPr bwMode="auto">
          <a:xfrm>
            <a:off x="635618" y="1376324"/>
            <a:ext cx="76831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Направлением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магнитного поля в данной точки считают направление, в котором установится северный конец магнитной стрелки.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234117" y="579193"/>
            <a:ext cx="4894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Линии магнитного поля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2062976" y="378484"/>
            <a:ext cx="6735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Расположение магнитных стрелок вокруг проводника с током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0829" y="1505415"/>
            <a:ext cx="58432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Почему для изучения магнитного поля можно использовать железные опилки?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Как располагаются железные опилки в магнитном поле прямого проводника?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Что называют магнитной линией магнитного поля?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Для чего вводят понятие магнитной линии поля?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>
            <a:lum bright="10000" contrast="10000"/>
          </a:blip>
          <a:srcRect t="8539" r="71339"/>
          <a:stretch>
            <a:fillRect/>
          </a:stretch>
        </p:blipFill>
        <p:spPr bwMode="auto">
          <a:xfrm>
            <a:off x="4315522" y="3890992"/>
            <a:ext cx="2107581" cy="249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SunnyBeam\Pictures\213.gif">
            <a:hlinkClick r:id="rId4" tooltip="рабочий стол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59083" y="5211021"/>
            <a:ext cx="1036017" cy="128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0"/>
          <p:cNvPicPr preferRelativeResize="0">
            <a:picLocks noChangeArrowheads="1"/>
          </p:cNvPicPr>
          <p:nvPr/>
        </p:nvPicPr>
        <p:blipFill>
          <a:blip r:embed="rId6">
            <a:lum bright="10000" contrast="20000"/>
          </a:blip>
          <a:srcRect l="11877" r="10074" b="3546"/>
          <a:stretch>
            <a:fillRect/>
          </a:stretch>
        </p:blipFill>
        <p:spPr bwMode="auto">
          <a:xfrm>
            <a:off x="323386" y="1483114"/>
            <a:ext cx="2531325" cy="46166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1111" y="1500823"/>
            <a:ext cx="5420840" cy="41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82187" y="2292157"/>
            <a:ext cx="3959225" cy="1152525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 rot="5400000">
            <a:off x="1914699" y="3044885"/>
            <a:ext cx="383053" cy="1496972"/>
            <a:chOff x="567" y="845"/>
            <a:chExt cx="317" cy="1722"/>
          </a:xfrm>
        </p:grpSpPr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567" y="845"/>
              <a:ext cx="317" cy="861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auto">
            <a:xfrm rot="10800000">
              <a:off x="567" y="1706"/>
              <a:ext cx="317" cy="86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 rot="-5400000">
            <a:off x="3228806" y="1302270"/>
            <a:ext cx="348318" cy="1512889"/>
            <a:chOff x="567" y="845"/>
            <a:chExt cx="317" cy="1722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567" y="845"/>
              <a:ext cx="317" cy="861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 rot="10800000">
              <a:off x="567" y="1706"/>
              <a:ext cx="317" cy="86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314914" y="556477"/>
            <a:ext cx="8636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0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-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476065" y="5706559"/>
            <a:ext cx="86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+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1977444" y="2316047"/>
            <a:ext cx="2873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1999243" y="3422379"/>
            <a:ext cx="2889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2497952" y="5151670"/>
            <a:ext cx="0" cy="1557337"/>
          </a:xfrm>
          <a:prstGeom prst="line">
            <a:avLst/>
          </a:prstGeom>
          <a:noFill/>
          <a:ln w="203200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2062976" y="378484"/>
            <a:ext cx="6735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Определение направления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линий магнитного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проводника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электрическим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током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 flipH="1">
            <a:off x="2464498" y="1494263"/>
            <a:ext cx="11074" cy="1930710"/>
          </a:xfrm>
          <a:prstGeom prst="line">
            <a:avLst/>
          </a:prstGeom>
          <a:noFill/>
          <a:ln w="203200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 flipV="1">
            <a:off x="2464496" y="1717287"/>
            <a:ext cx="22225" cy="1666178"/>
          </a:xfrm>
          <a:prstGeom prst="line">
            <a:avLst/>
          </a:prstGeom>
          <a:noFill/>
          <a:ln w="57150">
            <a:solidFill>
              <a:srgbClr val="FFFF33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4791306" y="1909919"/>
            <a:ext cx="42077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Направление магнитных линий магнитного поля тока связано с направлением тока в проводнике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3" grpId="0"/>
      <p:bldP spid="14" grpId="0" animBg="1"/>
      <p:bldP spid="15" grpId="0" animBg="1"/>
      <p:bldP spid="16" grpId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2" name="Picture 4" descr="11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3293" y="494526"/>
            <a:ext cx="428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62195" y="512285"/>
            <a:ext cx="1188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421" y="1405054"/>
            <a:ext cx="89655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чем свидетельствует опыт Эрстеда?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о влиянии проводника с током на магнитную стрелку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о существовании вокруг проводника с током магнитного поля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об отклонении магнитной стрелки около проводника с током</a:t>
            </a: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Источником магнитного поля являются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движущиеся электрические заряды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неподвижные заряды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любые заряженные частицы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Магнитная линия магнитного поля – это…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линия, по которой движутся железные опилки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линия, которая показывает действие магнитного поля на магнитные стрелочки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линия, вдоль которой устанавливаются в магнитном поле оси магнитных стрелочек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581256" y="2185639"/>
            <a:ext cx="6968119" cy="5653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544085" y="3624145"/>
            <a:ext cx="4663535" cy="24239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618426" y="6222379"/>
            <a:ext cx="8001467" cy="937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62195" y="512285"/>
            <a:ext cx="1188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11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3293" y="494526"/>
            <a:ext cx="428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4176" y="1405055"/>
            <a:ext cx="875370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Какова форма магнитных линий магнитного поля прямого проводника с током?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замкнутые кривые вокруг проводника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концентрические окружности, охватывающие проводник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радиальные линии, отходящие от проводника как от центра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Какое направление принято за направление магнитной линии магнитного поля?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направление, которое указывает северный полюс магнитной стрелки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направление, которое указывает южный полюс магнитной стрелки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направление, в котором устанавливается ось магнитной стрелки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618426" y="2921619"/>
            <a:ext cx="7521964" cy="20519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581254" y="4382428"/>
            <a:ext cx="7904823" cy="16801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26575" y="523436"/>
            <a:ext cx="2342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643050"/>
            <a:ext cx="8501122" cy="4500594"/>
          </a:xfrm>
          <a:prstGeom prst="rect">
            <a:avLst/>
          </a:prstGeom>
        </p:spPr>
        <p:txBody>
          <a:bodyPr/>
          <a:lstStyle/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узнал много нового.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Мне это пригодится в жизни.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уроке было над чем подумать.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все возникшие у меня в ходе урока вопросы, 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/>
              <a:t>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получил ответы.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На уроке я поработал добросовестно и цели урока достиг.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SunnyBeam\Pictures\213.gif">
            <a:hlinkClick r:id="rId3" tooltip="рабочий стол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1454" y="1301426"/>
            <a:ext cx="1582427" cy="195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7033" y="545739"/>
            <a:ext cx="6734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2956" y="1962615"/>
            <a:ext cx="82184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Перышкин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Физика 8 класс. М.: Дрофа, 2013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А.В. Чеботарева. Тесты по физике 8 класс. М.: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издательство  «Экзамен» 2016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sdnnet.ru</a:t>
            </a:r>
          </a:p>
          <a:p>
            <a:pPr marL="457200" indent="-457200"/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kabinet403.ucoz.ru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tonpix.ru</a:t>
            </a: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znanie.podelise.ru</a:t>
            </a: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9711" y="3725183"/>
            <a:ext cx="850011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Магнитное поле</a:t>
            </a:r>
            <a:endParaRPr lang="ru-RU" sz="6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1015" y="1318062"/>
            <a:ext cx="62000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всём мне хочется дойти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самой сути.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работе, в поисках пути,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сердечной смуте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сущности протекших дней,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их причины,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оснований, до корней,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сердцевины.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Б. Пастернак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а 13 из 10340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8429" y="3805354"/>
            <a:ext cx="31432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555624"/>
            <a:ext cx="2069413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 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8538" y="1289227"/>
            <a:ext cx="81374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Вокруг любого проводника с током, т.е. движущихся электрических зарядов, существует  магнитное поле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Ток следует рассматривать как источник магнитного поля!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688" y="4290093"/>
            <a:ext cx="8586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представления о магнитном поле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0293" y="1425563"/>
            <a:ext cx="84191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● установить связь между электрическим током и магнитным полем,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● дать понятие магнитных линий,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● описать магнитное поле прямого тока с помощью магнитных линий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38567" y="555624"/>
            <a:ext cx="1753172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 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SunnyBeam\Pictures\213.gif">
            <a:hlinkClick r:id="rId3" tooltip="рабочий стол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1452" y="3579541"/>
            <a:ext cx="2407532" cy="297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4898" y="1384300"/>
            <a:ext cx="8229600" cy="54737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Чтобы нам продолжить путь,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Надо знанья почерпнуть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тетради открываем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магнитное поле изучаем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Users\SunnyBeam\Pictures\213.gif">
            <a:hlinkClick r:id="rId3" tooltip="рабочий стол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35883" y="2570705"/>
            <a:ext cx="3071813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937051" y="4684906"/>
            <a:ext cx="3600450" cy="720725"/>
            <a:chOff x="1474" y="2341"/>
            <a:chExt cx="2268" cy="454"/>
          </a:xfrm>
        </p:grpSpPr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 rot="-5400000">
              <a:off x="1814" y="2001"/>
              <a:ext cx="454" cy="1134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 rot="5400000">
              <a:off x="2948" y="2001"/>
              <a:ext cx="454" cy="113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613120" y="4898522"/>
            <a:ext cx="57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/>
              <a:t>N</a:t>
            </a:r>
            <a:endParaRPr lang="ru-RU" sz="4000" b="1" dirty="0"/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533517" y="4905143"/>
            <a:ext cx="57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/>
              <a:t>S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555624"/>
            <a:ext cx="3206647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Эрстеда  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znanie.podelise.ru/tw_files/29/d-28329/7z-docs/3_html_m6a3e4966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89917" y="2025655"/>
            <a:ext cx="2618926" cy="30816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0654" y="1405053"/>
            <a:ext cx="7822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проводника с током и магнитной стрелки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97151"/>
            <a:ext cx="57763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Цель опыта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пронаблюдать взаимодействие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проводника с током и магнитной стрелки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источник тока, ключ, реостат,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соединительные провода, толстый прямой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проводник, магнитная стрелка на подставке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собрать электрическую цепь.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Расположить под прямым проводником магнитную стрелку и дать ей успокоиться.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Замкнуть ключ.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0482" name="Picture 2" descr="http://kabinet403.ucoz.ru/_ph/1/6853104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730" t="21907" r="10071" b="9762"/>
          <a:stretch>
            <a:fillRect/>
          </a:stretch>
        </p:blipFill>
        <p:spPr bwMode="auto">
          <a:xfrm>
            <a:off x="384439" y="1314500"/>
            <a:ext cx="8115300" cy="49493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38567" y="555624"/>
            <a:ext cx="3206647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Эрстеда  </a:t>
            </a:r>
            <a:endParaRPr lang="ru-RU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7649" y="5754029"/>
            <a:ext cx="5525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повернулась стрелка 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Picture 2" descr="Ørsted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393" y="1494263"/>
            <a:ext cx="2954222" cy="379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75569" y="473927"/>
            <a:ext cx="79062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Ханс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Кристиан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Эрстед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5168" y="5496880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1777 - 1851</a:t>
            </a:r>
            <a:endParaRPr lang="ru-RU" sz="24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68390" y="1372808"/>
            <a:ext cx="541949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датский физик, непременный секретарь Датского королевского общества (с 1815). Окончил Копенгагенский университет (1797). 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1806 года - профессор этого университета, с 1829 года одновременно директор Копенгагенской политехнической школы.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Эрстеда посвящены электричеству, акустике, молекулярной физике. В 1820 году он обнаружил действие электрического тока на магнитную стрелку.  Это привело к возникновению новой области физики - электромагнетизма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642</TotalTime>
  <Words>761</Words>
  <Application>Microsoft Office PowerPoint</Application>
  <PresentationFormat>Экран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ольга</cp:lastModifiedBy>
  <cp:revision>73</cp:revision>
  <dcterms:created xsi:type="dcterms:W3CDTF">2013-11-19T05:52:05Z</dcterms:created>
  <dcterms:modified xsi:type="dcterms:W3CDTF">2016-04-24T11:42:31Z</dcterms:modified>
</cp:coreProperties>
</file>