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74" r:id="rId2"/>
    <p:sldId id="257" r:id="rId3"/>
    <p:sldId id="259" r:id="rId4"/>
    <p:sldId id="281" r:id="rId5"/>
    <p:sldId id="277" r:id="rId6"/>
    <p:sldId id="282" r:id="rId7"/>
    <p:sldId id="283" r:id="rId8"/>
    <p:sldId id="284" r:id="rId9"/>
    <p:sldId id="285" r:id="rId10"/>
    <p:sldId id="286" r:id="rId11"/>
    <p:sldId id="287" r:id="rId12"/>
    <p:sldId id="288" r:id="rId13"/>
    <p:sldId id="289" r:id="rId14"/>
    <p:sldId id="290" r:id="rId15"/>
    <p:sldId id="291" r:id="rId16"/>
    <p:sldId id="258" r:id="rId17"/>
    <p:sldId id="261" r:id="rId18"/>
    <p:sldId id="262" r:id="rId19"/>
    <p:sldId id="263" r:id="rId20"/>
    <p:sldId id="264" r:id="rId21"/>
    <p:sldId id="278" r:id="rId22"/>
    <p:sldId id="276" r:id="rId23"/>
    <p:sldId id="279" r:id="rId24"/>
    <p:sldId id="260" r:id="rId25"/>
    <p:sldId id="292" r:id="rId26"/>
    <p:sldId id="293" r:id="rId27"/>
    <p:sldId id="280" r:id="rId28"/>
    <p:sldId id="294" r:id="rId29"/>
    <p:sldId id="267" r:id="rId30"/>
    <p:sldId id="266" r:id="rId31"/>
    <p:sldId id="296" r:id="rId32"/>
    <p:sldId id="272" r:id="rId33"/>
    <p:sldId id="268" r:id="rId34"/>
    <p:sldId id="295" r:id="rId35"/>
    <p:sldId id="265" r:id="rId36"/>
    <p:sldId id="269" r:id="rId37"/>
    <p:sldId id="270" r:id="rId38"/>
    <p:sldId id="271" r:id="rId39"/>
    <p:sldId id="273" r:id="rId4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19099D-8EB9-4C61-B82A-31ED7C2CDBB1}" type="datetimeFigureOut">
              <a:rPr lang="ru-RU" smtClean="0"/>
              <a:pPr/>
              <a:t>15.10.2013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F0113E-164B-4517-9780-9BF90C6304C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F0113E-164B-4517-9780-9BF90C6304C0}"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BEDBC6E-ED24-4919-A403-AB765192BF1F}" type="datetimeFigureOut">
              <a:rPr lang="ru-RU" smtClean="0"/>
              <a:pPr/>
              <a:t>15.10.2013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6136DF-C145-4771-B957-F23A0F86AB0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EDBC6E-ED24-4919-A403-AB765192BF1F}" type="datetimeFigureOut">
              <a:rPr lang="ru-RU" smtClean="0"/>
              <a:pPr/>
              <a:t>15.10.2013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6136DF-C145-4771-B957-F23A0F86AB0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video" Target="file:///C:\Users\User\Desktop\&#1076;&#1091;&#1073;&#1083;&#1100;%203.wmv"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video" Target="file:///C:\Users\User\Desktop\&#1085;&#1077;&#1076;&#1077;&#1083;&#1103;%202013%20&#1075;&#1086;&#1076;\&#1090;&#1080;&#1088;&#1241;%20&#1103;&#1185;%20&#1084;&#1257;&#1093;&#1080;&#1090;&#1090;&#1077;%20&#1211;&#1072;&#1185;&#1083;&#1072;&#1091;%20&#1081;&#1099;&#1083;&#1099;..wmv"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938338"/>
          </a:xfrm>
        </p:spPr>
        <p:txBody>
          <a:bodyPr>
            <a:normAutofit/>
          </a:bodyPr>
          <a:lstStyle/>
          <a:p>
            <a:r>
              <a:rPr lang="ba-RU" sz="5400" b="1" dirty="0" smtClean="0">
                <a:solidFill>
                  <a:srgbClr val="FF0000"/>
                </a:solidFill>
              </a:rPr>
              <a:t>Егерме икенсе октябрь. </a:t>
            </a:r>
            <a:br>
              <a:rPr lang="ba-RU" sz="5400" b="1" dirty="0" smtClean="0">
                <a:solidFill>
                  <a:srgbClr val="FF0000"/>
                </a:solidFill>
              </a:rPr>
            </a:br>
            <a:r>
              <a:rPr lang="ba-RU" sz="5400" b="1" dirty="0" smtClean="0">
                <a:solidFill>
                  <a:srgbClr val="FF0000"/>
                </a:solidFill>
              </a:rPr>
              <a:t>Шишәмбе.</a:t>
            </a:r>
            <a:br>
              <a:rPr lang="ba-RU" sz="5400" b="1" dirty="0" smtClean="0">
                <a:solidFill>
                  <a:srgbClr val="FF0000"/>
                </a:solidFill>
              </a:rPr>
            </a:br>
            <a:r>
              <a:rPr lang="ba-RU" sz="5400" b="1" dirty="0" smtClean="0">
                <a:solidFill>
                  <a:srgbClr val="FF0000"/>
                </a:solidFill>
              </a:rPr>
              <a:t>Исем.</a:t>
            </a:r>
            <a:endParaRPr lang="ru-RU" sz="5400" b="1" dirty="0">
              <a:solidFill>
                <a:srgbClr val="FF0000"/>
              </a:solidFill>
            </a:endParaRPr>
          </a:p>
        </p:txBody>
      </p:sp>
      <p:pic>
        <p:nvPicPr>
          <p:cNvPr id="4" name="Содержимое 3" descr="look.com.ua-17877.jpg"/>
          <p:cNvPicPr>
            <a:picLocks noGrp="1" noChangeAspect="1"/>
          </p:cNvPicPr>
          <p:nvPr>
            <p:ph idx="1"/>
          </p:nvPr>
        </p:nvPicPr>
        <p:blipFill>
          <a:blip r:embed="rId2" cstate="print"/>
          <a:stretch>
            <a:fillRect/>
          </a:stretch>
        </p:blipFill>
        <p:spPr>
          <a:xfrm>
            <a:off x="611560" y="3131660"/>
            <a:ext cx="8136904" cy="3393683"/>
          </a:xfrm>
          <a:solidFill>
            <a:schemeClr val="accent2"/>
          </a:solidFill>
        </p:spPr>
      </p:pic>
      <p:pic>
        <p:nvPicPr>
          <p:cNvPr id="5" name="Содержимое 3" descr="look.com.ua-17877.jpg"/>
          <p:cNvPicPr>
            <a:picLocks noChangeAspect="1"/>
          </p:cNvPicPr>
          <p:nvPr/>
        </p:nvPicPr>
        <p:blipFill>
          <a:blip r:embed="rId2" cstate="print"/>
          <a:stretch>
            <a:fillRect/>
          </a:stretch>
        </p:blipFill>
        <p:spPr>
          <a:xfrm>
            <a:off x="611560" y="3068960"/>
            <a:ext cx="8136904" cy="3393683"/>
          </a:xfrm>
          <a:prstGeom prst="rect">
            <a:avLst/>
          </a:prstGeom>
          <a:solidFill>
            <a:schemeClr val="accent2"/>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a:solidFill>
            <a:schemeClr val="accent5">
              <a:lumMod val="20000"/>
              <a:lumOff val="80000"/>
            </a:schemeClr>
          </a:solidFill>
        </p:spPr>
        <p:txBody>
          <a:bodyPr>
            <a:normAutofit/>
          </a:bodyPr>
          <a:lstStyle/>
          <a:p>
            <a:pPr algn="ctr">
              <a:buNone/>
            </a:pPr>
            <a:endParaRPr lang="ba-RU" sz="6000" b="1" dirty="0" smtClean="0">
              <a:solidFill>
                <a:srgbClr val="FF0000"/>
              </a:solidFill>
            </a:endParaRPr>
          </a:p>
          <a:p>
            <a:pPr algn="ctr">
              <a:buNone/>
            </a:pPr>
            <a:endParaRPr lang="ba-RU" sz="6000" b="1" dirty="0" smtClean="0">
              <a:solidFill>
                <a:srgbClr val="FF0000"/>
              </a:solidFill>
            </a:endParaRPr>
          </a:p>
          <a:p>
            <a:pPr algn="ctr">
              <a:buNone/>
            </a:pPr>
            <a:r>
              <a:rPr lang="ba-RU" sz="6000" b="1" dirty="0" smtClean="0">
                <a:solidFill>
                  <a:srgbClr val="FF0000"/>
                </a:solidFill>
              </a:rPr>
              <a:t>Йәйен һоро, ҡышын аҡ,</a:t>
            </a:r>
          </a:p>
          <a:p>
            <a:pPr algn="ctr">
              <a:buNone/>
            </a:pPr>
            <a:r>
              <a:rPr lang="ba-RU" sz="6000" b="1" dirty="0" smtClean="0">
                <a:solidFill>
                  <a:srgbClr val="FF0000"/>
                </a:solidFill>
              </a:rPr>
              <a:t>Уға шулай яҡшыраҡ</a:t>
            </a:r>
            <a:r>
              <a:rPr lang="ba-RU" sz="6000" dirty="0" smtClean="0">
                <a:solidFill>
                  <a:srgbClr val="FF0000"/>
                </a:solidFill>
              </a:rPr>
              <a:t>.</a:t>
            </a:r>
            <a:endParaRPr lang="ru-RU" sz="60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6712"/>
          </a:xfrm>
          <a:solidFill>
            <a:schemeClr val="accent2">
              <a:lumMod val="20000"/>
              <a:lumOff val="80000"/>
            </a:schemeClr>
          </a:solidFill>
        </p:spPr>
        <p:txBody>
          <a:bodyPr>
            <a:noAutofit/>
          </a:bodyPr>
          <a:lstStyle/>
          <a:p>
            <a:r>
              <a:rPr lang="ba-RU" sz="6000" dirty="0" smtClean="0">
                <a:solidFill>
                  <a:srgbClr val="FF0000"/>
                </a:solidFill>
              </a:rPr>
              <a:t>ҡуян</a:t>
            </a:r>
            <a:endParaRPr lang="ru-RU" sz="6000" dirty="0">
              <a:solidFill>
                <a:srgbClr val="FF0000"/>
              </a:solidFill>
            </a:endParaRPr>
          </a:p>
        </p:txBody>
      </p:sp>
      <p:pic>
        <p:nvPicPr>
          <p:cNvPr id="4" name="Содержимое 3" descr="0_2f294_13091a70_XL.jpg"/>
          <p:cNvPicPr>
            <a:picLocks noGrp="1" noChangeAspect="1"/>
          </p:cNvPicPr>
          <p:nvPr>
            <p:ph idx="1"/>
          </p:nvPr>
        </p:nvPicPr>
        <p:blipFill>
          <a:blip r:embed="rId3" cstate="print"/>
          <a:stretch>
            <a:fillRect/>
          </a:stretch>
        </p:blipFill>
        <p:spPr>
          <a:xfrm>
            <a:off x="0" y="764704"/>
            <a:ext cx="9144000" cy="6093296"/>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a:solidFill>
            <a:schemeClr val="accent6">
              <a:lumMod val="40000"/>
              <a:lumOff val="60000"/>
            </a:schemeClr>
          </a:solidFill>
        </p:spPr>
        <p:txBody>
          <a:bodyPr>
            <a:normAutofit/>
          </a:bodyPr>
          <a:lstStyle/>
          <a:p>
            <a:pPr algn="ctr">
              <a:buNone/>
            </a:pPr>
            <a:endParaRPr lang="ba-RU" sz="6600" b="1" dirty="0" smtClean="0">
              <a:solidFill>
                <a:srgbClr val="7030A0"/>
              </a:solidFill>
            </a:endParaRPr>
          </a:p>
          <a:p>
            <a:pPr algn="ctr">
              <a:buNone/>
            </a:pPr>
            <a:r>
              <a:rPr lang="ba-RU" sz="6600" b="1" dirty="0" smtClean="0">
                <a:solidFill>
                  <a:srgbClr val="7030A0"/>
                </a:solidFill>
              </a:rPr>
              <a:t>Берәү һөйләй, </a:t>
            </a:r>
          </a:p>
          <a:p>
            <a:pPr algn="ctr">
              <a:buNone/>
            </a:pPr>
            <a:r>
              <a:rPr lang="ba-RU" sz="6600" b="1" dirty="0" smtClean="0">
                <a:solidFill>
                  <a:srgbClr val="7030A0"/>
                </a:solidFill>
              </a:rPr>
              <a:t>Икәү тыңлай,</a:t>
            </a:r>
          </a:p>
          <a:p>
            <a:pPr algn="ctr">
              <a:buNone/>
            </a:pPr>
            <a:r>
              <a:rPr lang="ba-RU" sz="6600" b="1" dirty="0" smtClean="0">
                <a:solidFill>
                  <a:srgbClr val="7030A0"/>
                </a:solidFill>
              </a:rPr>
              <a:t>Тағы икәү ҡарап тора.</a:t>
            </a:r>
            <a:endParaRPr lang="ru-RU" sz="6600" b="1" dirty="0">
              <a:solidFill>
                <a:srgbClr val="7030A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4aerjP5Y.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Язык.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84c6ce8c64bf8fecfaaeb71234f82eb3_2e02efb422becac602a39534f5451393.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lstStyle/>
          <a:p>
            <a:endParaRPr lang="ru-RU" dirty="0"/>
          </a:p>
        </p:txBody>
      </p:sp>
      <p:pic>
        <p:nvPicPr>
          <p:cNvPr id="4" name="Содержимое 3" descr="prepd-380x380.jpg"/>
          <p:cNvPicPr>
            <a:picLocks noGrp="1" noChangeAspect="1"/>
          </p:cNvPicPr>
          <p:nvPr>
            <p:ph idx="1"/>
          </p:nvPr>
        </p:nvPicPr>
        <p:blipFill>
          <a:blip r:embed="rId2" cstate="print"/>
          <a:stretch>
            <a:fillRect/>
          </a:stretch>
        </p:blipFill>
        <p:spPr>
          <a:xfrm>
            <a:off x="0" y="0"/>
            <a:ext cx="9144000" cy="6858000"/>
          </a:xfrm>
        </p:spPr>
        <p:style>
          <a:lnRef idx="2">
            <a:schemeClr val="dk1"/>
          </a:lnRef>
          <a:fillRef idx="1">
            <a:schemeClr val="lt1"/>
          </a:fillRef>
          <a:effectRef idx="0">
            <a:schemeClr val="dk1"/>
          </a:effectRef>
          <a:fontRef idx="minor">
            <a:schemeClr val="dk1"/>
          </a:fontRef>
        </p:style>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489.jpg"/>
          <p:cNvPicPr>
            <a:picLocks noGrp="1" noChangeAspect="1"/>
          </p:cNvPicPr>
          <p:nvPr>
            <p:ph idx="1"/>
          </p:nvPr>
        </p:nvPicPr>
        <p:blipFill>
          <a:blip r:embed="rId2" cstate="print"/>
          <a:stretch>
            <a:fillRect/>
          </a:stretch>
        </p:blipFill>
        <p:spPr>
          <a:xfrm>
            <a:off x="467544" y="188640"/>
            <a:ext cx="8280920" cy="6336704"/>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MG_7462-1024x682.jpg"/>
          <p:cNvPicPr>
            <a:picLocks noGrp="1" noChangeAspect="1"/>
          </p:cNvPicPr>
          <p:nvPr>
            <p:ph idx="1"/>
          </p:nvPr>
        </p:nvPicPr>
        <p:blipFill>
          <a:blip r:embed="rId2" cstate="print"/>
          <a:stretch>
            <a:fillRect/>
          </a:stretch>
        </p:blipFill>
        <p:spPr>
          <a:xfrm>
            <a:off x="323528" y="188640"/>
            <a:ext cx="8496943" cy="648072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129572315.jpg"/>
          <p:cNvPicPr>
            <a:picLocks noGrp="1" noChangeAspect="1"/>
          </p:cNvPicPr>
          <p:nvPr>
            <p:ph idx="1"/>
          </p:nvPr>
        </p:nvPicPr>
        <p:blipFill>
          <a:blip r:embed="rId2" cstate="print"/>
          <a:srcRect t="5775" b="8663"/>
          <a:stretch>
            <a:fillRect/>
          </a:stretch>
        </p:blipFill>
        <p:spPr>
          <a:xfrm>
            <a:off x="251520" y="188640"/>
            <a:ext cx="8640960" cy="6336703"/>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79512" y="260648"/>
            <a:ext cx="8784976" cy="6192688"/>
          </a:xfrm>
          <a:solidFill>
            <a:schemeClr val="accent1">
              <a:lumMod val="20000"/>
              <a:lumOff val="80000"/>
            </a:schemeClr>
          </a:solidFill>
        </p:spPr>
        <p:style>
          <a:lnRef idx="2">
            <a:schemeClr val="accent2"/>
          </a:lnRef>
          <a:fillRef idx="1">
            <a:schemeClr val="lt1"/>
          </a:fillRef>
          <a:effectRef idx="0">
            <a:schemeClr val="accent2"/>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buNone/>
            </a:pPr>
            <a:endParaRPr lang="ba-RU"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buNone/>
            </a:pPr>
            <a:r>
              <a:rPr lang="ba-RU"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Ер ҡәҙерле миңә!</a:t>
            </a:r>
          </a:p>
          <a:p>
            <a:pPr>
              <a:buNone/>
            </a:pPr>
            <a:r>
              <a:rPr lang="ba-RU"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Унда үҫкән</a:t>
            </a:r>
          </a:p>
          <a:p>
            <a:pPr>
              <a:buNone/>
            </a:pPr>
            <a:r>
              <a:rPr lang="ba-RU"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Һәр бер ҡыуаҡ йәнгә һөйкөмлө.</a:t>
            </a:r>
          </a:p>
          <a:p>
            <a:pPr>
              <a:buNone/>
            </a:pPr>
            <a:r>
              <a:rPr lang="ba-RU"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Һәр бер сәскә минең йөрәгемә</a:t>
            </a:r>
          </a:p>
          <a:p>
            <a:pPr>
              <a:buNone/>
            </a:pPr>
            <a:r>
              <a:rPr lang="ba-RU"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Тамыр йәйеп торған шикелле.</a:t>
            </a:r>
          </a:p>
          <a:p>
            <a:pPr>
              <a:buNone/>
            </a:pPr>
            <a:r>
              <a:rPr lang="ba-RU" sz="4000"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ba-RU" sz="4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Р. Назаров</a:t>
            </a:r>
            <a:endParaRPr lang="ru-RU" sz="4000"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article_322_92baff6303ea9eddca655f6226ccef981310623215.jpg"/>
          <p:cNvPicPr>
            <a:picLocks noGrp="1" noChangeAspect="1"/>
          </p:cNvPicPr>
          <p:nvPr>
            <p:ph idx="1"/>
          </p:nvPr>
        </p:nvPicPr>
        <p:blipFill>
          <a:blip r:embed="rId2" cstate="print"/>
          <a:stretch>
            <a:fillRect/>
          </a:stretch>
        </p:blipFill>
        <p:spPr>
          <a:xfrm>
            <a:off x="467544" y="260648"/>
            <a:ext cx="8208911" cy="6336704"/>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anywalls.com-3378.jpg"/>
          <p:cNvPicPr>
            <a:picLocks noGrp="1" noChangeAspect="1"/>
          </p:cNvPicPr>
          <p:nvPr>
            <p:ph idx="1"/>
          </p:nvPr>
        </p:nvPicPr>
        <p:blipFill>
          <a:blip r:embed="rId2" cstate="print"/>
          <a:stretch>
            <a:fillRect/>
          </a:stretch>
        </p:blipFill>
        <p:spPr>
          <a:xfrm>
            <a:off x="0" y="0"/>
            <a:ext cx="9143999" cy="6858000"/>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85595688.jpg"/>
          <p:cNvPicPr>
            <a:picLocks noGrp="1" noChangeAspect="1"/>
          </p:cNvPicPr>
          <p:nvPr>
            <p:ph idx="1"/>
          </p:nvPr>
        </p:nvPicPr>
        <p:blipFill>
          <a:blip r:embed="rId2" cstate="print"/>
          <a:srcRect b="5891"/>
          <a:stretch>
            <a:fillRect/>
          </a:stretch>
        </p:blipFill>
        <p:spPr>
          <a:xfrm>
            <a:off x="0" y="0"/>
            <a:ext cx="9144000" cy="6858000"/>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48816398_341.jpg"/>
          <p:cNvPicPr>
            <a:picLocks noGrp="1" noChangeAspect="1"/>
          </p:cNvPicPr>
          <p:nvPr>
            <p:ph idx="1"/>
          </p:nvPr>
        </p:nvPicPr>
        <p:blipFill>
          <a:blip r:embed="rId2" cstate="print"/>
          <a:srcRect b="9568"/>
          <a:stretch>
            <a:fillRect/>
          </a:stretch>
        </p:blipFill>
        <p:spPr>
          <a:xfrm>
            <a:off x="0" y="0"/>
            <a:ext cx="9144000" cy="685800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79512" y="188640"/>
            <a:ext cx="8784976" cy="6336704"/>
          </a:xfrm>
          <a:solidFill>
            <a:schemeClr val="accent4">
              <a:lumMod val="20000"/>
              <a:lumOff val="80000"/>
            </a:schemeClr>
          </a:solidFill>
        </p:spPr>
        <p:style>
          <a:lnRef idx="2">
            <a:schemeClr val="accent1"/>
          </a:lnRef>
          <a:fillRef idx="1">
            <a:schemeClr val="lt1"/>
          </a:fillRef>
          <a:effectRef idx="0">
            <a:schemeClr val="accent1"/>
          </a:effectRef>
          <a:fontRef idx="minor">
            <a:schemeClr val="dk1"/>
          </a:fontRef>
        </p:style>
        <p:txBody>
          <a:bodyPr>
            <a:normAutofit/>
          </a:bodyPr>
          <a:lstStyle/>
          <a:p>
            <a:pPr>
              <a:buNone/>
            </a:pPr>
            <a:r>
              <a:rPr lang="ba-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ba-RU" sz="54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ba-RU" sz="52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төрлө предмет, күренеш, төшөнсә атамаларын белдергән һүҙ төркөмө </a:t>
            </a:r>
            <a:r>
              <a:rPr lang="ba-RU" sz="5200" b="1" cap="all" dirty="0" smtClean="0">
                <a:ln w="9000" cmpd="sng">
                  <a:solidFill>
                    <a:schemeClr val="accent4">
                      <a:shade val="50000"/>
                      <a:satMod val="120000"/>
                    </a:schemeClr>
                  </a:solidFill>
                  <a:prstDash val="solid"/>
                </a:ln>
                <a:solidFill>
                  <a:srgbClr val="00B0F0"/>
                </a:solidFill>
                <a:effectLst>
                  <a:reflection blurRad="12700" stA="28000" endPos="45000" dist="1000" dir="5400000" sy="-100000" algn="bl" rotWithShape="0"/>
                </a:effectLst>
              </a:rPr>
              <a:t>исем</a:t>
            </a:r>
            <a:r>
              <a:rPr lang="ba-RU" sz="52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тип атала. Ул </a:t>
            </a:r>
            <a:r>
              <a:rPr lang="ba-RU" sz="5200" b="1" cap="all" dirty="0" smtClean="0">
                <a:ln w="9000" cmpd="sng">
                  <a:solidFill>
                    <a:schemeClr val="accent4">
                      <a:shade val="50000"/>
                      <a:satMod val="120000"/>
                    </a:schemeClr>
                  </a:solidFill>
                  <a:prstDash val="solid"/>
                </a:ln>
                <a:solidFill>
                  <a:srgbClr val="00B0F0"/>
                </a:solidFill>
                <a:effectLst>
                  <a:reflection blurRad="12700" stA="28000" endPos="45000" dist="1000" dir="5400000" sy="-100000" algn="bl" rotWithShape="0"/>
                </a:effectLst>
              </a:rPr>
              <a:t>кем? нимә? </a:t>
            </a:r>
            <a:r>
              <a:rPr lang="ba-RU" sz="52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һорауҙарына яуап бирә.</a:t>
            </a:r>
            <a:endParaRPr lang="ru-RU" sz="5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396536" cy="6858000"/>
          </a:xfrm>
        </p:spPr>
        <p:txBody>
          <a:bodyPr/>
          <a:lstStyle/>
          <a:p>
            <a:pPr algn="ctr">
              <a:buNone/>
            </a:pPr>
            <a:r>
              <a:rPr lang="ba-RU" sz="5400" b="1" dirty="0" smtClean="0">
                <a:solidFill>
                  <a:srgbClr val="7030A0"/>
                </a:solidFill>
              </a:rPr>
              <a:t>Артыҡ һүҙҙе тап.</a:t>
            </a:r>
          </a:p>
          <a:p>
            <a:pPr>
              <a:buFontTx/>
              <a:buChar char="-"/>
            </a:pPr>
            <a:endParaRPr lang="ba-RU" sz="4800" b="1" dirty="0" smtClean="0">
              <a:solidFill>
                <a:srgbClr val="7030A0"/>
              </a:solidFill>
            </a:endParaRPr>
          </a:p>
          <a:p>
            <a:pPr>
              <a:buFontTx/>
              <a:buChar char="-"/>
            </a:pPr>
            <a:r>
              <a:rPr lang="ba-RU" sz="4800" b="1" dirty="0" smtClean="0">
                <a:solidFill>
                  <a:srgbClr val="7030A0"/>
                </a:solidFill>
              </a:rPr>
              <a:t>Һут, урман, икмәк, кеше;</a:t>
            </a:r>
          </a:p>
          <a:p>
            <a:pPr>
              <a:buFontTx/>
              <a:buChar char="-"/>
            </a:pPr>
            <a:r>
              <a:rPr lang="ba-RU" sz="4800" b="1" dirty="0" smtClean="0">
                <a:solidFill>
                  <a:srgbClr val="7030A0"/>
                </a:solidFill>
              </a:rPr>
              <a:t>йылға, балыҡ,ҡыҫала, сиңерткә;</a:t>
            </a:r>
          </a:p>
          <a:p>
            <a:pPr>
              <a:buFontTx/>
              <a:buChar char="-"/>
            </a:pPr>
            <a:r>
              <a:rPr lang="ba-RU" sz="4800" b="1" dirty="0" smtClean="0">
                <a:solidFill>
                  <a:srgbClr val="7030A0"/>
                </a:solidFill>
              </a:rPr>
              <a:t>шыршы, ҡәләм, тейен, ҡар;</a:t>
            </a:r>
          </a:p>
          <a:p>
            <a:pPr>
              <a:buFontTx/>
              <a:buChar char="-"/>
            </a:pPr>
            <a:r>
              <a:rPr lang="ba-RU" sz="4800" b="1" dirty="0" smtClean="0">
                <a:solidFill>
                  <a:srgbClr val="7030A0"/>
                </a:solidFill>
              </a:rPr>
              <a:t>ҡояш, имән, бүре, йондоҙ</a:t>
            </a:r>
            <a:r>
              <a:rPr lang="ba-RU" dirty="0" smtClean="0"/>
              <a:t>.</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txBody>
          <a:bodyPr/>
          <a:lstStyle/>
          <a:p>
            <a:pPr>
              <a:buFontTx/>
              <a:buChar char="-"/>
            </a:pPr>
            <a:endParaRPr lang="ba-RU" sz="4400" b="1" dirty="0" smtClean="0">
              <a:solidFill>
                <a:srgbClr val="7030A0"/>
              </a:solidFill>
            </a:endParaRPr>
          </a:p>
          <a:p>
            <a:pPr>
              <a:buFontTx/>
              <a:buChar char="-"/>
            </a:pPr>
            <a:r>
              <a:rPr lang="ba-RU" sz="4400" b="1" dirty="0" smtClean="0">
                <a:solidFill>
                  <a:srgbClr val="7030A0"/>
                </a:solidFill>
              </a:rPr>
              <a:t>Һут, урман, икмәк, </a:t>
            </a:r>
            <a:r>
              <a:rPr lang="ba-RU" sz="4400" b="1" dirty="0" smtClean="0">
                <a:solidFill>
                  <a:srgbClr val="FF0000"/>
                </a:solidFill>
              </a:rPr>
              <a:t>кеше</a:t>
            </a:r>
            <a:r>
              <a:rPr lang="ba-RU" sz="4400" b="1" dirty="0" smtClean="0">
                <a:solidFill>
                  <a:srgbClr val="7030A0"/>
                </a:solidFill>
              </a:rPr>
              <a:t>;</a:t>
            </a:r>
          </a:p>
          <a:p>
            <a:pPr>
              <a:buFontTx/>
              <a:buChar char="-"/>
            </a:pPr>
            <a:r>
              <a:rPr lang="ba-RU" sz="4400" b="1" dirty="0" smtClean="0">
                <a:solidFill>
                  <a:srgbClr val="FF0000"/>
                </a:solidFill>
              </a:rPr>
              <a:t>йылға</a:t>
            </a:r>
            <a:r>
              <a:rPr lang="ba-RU" sz="4400" b="1" dirty="0" smtClean="0">
                <a:solidFill>
                  <a:srgbClr val="7030A0"/>
                </a:solidFill>
              </a:rPr>
              <a:t>, балыҡ,ҡыҫала, сиңерткә;</a:t>
            </a:r>
          </a:p>
          <a:p>
            <a:pPr>
              <a:buFontTx/>
              <a:buChar char="-"/>
            </a:pPr>
            <a:r>
              <a:rPr lang="ba-RU" sz="4400" b="1" dirty="0" smtClean="0">
                <a:solidFill>
                  <a:srgbClr val="7030A0"/>
                </a:solidFill>
              </a:rPr>
              <a:t>шыршы, ҡәләм, </a:t>
            </a:r>
            <a:r>
              <a:rPr lang="ba-RU" sz="4400" b="1" dirty="0" smtClean="0">
                <a:solidFill>
                  <a:srgbClr val="FF0000"/>
                </a:solidFill>
              </a:rPr>
              <a:t>тейен</a:t>
            </a:r>
            <a:r>
              <a:rPr lang="ba-RU" sz="4400" b="1" dirty="0" smtClean="0">
                <a:solidFill>
                  <a:srgbClr val="7030A0"/>
                </a:solidFill>
              </a:rPr>
              <a:t>, ҡар;</a:t>
            </a:r>
          </a:p>
          <a:p>
            <a:pPr>
              <a:buFontTx/>
              <a:buChar char="-"/>
            </a:pPr>
            <a:r>
              <a:rPr lang="ba-RU" sz="4400" b="1" dirty="0" smtClean="0">
                <a:solidFill>
                  <a:srgbClr val="7030A0"/>
                </a:solidFill>
              </a:rPr>
              <a:t>ҡояш, имән, </a:t>
            </a:r>
            <a:r>
              <a:rPr lang="ba-RU" sz="4400" b="1" dirty="0" smtClean="0">
                <a:solidFill>
                  <a:srgbClr val="FF0000"/>
                </a:solidFill>
              </a:rPr>
              <a:t>бүре</a:t>
            </a:r>
            <a:r>
              <a:rPr lang="ba-RU" sz="4400" b="1" dirty="0" smtClean="0">
                <a:solidFill>
                  <a:srgbClr val="7030A0"/>
                </a:solidFill>
              </a:rPr>
              <a:t>, йондоҙ</a:t>
            </a:r>
            <a:r>
              <a:rPr lang="ba-RU" sz="4400" b="1" dirty="0" smtClean="0"/>
              <a:t>.</a:t>
            </a:r>
            <a:endParaRPr lang="ru-RU" sz="4400" b="1" dirty="0" smtClean="0"/>
          </a:p>
          <a:p>
            <a:pPr>
              <a:buNone/>
            </a:pP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323626727_282.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txBody>
          <a:bodyPr/>
          <a:lstStyle/>
          <a:p>
            <a:pPr>
              <a:buNone/>
            </a:pPr>
            <a:r>
              <a:rPr lang="ba-RU" b="1" dirty="0" smtClean="0"/>
              <a:t>           </a:t>
            </a:r>
          </a:p>
          <a:p>
            <a:pPr>
              <a:buNone/>
            </a:pPr>
            <a:r>
              <a:rPr lang="ba-RU" b="1" dirty="0" smtClean="0">
                <a:solidFill>
                  <a:srgbClr val="00B050"/>
                </a:solidFill>
              </a:rPr>
              <a:t>            </a:t>
            </a:r>
            <a:r>
              <a:rPr lang="ba-RU" sz="4400" b="1" dirty="0" smtClean="0">
                <a:solidFill>
                  <a:srgbClr val="00B050"/>
                </a:solidFill>
              </a:rPr>
              <a:t>бесәй                    нефтекама</a:t>
            </a:r>
            <a:endParaRPr lang="ru-RU" sz="4400" b="1" dirty="0" smtClean="0">
              <a:solidFill>
                <a:srgbClr val="00B050"/>
              </a:solidFill>
            </a:endParaRPr>
          </a:p>
          <a:p>
            <a:pPr>
              <a:buNone/>
            </a:pPr>
            <a:r>
              <a:rPr lang="ba-RU" sz="4400" b="1" dirty="0" smtClean="0">
                <a:solidFill>
                  <a:srgbClr val="00B050"/>
                </a:solidFill>
              </a:rPr>
              <a:t>         тутыйғош            йылға</a:t>
            </a:r>
            <a:endParaRPr lang="ru-RU" sz="4400" b="1" dirty="0" smtClean="0">
              <a:solidFill>
                <a:srgbClr val="00B050"/>
              </a:solidFill>
            </a:endParaRPr>
          </a:p>
          <a:p>
            <a:pPr>
              <a:buNone/>
            </a:pPr>
            <a:r>
              <a:rPr lang="ba-RU" sz="4400" b="1" dirty="0" smtClean="0">
                <a:solidFill>
                  <a:srgbClr val="00B050"/>
                </a:solidFill>
              </a:rPr>
              <a:t>          малай                  аҡтырнаҡ</a:t>
            </a:r>
            <a:endParaRPr lang="ru-RU" sz="4400" b="1" dirty="0" smtClean="0">
              <a:solidFill>
                <a:srgbClr val="00B050"/>
              </a:solidFill>
            </a:endParaRPr>
          </a:p>
          <a:p>
            <a:pPr>
              <a:buNone/>
            </a:pPr>
            <a:r>
              <a:rPr lang="ba-RU" sz="4400" b="1" dirty="0" smtClean="0">
                <a:solidFill>
                  <a:srgbClr val="00B050"/>
                </a:solidFill>
              </a:rPr>
              <a:t>          яҙыусы                юлдаш</a:t>
            </a:r>
            <a:endParaRPr lang="ru-RU" sz="4400" b="1" dirty="0" smtClean="0">
              <a:solidFill>
                <a:srgbClr val="00B050"/>
              </a:solidFill>
            </a:endParaRPr>
          </a:p>
          <a:p>
            <a:pPr>
              <a:buNone/>
            </a:pPr>
            <a:r>
              <a:rPr lang="ba-RU" sz="4400" b="1" dirty="0" smtClean="0">
                <a:solidFill>
                  <a:srgbClr val="00B050"/>
                </a:solidFill>
              </a:rPr>
              <a:t>          ил                         башҡортостан</a:t>
            </a:r>
            <a:endParaRPr lang="ru-RU" sz="4400" b="1" dirty="0" smtClean="0">
              <a:solidFill>
                <a:srgbClr val="00B050"/>
              </a:solidFill>
            </a:endParaRPr>
          </a:p>
          <a:p>
            <a:pPr>
              <a:buNone/>
            </a:pPr>
            <a:r>
              <a:rPr lang="ba-RU" sz="4400" b="1" dirty="0" smtClean="0">
                <a:solidFill>
                  <a:srgbClr val="00B050"/>
                </a:solidFill>
              </a:rPr>
              <a:t>          ҡала                     ирәмәл </a:t>
            </a:r>
            <a:endParaRPr lang="ru-RU" sz="4400" b="1" dirty="0" smtClean="0">
              <a:solidFill>
                <a:srgbClr val="00B050"/>
              </a:solidFill>
            </a:endParaRPr>
          </a:p>
          <a:p>
            <a:pPr>
              <a:buNone/>
            </a:pP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a:solidFill>
            <a:schemeClr val="accent6">
              <a:lumMod val="20000"/>
              <a:lumOff val="80000"/>
            </a:schemeClr>
          </a:solidFill>
        </p:spPr>
        <p:txBody>
          <a:bodyPr>
            <a:noAutofit/>
          </a:bodyPr>
          <a:lstStyle/>
          <a:p>
            <a:pPr algn="just">
              <a:buNone/>
            </a:pPr>
            <a:r>
              <a:rPr lang="ba-RU" sz="3600" b="1" i="1" dirty="0" smtClean="0">
                <a:solidFill>
                  <a:srgbClr val="FF0000"/>
                </a:solidFill>
              </a:rPr>
              <a:t>Яңғыҙлыҡ һәм уртаҡлыҡ исемдәр була</a:t>
            </a:r>
            <a:r>
              <a:rPr lang="ba-RU" sz="3600" b="1" dirty="0" smtClean="0">
                <a:solidFill>
                  <a:srgbClr val="FF0000"/>
                </a:solidFill>
              </a:rPr>
              <a:t>.</a:t>
            </a:r>
            <a:r>
              <a:rPr lang="ba-RU" sz="3600" b="1" dirty="0" smtClean="0"/>
              <a:t> </a:t>
            </a:r>
            <a:r>
              <a:rPr lang="ba-RU" sz="3600" b="1" dirty="0" smtClean="0">
                <a:solidFill>
                  <a:srgbClr val="FF0000"/>
                </a:solidFill>
              </a:rPr>
              <a:t>Яңғыҙлыҡ исемдәр </a:t>
            </a:r>
            <a:r>
              <a:rPr lang="ba-RU" sz="3600" b="1" dirty="0" smtClean="0"/>
              <a:t>айырым бер яңғыҙ предметҡа, кешегә, хәл – ваҡиғаға бирелгән атама: Нәфисә, Ирәмәл, Аҡтырнаҡ, Мостай Кәрим урамы, “Ағиҙел” журналы.</a:t>
            </a:r>
          </a:p>
          <a:p>
            <a:pPr algn="just">
              <a:buNone/>
            </a:pPr>
            <a:r>
              <a:rPr lang="ba-RU" sz="3600" b="1" dirty="0" smtClean="0"/>
              <a:t>   </a:t>
            </a:r>
            <a:r>
              <a:rPr lang="ba-RU" sz="3600" b="1" dirty="0" smtClean="0">
                <a:solidFill>
                  <a:srgbClr val="FF0000"/>
                </a:solidFill>
              </a:rPr>
              <a:t>Уртаҡлыҡ исемдәр </a:t>
            </a:r>
            <a:r>
              <a:rPr lang="ba-RU" sz="3600" b="1" dirty="0" smtClean="0"/>
              <a:t>предметтың, әйберҙәрҙең, ваҡиғаларҙың, төшөнсәләрҙең уртаҡ исемен, дөйөмләштерелгән атамаһын аңлата: ағас, ялан, баҡса, ғаилә, ауыл</a:t>
            </a:r>
            <a:r>
              <a:rPr lang="ba-RU" sz="3600" dirty="0" smtClean="0"/>
              <a:t>.</a:t>
            </a:r>
            <a:endParaRPr lang="ru-RU"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22838 - копия (2).jpg"/>
          <p:cNvPicPr>
            <a:picLocks noGrp="1" noChangeAspect="1"/>
          </p:cNvPicPr>
          <p:nvPr>
            <p:ph idx="1"/>
          </p:nvPr>
        </p:nvPicPr>
        <p:blipFill>
          <a:blip r:embed="rId2" cstate="print"/>
          <a:srcRect b="5727"/>
          <a:stretch>
            <a:fillRect/>
          </a:stretch>
        </p:blipFill>
        <p:spPr>
          <a:xfrm>
            <a:off x="0" y="0"/>
            <a:ext cx="9144000" cy="6858000"/>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80528" y="0"/>
            <a:ext cx="9577064" cy="6858000"/>
          </a:xfrm>
        </p:spPr>
        <p:txBody>
          <a:bodyPr>
            <a:normAutofit fontScale="85000" lnSpcReduction="10000"/>
          </a:bodyPr>
          <a:lstStyle/>
          <a:p>
            <a:pPr>
              <a:buNone/>
            </a:pPr>
            <a:r>
              <a:rPr lang="ba-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Тәбиғәт һәм кеше.</a:t>
            </a:r>
          </a:p>
          <a:p>
            <a:pPr>
              <a:buNone/>
            </a:pPr>
            <a:r>
              <a:rPr lang="ba-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тәбиғәт кешенең һаулығын һаҡлауға һәм нығытыуға булышлыҡ итә. Шуға бәйле рәүештә беҙ һулаған һауаның һәм эскән һыуыбыҙҙың сафлығы, уларҙы таҙа тотоу айырыуса мөһим булып тора. Планетаның “үпкәләре” булған урмандарҙың да әһәмиәте бик ҙур. Ул ер амосфераһын туҙандан да һәм зарарлы газдарҙан да таҙарта. Күп кешеләр өсөн урман – ял итеү, көс йыйыу урыны. Урмандарҙың таҙалығы – һәр ял итеүсенең намыҫында.</a:t>
            </a:r>
          </a:p>
          <a:p>
            <a:pPr>
              <a:buNone/>
            </a:pPr>
            <a:r>
              <a:rPr lang="ba-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шулай уҡ урмандарҙың, йылға, күлдәрҙең халыҡ  хужалығында  әһәмиәте һанап бөткөһөҙ.</a:t>
            </a:r>
          </a:p>
          <a:p>
            <a:pPr>
              <a:buNone/>
            </a:pPr>
            <a:r>
              <a:rPr lang="ba-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Билдәле булыуынса, Египет, Һиндостан, Ҡытый кеүек боронғо дәүләттәр ҙур мул һыулы йылғалар буйында барлыҡҡа килгән, сөнки йылға  һыуыннан башҡа игенселектең булыуы мөмкин түгел. </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дубль 3.wmv">
            <a:hlinkClick r:id="" action="ppaction://media"/>
          </p:cNvPr>
          <p:cNvPicPr>
            <a:picLocks noGrp="1" noRot="1" noChangeAspect="1"/>
          </p:cNvPicPr>
          <p:nvPr>
            <p:ph idx="1"/>
            <a:videoFile r:link="rId1"/>
          </p:nvPr>
        </p:nvPicPr>
        <p:blipFill>
          <a:blip r:embed="rId3" cstate="print"/>
          <a:stretch>
            <a:fillRect/>
          </a:stretch>
        </p:blipFill>
        <p:spPr>
          <a:xfrm>
            <a:off x="-2743200" y="-252413"/>
            <a:ext cx="14630400" cy="82296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825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тирә яҡ мөхитте һаҡлау йылы..wmv">
            <a:hlinkClick r:id="" action="ppaction://media"/>
          </p:cNvPr>
          <p:cNvPicPr>
            <a:picLocks noGrp="1" noRot="1" noChangeAspect="1"/>
          </p:cNvPicPr>
          <p:nvPr>
            <p:ph idx="1"/>
            <a:videoFile r:link="rId1"/>
          </p:nvPr>
        </p:nvPicPr>
        <p:blipFill>
          <a:blip r:embed="rId3" cstate="print"/>
          <a:stretch>
            <a:fillRect/>
          </a:stretch>
        </p:blipFill>
        <p:spPr>
          <a:xfrm>
            <a:off x="-2743200" y="-252413"/>
            <a:ext cx="14630400" cy="82296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404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fwonderfulc725aa47e7110f9775429c.jpg"/>
          <p:cNvPicPr>
            <a:picLocks noGrp="1" noChangeAspect="1"/>
          </p:cNvPicPr>
          <p:nvPr>
            <p:ph idx="1"/>
          </p:nvPr>
        </p:nvPicPr>
        <p:blipFill>
          <a:blip r:embed="rId2" cstate="print"/>
          <a:srcRect b="20787"/>
          <a:stretch>
            <a:fillRect/>
          </a:stretch>
        </p:blipFill>
        <p:spPr>
          <a:xfrm>
            <a:off x="0" y="0"/>
            <a:ext cx="9144000" cy="6858000"/>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188640"/>
            <a:ext cx="8229600" cy="85998"/>
          </a:xfrm>
        </p:spPr>
        <p:txBody>
          <a:bodyPr>
            <a:normAutofit fontScale="90000"/>
          </a:bodyPr>
          <a:lstStyle/>
          <a:p>
            <a:endParaRPr lang="ru-RU" dirty="0"/>
          </a:p>
        </p:txBody>
      </p:sp>
      <p:sp>
        <p:nvSpPr>
          <p:cNvPr id="3" name="Содержимое 2"/>
          <p:cNvSpPr>
            <a:spLocks noGrp="1"/>
          </p:cNvSpPr>
          <p:nvPr>
            <p:ph idx="1"/>
          </p:nvPr>
        </p:nvSpPr>
        <p:spPr>
          <a:xfrm>
            <a:off x="0" y="0"/>
            <a:ext cx="9144000" cy="6858000"/>
          </a:xfrm>
          <a:solidFill>
            <a:schemeClr val="accent6">
              <a:lumMod val="20000"/>
              <a:lumOff val="80000"/>
            </a:schemeClr>
          </a:solidFill>
        </p:spPr>
        <p:txBody>
          <a:bodyPr>
            <a:normAutofit/>
          </a:bodyPr>
          <a:lstStyle/>
          <a:p>
            <a:pPr>
              <a:buNone/>
            </a:pPr>
            <a:r>
              <a:rPr lang="ba-RU" sz="6600" b="1" dirty="0" smtClean="0">
                <a:solidFill>
                  <a:srgbClr val="FF0000"/>
                </a:solidFill>
              </a:rPr>
              <a:t>             Өйгә эш:  </a:t>
            </a:r>
          </a:p>
          <a:p>
            <a:pPr>
              <a:buNone/>
            </a:pPr>
            <a:r>
              <a:rPr lang="ba-RU" sz="6600" b="1" dirty="0" smtClean="0"/>
              <a:t>  </a:t>
            </a:r>
            <a:r>
              <a:rPr lang="ba-RU" sz="6600" b="1" dirty="0" smtClean="0">
                <a:solidFill>
                  <a:srgbClr val="00B050"/>
                </a:solidFill>
              </a:rPr>
              <a:t>“Тыуған яғымдың       тәбиғәте”</a:t>
            </a:r>
            <a:r>
              <a:rPr lang="ba-RU" sz="6600" b="1" dirty="0" smtClean="0"/>
              <a:t> темаһына инша яҙып килергә.</a:t>
            </a:r>
            <a:endParaRPr lang="ru-RU" sz="66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260648"/>
            <a:ext cx="9144000" cy="6264696"/>
          </a:xfrm>
          <a:solidFill>
            <a:schemeClr val="accent4">
              <a:lumMod val="20000"/>
              <a:lumOff val="80000"/>
            </a:schemeClr>
          </a:solidFill>
        </p:spPr>
        <p:style>
          <a:lnRef idx="2">
            <a:schemeClr val="accent2"/>
          </a:lnRef>
          <a:fillRef idx="1">
            <a:schemeClr val="lt1"/>
          </a:fillRef>
          <a:effectRef idx="0">
            <a:schemeClr val="accent2"/>
          </a:effectRef>
          <a:fontRef idx="minor">
            <a:schemeClr val="dk1"/>
          </a:fontRef>
        </p:style>
        <p:txBody>
          <a:bodyPr/>
          <a:lstStyle/>
          <a:p>
            <a:pPr>
              <a:buNone/>
            </a:pPr>
            <a:r>
              <a:rPr lang="ba-RU" dirty="0" smtClean="0">
                <a:solidFill>
                  <a:srgbClr val="00B0F0"/>
                </a:solidFill>
              </a:rPr>
              <a:t>Аңлатҡан мәғәнәләренә ҡарап, исемдәр түбән-</a:t>
            </a:r>
          </a:p>
          <a:p>
            <a:pPr>
              <a:buNone/>
            </a:pPr>
            <a:r>
              <a:rPr lang="ba-RU" dirty="0">
                <a:solidFill>
                  <a:srgbClr val="00B0F0"/>
                </a:solidFill>
              </a:rPr>
              <a:t>д</a:t>
            </a:r>
            <a:r>
              <a:rPr lang="ba-RU" dirty="0" smtClean="0">
                <a:solidFill>
                  <a:srgbClr val="00B0F0"/>
                </a:solidFill>
              </a:rPr>
              <a:t>әге төркөмсәләргә бүленә:</a:t>
            </a:r>
          </a:p>
          <a:p>
            <a:pPr>
              <a:buNone/>
            </a:pPr>
            <a:r>
              <a:rPr lang="ba-RU" dirty="0" smtClean="0">
                <a:solidFill>
                  <a:srgbClr val="FF0000"/>
                </a:solidFill>
              </a:rPr>
              <a:t>-</a:t>
            </a:r>
            <a:r>
              <a:rPr lang="ba-RU" dirty="0" smtClean="0">
                <a:solidFill>
                  <a:srgbClr val="00B0F0"/>
                </a:solidFill>
              </a:rPr>
              <a:t> </a:t>
            </a:r>
            <a:r>
              <a:rPr lang="ba-RU" dirty="0" smtClean="0">
                <a:solidFill>
                  <a:srgbClr val="FF0000"/>
                </a:solidFill>
              </a:rPr>
              <a:t>Конкрет предмет, йән эйәләрен белдергән исем: </a:t>
            </a:r>
            <a:r>
              <a:rPr lang="ba-RU" i="1" dirty="0" smtClean="0">
                <a:solidFill>
                  <a:srgbClr val="00B0F0"/>
                </a:solidFill>
              </a:rPr>
              <a:t>өй, урам, ағай, йомран</a:t>
            </a:r>
            <a:r>
              <a:rPr lang="ba-RU" dirty="0" smtClean="0">
                <a:solidFill>
                  <a:srgbClr val="00B0F0"/>
                </a:solidFill>
              </a:rPr>
              <a:t>.</a:t>
            </a:r>
          </a:p>
          <a:p>
            <a:pPr>
              <a:buFontTx/>
              <a:buChar char="-"/>
            </a:pPr>
            <a:r>
              <a:rPr lang="ba-RU" dirty="0" smtClean="0">
                <a:solidFill>
                  <a:srgbClr val="FF0000"/>
                </a:solidFill>
              </a:rPr>
              <a:t>Төрлө миҙгелде, күренеште,һауа торошон аңлат-</a:t>
            </a:r>
          </a:p>
          <a:p>
            <a:pPr>
              <a:buNone/>
            </a:pPr>
            <a:r>
              <a:rPr lang="ba-RU" dirty="0">
                <a:solidFill>
                  <a:srgbClr val="FF0000"/>
                </a:solidFill>
              </a:rPr>
              <a:t>ҡ</a:t>
            </a:r>
            <a:r>
              <a:rPr lang="ba-RU" dirty="0" smtClean="0">
                <a:solidFill>
                  <a:srgbClr val="FF0000"/>
                </a:solidFill>
              </a:rPr>
              <a:t>ан исем:</a:t>
            </a:r>
            <a:r>
              <a:rPr lang="ba-RU" dirty="0" smtClean="0">
                <a:solidFill>
                  <a:srgbClr val="00B0F0"/>
                </a:solidFill>
              </a:rPr>
              <a:t> </a:t>
            </a:r>
            <a:r>
              <a:rPr lang="ba-RU" i="1" dirty="0" smtClean="0">
                <a:solidFill>
                  <a:srgbClr val="00B0F0"/>
                </a:solidFill>
              </a:rPr>
              <a:t>йәшен, ямғыр, яҙ, көҙ</a:t>
            </a:r>
            <a:r>
              <a:rPr lang="ba-RU" dirty="0" smtClean="0">
                <a:solidFill>
                  <a:srgbClr val="00B0F0"/>
                </a:solidFill>
              </a:rPr>
              <a:t>.</a:t>
            </a:r>
          </a:p>
          <a:p>
            <a:pPr>
              <a:buFontTx/>
              <a:buChar char="-"/>
            </a:pPr>
            <a:r>
              <a:rPr lang="ba-RU" dirty="0" smtClean="0">
                <a:solidFill>
                  <a:srgbClr val="FF0000"/>
                </a:solidFill>
              </a:rPr>
              <a:t>Кешеләрнең һөнәрен, хеҙмәтен белдергән исем:</a:t>
            </a:r>
          </a:p>
          <a:p>
            <a:pPr>
              <a:buNone/>
            </a:pPr>
            <a:r>
              <a:rPr lang="ba-RU" i="1" dirty="0">
                <a:solidFill>
                  <a:srgbClr val="00B0F0"/>
                </a:solidFill>
              </a:rPr>
              <a:t>н</a:t>
            </a:r>
            <a:r>
              <a:rPr lang="ba-RU" i="1" dirty="0" smtClean="0">
                <a:solidFill>
                  <a:srgbClr val="00B0F0"/>
                </a:solidFill>
              </a:rPr>
              <a:t>ефтсе, төҙөүсе, уҡытыусы, инженер.</a:t>
            </a:r>
          </a:p>
          <a:p>
            <a:pPr>
              <a:buNone/>
            </a:pPr>
            <a:r>
              <a:rPr lang="ba-RU" dirty="0" smtClean="0">
                <a:solidFill>
                  <a:srgbClr val="FF0000"/>
                </a:solidFill>
              </a:rPr>
              <a:t>- Төрлө сифат, үҙенсәлектәр атамаһын аңлатҡан исем:</a:t>
            </a:r>
            <a:r>
              <a:rPr lang="ba-RU" dirty="0" smtClean="0">
                <a:solidFill>
                  <a:srgbClr val="00B0F0"/>
                </a:solidFill>
              </a:rPr>
              <a:t> </a:t>
            </a:r>
            <a:r>
              <a:rPr lang="ba-RU" i="1" dirty="0" smtClean="0">
                <a:solidFill>
                  <a:srgbClr val="00B0F0"/>
                </a:solidFill>
              </a:rPr>
              <a:t>ғорурлыҡ, изгелек, күркәмлек оялсанлыҡ.</a:t>
            </a:r>
            <a:r>
              <a:rPr lang="ba-RU" i="1" dirty="0" smtClean="0"/>
              <a:t> </a:t>
            </a:r>
            <a:endParaRPr lang="ru-RU" i="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60648"/>
            <a:ext cx="8363272" cy="6192688"/>
          </a:xfrm>
          <a:solidFill>
            <a:schemeClr val="accent6">
              <a:lumMod val="20000"/>
              <a:lumOff val="80000"/>
            </a:schemeClr>
          </a:solidFill>
        </p:spPr>
        <p:txBody>
          <a:bodyPr/>
          <a:lstStyle/>
          <a:p>
            <a:pPr>
              <a:buNone/>
            </a:pPr>
            <a:r>
              <a:rPr lang="ba-RU" dirty="0" smtClean="0"/>
              <a:t>          </a:t>
            </a:r>
            <a:r>
              <a:rPr lang="ba-RU" sz="4400" b="1" dirty="0" smtClean="0">
                <a:solidFill>
                  <a:srgbClr val="FF0000"/>
                </a:solidFill>
              </a:rPr>
              <a:t>Атыш,Шихан, бесәй, тәҙрә, өҫтәл, Өфө, бүре, көрәш, Әй, һикереү,туп, кеҫәртке.</a:t>
            </a:r>
            <a:endParaRPr lang="ba-RU" sz="4400" b="1" dirty="0">
              <a:solidFill>
                <a:srgbClr val="FF0000"/>
              </a:solidFill>
            </a:endParaRPr>
          </a:p>
          <a:p>
            <a:pPr>
              <a:buNone/>
            </a:pPr>
            <a:r>
              <a:rPr lang="ba-RU" sz="3600" b="1" dirty="0" smtClean="0"/>
              <a:t>а) конкрет предмет: ...</a:t>
            </a:r>
          </a:p>
          <a:p>
            <a:pPr>
              <a:buNone/>
            </a:pPr>
            <a:r>
              <a:rPr lang="ba-RU" sz="3600" b="1" dirty="0"/>
              <a:t>б</a:t>
            </a:r>
            <a:r>
              <a:rPr lang="ba-RU" sz="3600" b="1" dirty="0" smtClean="0"/>
              <a:t>) йән – эйәләрен белдергән исемдәр: ...</a:t>
            </a:r>
          </a:p>
          <a:p>
            <a:pPr>
              <a:buNone/>
            </a:pPr>
            <a:r>
              <a:rPr lang="ba-RU" sz="3600" b="1" dirty="0"/>
              <a:t>в</a:t>
            </a:r>
            <a:r>
              <a:rPr lang="ba-RU" sz="3600" b="1" dirty="0" smtClean="0"/>
              <a:t>) географик атамалар: ...</a:t>
            </a:r>
          </a:p>
          <a:p>
            <a:pPr>
              <a:buNone/>
            </a:pPr>
            <a:r>
              <a:rPr lang="ba-RU" sz="3600" b="1" dirty="0"/>
              <a:t>г</a:t>
            </a:r>
            <a:r>
              <a:rPr lang="ba-RU" sz="3600" b="1" dirty="0" smtClean="0"/>
              <a:t>)  эш – хәрәкәт белдергән исемдәр: ...</a:t>
            </a:r>
          </a:p>
          <a:p>
            <a:pPr>
              <a:buNone/>
            </a:pP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79512" y="188640"/>
            <a:ext cx="8784976" cy="6480720"/>
          </a:xfrm>
          <a:solidFill>
            <a:schemeClr val="accent1">
              <a:lumMod val="40000"/>
              <a:lumOff val="60000"/>
            </a:schemeClr>
          </a:solidFill>
        </p:spPr>
        <p:txBody>
          <a:bodyPr>
            <a:normAutofit/>
          </a:bodyPr>
          <a:lstStyle/>
          <a:p>
            <a:pPr>
              <a:buNone/>
            </a:pPr>
            <a:r>
              <a:rPr lang="ba-RU" sz="4000" b="1" dirty="0" smtClean="0"/>
              <a:t>а</a:t>
            </a:r>
            <a:r>
              <a:rPr lang="ba-RU" sz="4400" b="1" dirty="0" smtClean="0"/>
              <a:t>) конкрет предмет:  </a:t>
            </a:r>
            <a:r>
              <a:rPr lang="ba-RU" sz="4400" b="1" dirty="0" smtClean="0">
                <a:solidFill>
                  <a:srgbClr val="FF0000"/>
                </a:solidFill>
              </a:rPr>
              <a:t>өҫтәл, туп, тәҙрә;</a:t>
            </a:r>
          </a:p>
          <a:p>
            <a:pPr>
              <a:buNone/>
            </a:pPr>
            <a:r>
              <a:rPr lang="ba-RU" sz="4400" b="1" dirty="0" smtClean="0"/>
              <a:t>б) йән – эйәләрен белдергән исемдәр: </a:t>
            </a:r>
            <a:r>
              <a:rPr lang="ba-RU" sz="4400" b="1" dirty="0" smtClean="0">
                <a:solidFill>
                  <a:srgbClr val="FF0000"/>
                </a:solidFill>
              </a:rPr>
              <a:t>бесәй, бүре, кеҫәртке;</a:t>
            </a:r>
          </a:p>
          <a:p>
            <a:pPr>
              <a:buNone/>
            </a:pPr>
            <a:r>
              <a:rPr lang="ba-RU" sz="4400" b="1" dirty="0" smtClean="0"/>
              <a:t>в) географик атамалар: </a:t>
            </a:r>
            <a:r>
              <a:rPr lang="ba-RU" sz="4400" b="1" dirty="0" smtClean="0">
                <a:solidFill>
                  <a:srgbClr val="FF0000"/>
                </a:solidFill>
              </a:rPr>
              <a:t>Шихан, Өфө, Әй;</a:t>
            </a:r>
          </a:p>
          <a:p>
            <a:pPr>
              <a:buNone/>
            </a:pPr>
            <a:r>
              <a:rPr lang="ba-RU" sz="4400" b="1" dirty="0" smtClean="0"/>
              <a:t>г)  эш – хәрәкәт белдергән исемдәр: </a:t>
            </a:r>
            <a:r>
              <a:rPr lang="ba-RU" sz="4400" b="1" dirty="0" smtClean="0">
                <a:solidFill>
                  <a:srgbClr val="FF0000"/>
                </a:solidFill>
              </a:rPr>
              <a:t>көрәш, һикереү, атыш</a:t>
            </a:r>
            <a:r>
              <a:rPr lang="ba-RU" sz="4000" b="1" dirty="0" smtClean="0">
                <a:solidFill>
                  <a:srgbClr val="FF0000"/>
                </a:solidFill>
              </a:rPr>
              <a:t>.</a:t>
            </a:r>
            <a:endParaRPr lang="ru-RU" sz="4000" dirty="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txBody>
          <a:bodyPr/>
          <a:lstStyle/>
          <a:p>
            <a:pPr algn="just">
              <a:buNone/>
            </a:pPr>
            <a:r>
              <a:rPr lang="ru-RU" sz="4000" b="1" dirty="0" smtClean="0"/>
              <a:t>  </a:t>
            </a:r>
            <a:r>
              <a:rPr lang="ru-RU" sz="4400" b="1" dirty="0" err="1" smtClean="0">
                <a:solidFill>
                  <a:srgbClr val="FF0000"/>
                </a:solidFill>
              </a:rPr>
              <a:t>Берлек</a:t>
            </a:r>
            <a:r>
              <a:rPr lang="ru-RU" sz="4400" b="1" dirty="0" smtClean="0">
                <a:solidFill>
                  <a:srgbClr val="FF0000"/>
                </a:solidFill>
              </a:rPr>
              <a:t> </a:t>
            </a:r>
            <a:r>
              <a:rPr lang="ba-RU" sz="4400" b="1" dirty="0" smtClean="0">
                <a:solidFill>
                  <a:srgbClr val="FF0000"/>
                </a:solidFill>
              </a:rPr>
              <a:t>һаны </a:t>
            </a:r>
            <a:r>
              <a:rPr lang="ba-RU" sz="4000" b="1" dirty="0" smtClean="0"/>
              <a:t>- бер генә предмет, хәл – ваҡиға процестың атамаһын белдерә: урам, күл, бәхет, йондоҙ.</a:t>
            </a:r>
          </a:p>
          <a:p>
            <a:pPr algn="just">
              <a:buNone/>
            </a:pPr>
            <a:r>
              <a:rPr lang="ba-RU" sz="4000" b="1" dirty="0" smtClean="0"/>
              <a:t>    </a:t>
            </a:r>
            <a:r>
              <a:rPr lang="ba-RU" sz="4400" b="1" dirty="0" smtClean="0">
                <a:solidFill>
                  <a:srgbClr val="FF0000"/>
                </a:solidFill>
              </a:rPr>
              <a:t>Күплек һаны </a:t>
            </a:r>
            <a:r>
              <a:rPr lang="ba-RU" sz="4000" b="1" dirty="0" smtClean="0"/>
              <a:t>– бер төрлө күп предмет, хәл – ваҡиға, процестарҙың атамаһын белдерә. Исемгә ҡушылып килгән </a:t>
            </a:r>
            <a:r>
              <a:rPr lang="ba-RU" sz="4000" b="1" i="1" dirty="0" smtClean="0">
                <a:solidFill>
                  <a:srgbClr val="7030A0"/>
                </a:solidFill>
              </a:rPr>
              <a:t>–тар, -тәр, -ҙар, -ҙәр, - дар, - дәр, -лар, -ләр </a:t>
            </a:r>
            <a:r>
              <a:rPr lang="ba-RU" sz="4000" b="1" dirty="0" smtClean="0"/>
              <a:t>аффикстары ярҙамында белдерелә: урамдар, күлдәр, бәхеттәр, йондоҙҙар.</a:t>
            </a:r>
          </a:p>
          <a:p>
            <a:pPr>
              <a:buNone/>
            </a:pP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60648"/>
            <a:ext cx="8229600" cy="6192688"/>
          </a:xfrm>
        </p:spPr>
        <p:txBody>
          <a:bodyPr/>
          <a:lstStyle/>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79512" y="260648"/>
            <a:ext cx="8640960" cy="6264696"/>
          </a:xfrm>
        </p:spPr>
        <p:txBody>
          <a:bodyPr>
            <a:normAutofit/>
          </a:bodyPr>
          <a:lstStyle/>
          <a:p>
            <a:pPr>
              <a:buNone/>
            </a:pPr>
            <a:endParaRPr lang="ba-RU" sz="6000" b="1" dirty="0" smtClean="0">
              <a:solidFill>
                <a:srgbClr val="00B050"/>
              </a:solidFill>
            </a:endParaRPr>
          </a:p>
          <a:p>
            <a:pPr>
              <a:buNone/>
            </a:pPr>
            <a:r>
              <a:rPr lang="ba-RU" sz="6000" b="1" dirty="0" smtClean="0">
                <a:solidFill>
                  <a:srgbClr val="00B050"/>
                </a:solidFill>
              </a:rPr>
              <a:t>Көтәләр, көтәләр, </a:t>
            </a:r>
          </a:p>
          <a:p>
            <a:pPr>
              <a:buNone/>
            </a:pPr>
            <a:r>
              <a:rPr lang="ba-RU" sz="6000" b="1" dirty="0" smtClean="0">
                <a:solidFill>
                  <a:srgbClr val="00B050"/>
                </a:solidFill>
              </a:rPr>
              <a:t>Килһәм – ҡасып бөтәләр.</a:t>
            </a:r>
            <a:endParaRPr lang="ru-RU" sz="6000" b="1" dirty="0">
              <a:solidFill>
                <a:srgbClr val="00B05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chemeClr val="accent4">
              <a:lumMod val="40000"/>
              <a:lumOff val="60000"/>
            </a:schemeClr>
          </a:solidFill>
        </p:spPr>
        <p:txBody>
          <a:bodyPr>
            <a:normAutofit/>
          </a:bodyPr>
          <a:lstStyle/>
          <a:p>
            <a:r>
              <a:rPr lang="ba-RU" sz="6600" b="1" i="1" dirty="0" smtClean="0">
                <a:solidFill>
                  <a:srgbClr val="FF0000"/>
                </a:solidFill>
              </a:rPr>
              <a:t>ямғыр</a:t>
            </a:r>
            <a:endParaRPr lang="ru-RU" sz="6600" b="1" i="1" dirty="0">
              <a:solidFill>
                <a:srgbClr val="FF0000"/>
              </a:solidFill>
            </a:endParaRPr>
          </a:p>
        </p:txBody>
      </p:sp>
      <p:pic>
        <p:nvPicPr>
          <p:cNvPr id="4" name="Содержимое 3" descr="1290200616_5791.jpg"/>
          <p:cNvPicPr>
            <a:picLocks noGrp="1" noChangeAspect="1"/>
          </p:cNvPicPr>
          <p:nvPr>
            <p:ph idx="1"/>
          </p:nvPr>
        </p:nvPicPr>
        <p:blipFill>
          <a:blip r:embed="rId2" cstate="print"/>
          <a:stretch>
            <a:fillRect/>
          </a:stretch>
        </p:blipFill>
        <p:spPr>
          <a:xfrm>
            <a:off x="0" y="1268760"/>
            <a:ext cx="9144000" cy="558924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a:solidFill>
            <a:schemeClr val="accent6">
              <a:lumMod val="20000"/>
              <a:lumOff val="80000"/>
            </a:schemeClr>
          </a:solidFill>
        </p:spPr>
        <p:txBody>
          <a:bodyPr>
            <a:normAutofit/>
          </a:bodyPr>
          <a:lstStyle/>
          <a:p>
            <a:pPr>
              <a:buNone/>
            </a:pPr>
            <a:endParaRPr lang="ba-RU" sz="6000" b="1" dirty="0" smtClean="0">
              <a:solidFill>
                <a:schemeClr val="tx2">
                  <a:lumMod val="60000"/>
                  <a:lumOff val="40000"/>
                </a:schemeClr>
              </a:solidFill>
            </a:endParaRPr>
          </a:p>
          <a:p>
            <a:pPr>
              <a:buNone/>
            </a:pPr>
            <a:r>
              <a:rPr lang="ba-RU" sz="6000" b="1" dirty="0" smtClean="0">
                <a:solidFill>
                  <a:schemeClr val="tx2">
                    <a:lumMod val="60000"/>
                    <a:lumOff val="40000"/>
                  </a:schemeClr>
                </a:solidFill>
              </a:rPr>
              <a:t>Ҡат – ҡат ҡатлама</a:t>
            </a:r>
          </a:p>
          <a:p>
            <a:pPr>
              <a:buNone/>
            </a:pPr>
            <a:r>
              <a:rPr lang="ba-RU" sz="6000" b="1" dirty="0" smtClean="0">
                <a:solidFill>
                  <a:schemeClr val="tx2">
                    <a:lumMod val="60000"/>
                    <a:lumOff val="40000"/>
                  </a:schemeClr>
                </a:solidFill>
              </a:rPr>
              <a:t>Аҡылың булһа ташлама.</a:t>
            </a:r>
            <a:endParaRPr lang="ru-RU" sz="6000" b="1" dirty="0">
              <a:solidFill>
                <a:schemeClr val="tx2">
                  <a:lumMod val="60000"/>
                  <a:lumOff val="4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96752"/>
          </a:xfrm>
          <a:solidFill>
            <a:schemeClr val="accent6">
              <a:lumMod val="40000"/>
              <a:lumOff val="60000"/>
            </a:schemeClr>
          </a:solidFill>
        </p:spPr>
        <p:txBody>
          <a:bodyPr>
            <a:noAutofit/>
          </a:bodyPr>
          <a:lstStyle/>
          <a:p>
            <a:r>
              <a:rPr lang="ru-RU" sz="6000" b="1" dirty="0" err="1" smtClean="0">
                <a:solidFill>
                  <a:srgbClr val="FF0000"/>
                </a:solidFill>
              </a:rPr>
              <a:t>китап</a:t>
            </a:r>
            <a:endParaRPr lang="ru-RU" sz="6000" b="1" dirty="0">
              <a:solidFill>
                <a:srgbClr val="FF0000"/>
              </a:solidFill>
            </a:endParaRPr>
          </a:p>
        </p:txBody>
      </p:sp>
      <p:pic>
        <p:nvPicPr>
          <p:cNvPr id="4" name="Содержимое 3" descr="2012-04-11_dimon_523.jpg"/>
          <p:cNvPicPr>
            <a:picLocks noGrp="1" noChangeAspect="1"/>
          </p:cNvPicPr>
          <p:nvPr>
            <p:ph idx="1"/>
          </p:nvPr>
        </p:nvPicPr>
        <p:blipFill>
          <a:blip r:embed="rId2" cstate="print"/>
          <a:stretch>
            <a:fillRect/>
          </a:stretch>
        </p:blipFill>
        <p:spPr>
          <a:xfrm>
            <a:off x="0" y="1124744"/>
            <a:ext cx="9143999" cy="5733256"/>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a:solidFill>
            <a:schemeClr val="accent2">
              <a:lumMod val="20000"/>
              <a:lumOff val="80000"/>
            </a:schemeClr>
          </a:solidFill>
        </p:spPr>
        <p:txBody>
          <a:bodyPr>
            <a:normAutofit/>
          </a:bodyPr>
          <a:lstStyle/>
          <a:p>
            <a:pPr algn="ctr">
              <a:buNone/>
            </a:pPr>
            <a:endParaRPr lang="ba-RU" sz="6600" b="1" dirty="0" smtClean="0">
              <a:solidFill>
                <a:schemeClr val="accent6">
                  <a:lumMod val="75000"/>
                </a:schemeClr>
              </a:solidFill>
            </a:endParaRPr>
          </a:p>
          <a:p>
            <a:pPr algn="ctr">
              <a:buNone/>
            </a:pPr>
            <a:r>
              <a:rPr lang="ba-RU" sz="6600" b="1" dirty="0" smtClean="0">
                <a:solidFill>
                  <a:schemeClr val="accent6">
                    <a:lumMod val="75000"/>
                  </a:schemeClr>
                </a:solidFill>
              </a:rPr>
              <a:t>Тышы йәшел, ҡаты,</a:t>
            </a:r>
          </a:p>
          <a:p>
            <a:pPr algn="ctr">
              <a:buNone/>
            </a:pPr>
            <a:r>
              <a:rPr lang="ba-RU" sz="6600" b="1" dirty="0" smtClean="0">
                <a:solidFill>
                  <a:schemeClr val="accent6">
                    <a:lumMod val="75000"/>
                  </a:schemeClr>
                </a:solidFill>
              </a:rPr>
              <a:t>Эсе ҡыҙыл, татлы.</a:t>
            </a:r>
            <a:endParaRPr lang="ru-RU" sz="6600" b="1" dirty="0">
              <a:solidFill>
                <a:schemeClr val="accent6">
                  <a:lumMod val="7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slide0021_image020.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TotalTime>
  <Words>640</Words>
  <Application>Microsoft Office PowerPoint</Application>
  <PresentationFormat>Экран (4:3)</PresentationFormat>
  <Paragraphs>75</Paragraphs>
  <Slides>39</Slides>
  <Notes>1</Notes>
  <HiddenSlides>0</HiddenSlides>
  <MMClips>2</MMClips>
  <ScaleCrop>false</ScaleCrop>
  <HeadingPairs>
    <vt:vector size="4" baseType="variant">
      <vt:variant>
        <vt:lpstr>Тема</vt:lpstr>
      </vt:variant>
      <vt:variant>
        <vt:i4>1</vt:i4>
      </vt:variant>
      <vt:variant>
        <vt:lpstr>Заголовки слайдов</vt:lpstr>
      </vt:variant>
      <vt:variant>
        <vt:i4>39</vt:i4>
      </vt:variant>
    </vt:vector>
  </HeadingPairs>
  <TitlesOfParts>
    <vt:vector size="40" baseType="lpstr">
      <vt:lpstr>Тема Office</vt:lpstr>
      <vt:lpstr>Егерме икенсе октябрь.  Шишәмбе. Исем.</vt:lpstr>
      <vt:lpstr>Слайд 2</vt:lpstr>
      <vt:lpstr>Слайд 3</vt:lpstr>
      <vt:lpstr>Слайд 4</vt:lpstr>
      <vt:lpstr>ямғыр</vt:lpstr>
      <vt:lpstr>Слайд 6</vt:lpstr>
      <vt:lpstr>китап</vt:lpstr>
      <vt:lpstr>Слайд 8</vt:lpstr>
      <vt:lpstr>Слайд 9</vt:lpstr>
      <vt:lpstr>Слайд 10</vt:lpstr>
      <vt:lpstr>ҡуян</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40</cp:revision>
  <dcterms:created xsi:type="dcterms:W3CDTF">2013-10-11T12:34:03Z</dcterms:created>
  <dcterms:modified xsi:type="dcterms:W3CDTF">2013-10-14T19:42:28Z</dcterms:modified>
</cp:coreProperties>
</file>