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308" r:id="rId4"/>
    <p:sldId id="258" r:id="rId5"/>
    <p:sldId id="259" r:id="rId6"/>
    <p:sldId id="260" r:id="rId7"/>
    <p:sldId id="262" r:id="rId8"/>
    <p:sldId id="261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300" r:id="rId45"/>
    <p:sldId id="299" r:id="rId46"/>
    <p:sldId id="301" r:id="rId47"/>
    <p:sldId id="302" r:id="rId48"/>
    <p:sldId id="303" r:id="rId49"/>
    <p:sldId id="304" r:id="rId50"/>
    <p:sldId id="305" r:id="rId51"/>
    <p:sldId id="306" r:id="rId52"/>
    <p:sldId id="309" r:id="rId53"/>
    <p:sldId id="310" r:id="rId54"/>
    <p:sldId id="311" r:id="rId55"/>
    <p:sldId id="312" r:id="rId56"/>
    <p:sldId id="313" r:id="rId57"/>
    <p:sldId id="314" r:id="rId58"/>
    <p:sldId id="315" r:id="rId59"/>
    <p:sldId id="316" r:id="rId60"/>
    <p:sldId id="317" r:id="rId61"/>
    <p:sldId id="318" r:id="rId62"/>
    <p:sldId id="319" r:id="rId63"/>
    <p:sldId id="320" r:id="rId64"/>
    <p:sldId id="321" r:id="rId65"/>
    <p:sldId id="322" r:id="rId66"/>
    <p:sldId id="307" r:id="rId6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3/30/2015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3/30/2015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3/30/2015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3/30/2015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3/30/2015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3/30/2015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3/30/2015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3/30/2015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3/30/2015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3/30/2015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3/30/2015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3/30/2015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slide" Target="slide25.xml"/><Relationship Id="rId18" Type="http://schemas.openxmlformats.org/officeDocument/2006/relationships/slide" Target="slide35.xml"/><Relationship Id="rId26" Type="http://schemas.openxmlformats.org/officeDocument/2006/relationships/slide" Target="slide51.xml"/><Relationship Id="rId3" Type="http://schemas.openxmlformats.org/officeDocument/2006/relationships/slide" Target="slide5.xml"/><Relationship Id="rId21" Type="http://schemas.openxmlformats.org/officeDocument/2006/relationships/slide" Target="slide41.xml"/><Relationship Id="rId7" Type="http://schemas.openxmlformats.org/officeDocument/2006/relationships/slide" Target="slide13.xml"/><Relationship Id="rId12" Type="http://schemas.openxmlformats.org/officeDocument/2006/relationships/slide" Target="slide23.xml"/><Relationship Id="rId17" Type="http://schemas.openxmlformats.org/officeDocument/2006/relationships/slide" Target="slide33.xml"/><Relationship Id="rId25" Type="http://schemas.openxmlformats.org/officeDocument/2006/relationships/slide" Target="slide49.xml"/><Relationship Id="rId33" Type="http://schemas.openxmlformats.org/officeDocument/2006/relationships/slide" Target="slide65.xml"/><Relationship Id="rId2" Type="http://schemas.openxmlformats.org/officeDocument/2006/relationships/slide" Target="slide3.xml"/><Relationship Id="rId16" Type="http://schemas.openxmlformats.org/officeDocument/2006/relationships/slide" Target="slide31.xml"/><Relationship Id="rId20" Type="http://schemas.openxmlformats.org/officeDocument/2006/relationships/slide" Target="slide39.xml"/><Relationship Id="rId29" Type="http://schemas.openxmlformats.org/officeDocument/2006/relationships/slide" Target="slide5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11" Type="http://schemas.openxmlformats.org/officeDocument/2006/relationships/slide" Target="slide21.xml"/><Relationship Id="rId24" Type="http://schemas.openxmlformats.org/officeDocument/2006/relationships/slide" Target="slide47.xml"/><Relationship Id="rId32" Type="http://schemas.openxmlformats.org/officeDocument/2006/relationships/slide" Target="slide63.xml"/><Relationship Id="rId5" Type="http://schemas.openxmlformats.org/officeDocument/2006/relationships/slide" Target="slide9.xml"/><Relationship Id="rId15" Type="http://schemas.openxmlformats.org/officeDocument/2006/relationships/slide" Target="slide29.xml"/><Relationship Id="rId23" Type="http://schemas.openxmlformats.org/officeDocument/2006/relationships/slide" Target="slide45.xml"/><Relationship Id="rId28" Type="http://schemas.openxmlformats.org/officeDocument/2006/relationships/slide" Target="slide55.xml"/><Relationship Id="rId10" Type="http://schemas.openxmlformats.org/officeDocument/2006/relationships/slide" Target="slide19.xml"/><Relationship Id="rId19" Type="http://schemas.openxmlformats.org/officeDocument/2006/relationships/slide" Target="slide37.xml"/><Relationship Id="rId31" Type="http://schemas.openxmlformats.org/officeDocument/2006/relationships/slide" Target="slide61.xml"/><Relationship Id="rId4" Type="http://schemas.openxmlformats.org/officeDocument/2006/relationships/slide" Target="slide7.xml"/><Relationship Id="rId9" Type="http://schemas.openxmlformats.org/officeDocument/2006/relationships/slide" Target="slide17.xml"/><Relationship Id="rId14" Type="http://schemas.openxmlformats.org/officeDocument/2006/relationships/slide" Target="slide27.xml"/><Relationship Id="rId22" Type="http://schemas.openxmlformats.org/officeDocument/2006/relationships/slide" Target="slide43.xml"/><Relationship Id="rId27" Type="http://schemas.openxmlformats.org/officeDocument/2006/relationships/slide" Target="slide53.xml"/><Relationship Id="rId30" Type="http://schemas.openxmlformats.org/officeDocument/2006/relationships/slide" Target="slide59.xml"/><Relationship Id="rId8" Type="http://schemas.openxmlformats.org/officeDocument/2006/relationships/slide" Target="slide1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3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34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36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38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4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" Target="slide42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" Target="slide46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" Target="slide48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" Target="slide50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slide" Target="slide52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" Target="slide53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slide" Target="slide54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slide" Target="slide56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slide" Target="slide58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slide" Target="slide60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slide" Target="slide62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slide" Target="slide64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slide" Target="slide66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Своя игра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14474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80626" y="2406657"/>
            <a:ext cx="10058400" cy="1450757"/>
          </a:xfrm>
        </p:spPr>
        <p:txBody>
          <a:bodyPr>
            <a:normAutofit/>
          </a:bodyPr>
          <a:lstStyle/>
          <a:p>
            <a:r>
              <a:rPr lang="ru-RU" sz="9600" dirty="0" smtClean="0"/>
              <a:t>Нивяник</a:t>
            </a:r>
            <a:endParaRPr lang="ru-RU" sz="9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8693239" y="1300766"/>
            <a:ext cx="14975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hlinkClick r:id="rId2" action="ppaction://hlinksldjump"/>
              </a:rPr>
              <a:t>Назад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9328783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75020" y="2785105"/>
            <a:ext cx="10182896" cy="1450757"/>
          </a:xfrm>
        </p:spPr>
        <p:txBody>
          <a:bodyPr>
            <a:noAutofit/>
          </a:bodyPr>
          <a:lstStyle/>
          <a:p>
            <a:r>
              <a:rPr lang="ru-RU" sz="8000" dirty="0" smtClean="0"/>
              <a:t>Трава от 99 заболеваний</a:t>
            </a:r>
            <a:endParaRPr lang="ru-RU" sz="80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9440214" y="1159099"/>
            <a:ext cx="14201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hlinkClick r:id="rId2" action="ppaction://hlinksldjump"/>
              </a:rPr>
              <a:t>Ответ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0518161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4266" y="209330"/>
            <a:ext cx="10058400" cy="1450757"/>
          </a:xfrm>
        </p:spPr>
        <p:txBody>
          <a:bodyPr/>
          <a:lstStyle/>
          <a:p>
            <a:r>
              <a:rPr lang="ru-RU" sz="8000" dirty="0" smtClean="0"/>
              <a:t>Зверобой</a:t>
            </a:r>
            <a:endParaRPr lang="ru-RU" sz="8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8648" y="1660087"/>
            <a:ext cx="8551572" cy="4788881"/>
          </a:xfrm>
        </p:spPr>
      </p:pic>
    </p:spTree>
    <p:extLst>
      <p:ext uri="{BB962C8B-B14F-4D97-AF65-F5344CB8AC3E}">
        <p14:creationId xmlns:p14="http://schemas.microsoft.com/office/powerpoint/2010/main" val="6027673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9252" y="2579043"/>
            <a:ext cx="10058400" cy="1450757"/>
          </a:xfrm>
        </p:spPr>
        <p:txBody>
          <a:bodyPr>
            <a:noAutofit/>
          </a:bodyPr>
          <a:lstStyle/>
          <a:p>
            <a:r>
              <a:rPr lang="ru-RU" sz="8000" dirty="0" smtClean="0"/>
              <a:t>Самое сладкое дерево наших лесов</a:t>
            </a:r>
            <a:endParaRPr lang="ru-RU" sz="80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9221273" y="850006"/>
            <a:ext cx="14201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hlinkClick r:id="rId2" action="ppaction://hlinksldjump"/>
              </a:rPr>
              <a:t>Ответ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569867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0" dirty="0" smtClean="0"/>
              <a:t>Липа</a:t>
            </a:r>
            <a:endParaRPr lang="ru-RU" sz="8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684" y="286603"/>
            <a:ext cx="7451181" cy="5588386"/>
          </a:xfrm>
        </p:spPr>
      </p:pic>
      <p:sp>
        <p:nvSpPr>
          <p:cNvPr id="6" name="TextBox 5"/>
          <p:cNvSpPr txBox="1"/>
          <p:nvPr/>
        </p:nvSpPr>
        <p:spPr>
          <a:xfrm>
            <a:off x="862885" y="5486400"/>
            <a:ext cx="14975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hlinkClick r:id="rId3" action="ppaction://hlinksldjump"/>
              </a:rPr>
              <a:t>Назад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1632919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8649" y="3287381"/>
            <a:ext cx="10058400" cy="1450757"/>
          </a:xfrm>
        </p:spPr>
        <p:txBody>
          <a:bodyPr>
            <a:noAutofit/>
          </a:bodyPr>
          <a:lstStyle/>
          <a:p>
            <a:r>
              <a:rPr lang="ru-RU" sz="8000" dirty="0" smtClean="0"/>
              <a:t>Какая ягода бывает черной, красной, белой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9916732" y="1184856"/>
            <a:ext cx="14201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hlinkClick r:id="rId2" action="ppaction://hlinksldjump"/>
              </a:rPr>
              <a:t>Ответ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9248009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0" dirty="0" smtClean="0"/>
              <a:t>Смородина</a:t>
            </a:r>
            <a:endParaRPr lang="ru-RU" sz="8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1906075"/>
            <a:ext cx="7594170" cy="4732986"/>
          </a:xfrm>
        </p:spPr>
      </p:pic>
      <p:sp>
        <p:nvSpPr>
          <p:cNvPr id="6" name="TextBox 5"/>
          <p:cNvSpPr txBox="1"/>
          <p:nvPr/>
        </p:nvSpPr>
        <p:spPr>
          <a:xfrm>
            <a:off x="9036604" y="2550017"/>
            <a:ext cx="14975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hlinkClick r:id="rId3" action="ppaction://hlinksldjump"/>
              </a:rPr>
              <a:t>Назад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3996292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4406" y="3428249"/>
            <a:ext cx="10058400" cy="1450757"/>
          </a:xfrm>
        </p:spPr>
        <p:txBody>
          <a:bodyPr>
            <a:noAutofit/>
          </a:bodyPr>
          <a:lstStyle/>
          <a:p>
            <a:r>
              <a:rPr lang="ru-RU" sz="8000" dirty="0" smtClean="0"/>
              <a:t>Три организации для защиты природы земли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058400" y="869811"/>
            <a:ext cx="14201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hlinkClick r:id="rId2" action="ppaction://hlinksldjump"/>
              </a:rPr>
              <a:t>Ответ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7359832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5313" y="4418337"/>
            <a:ext cx="10627647" cy="1450757"/>
          </a:xfrm>
        </p:spPr>
        <p:txBody>
          <a:bodyPr>
            <a:noAutofit/>
          </a:bodyPr>
          <a:lstStyle/>
          <a:p>
            <a:r>
              <a:rPr lang="ru-RU" sz="8000" dirty="0" smtClean="0"/>
              <a:t>Гринпис, Всемирный фонд дикой природы, Всероссийское общество охраны природы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9247031" y="5869094"/>
            <a:ext cx="14975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hlinkClick r:id="rId2" action="ppaction://hlinksldjump"/>
              </a:rPr>
              <a:t>Назад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6733392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8948" y="4418337"/>
            <a:ext cx="10058400" cy="1450757"/>
          </a:xfrm>
        </p:spPr>
        <p:txBody>
          <a:bodyPr>
            <a:noAutofit/>
          </a:bodyPr>
          <a:lstStyle/>
          <a:p>
            <a:r>
              <a:rPr lang="ru-RU" sz="8000" dirty="0"/>
              <a:t>Летающие теплокровные позвоночные животные, покрытые перьями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9259910" y="953037"/>
            <a:ext cx="14201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hlinkClick r:id="rId2" action="ppaction://hlinksldjump"/>
              </a:rPr>
              <a:t>Ответ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500173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5124568"/>
              </p:ext>
            </p:extLst>
          </p:nvPr>
        </p:nvGraphicFramePr>
        <p:xfrm>
          <a:off x="489400" y="286599"/>
          <a:ext cx="11462194" cy="5882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9423"/>
                <a:gridCol w="1017431"/>
                <a:gridCol w="862884"/>
                <a:gridCol w="824248"/>
                <a:gridCol w="798490"/>
                <a:gridCol w="837127"/>
                <a:gridCol w="772732"/>
                <a:gridCol w="811369"/>
                <a:gridCol w="798490"/>
              </a:tblGrid>
              <a:tr h="1470595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Растения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hlinkClick r:id="rId2" action="ppaction://hlinksldjump"/>
                        </a:rPr>
                        <a:t>10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hlinkClick r:id="rId3" action="ppaction://hlinksldjump"/>
                        </a:rPr>
                        <a:t>20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hlinkClick r:id="rId4" action="ppaction://hlinksldjump"/>
                        </a:rPr>
                        <a:t>30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hlinkClick r:id="rId5" action="ppaction://hlinksldjump"/>
                        </a:rPr>
                        <a:t>40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hlinkClick r:id="rId6" action="ppaction://hlinksldjump"/>
                        </a:rPr>
                        <a:t>50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hlinkClick r:id="rId7" action="ppaction://hlinksldjump"/>
                        </a:rPr>
                        <a:t>60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hlinkClick r:id="rId8" action="ppaction://hlinksldjump"/>
                        </a:rPr>
                        <a:t>70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hlinkClick r:id="rId9" action="ppaction://hlinksldjump"/>
                        </a:rPr>
                        <a:t>80</a:t>
                      </a:r>
                      <a:endParaRPr lang="ru-RU" sz="4000" dirty="0"/>
                    </a:p>
                  </a:txBody>
                  <a:tcPr/>
                </a:tc>
              </a:tr>
              <a:tr h="1470595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Животные 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hlinkClick r:id="rId10" action="ppaction://hlinksldjump"/>
                        </a:rPr>
                        <a:t>10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hlinkClick r:id="rId11" action="ppaction://hlinksldjump"/>
                        </a:rPr>
                        <a:t>20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hlinkClick r:id="rId12" action="ppaction://hlinksldjump"/>
                        </a:rPr>
                        <a:t>30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hlinkClick r:id="rId13" action="ppaction://hlinksldjump"/>
                        </a:rPr>
                        <a:t>40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hlinkClick r:id="rId14" action="ppaction://hlinksldjump"/>
                        </a:rPr>
                        <a:t>50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hlinkClick r:id="rId15" action="ppaction://hlinksldjump"/>
                        </a:rPr>
                        <a:t>60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hlinkClick r:id="rId16" action="ppaction://hlinksldjump"/>
                        </a:rPr>
                        <a:t>70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hlinkClick r:id="rId17" action="ppaction://hlinksldjump"/>
                        </a:rPr>
                        <a:t>80</a:t>
                      </a:r>
                      <a:endParaRPr lang="ru-RU" sz="4000" dirty="0"/>
                    </a:p>
                  </a:txBody>
                  <a:tcPr/>
                </a:tc>
              </a:tr>
              <a:tr h="1470595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Космос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hlinkClick r:id="rId18" action="ppaction://hlinksldjump"/>
                        </a:rPr>
                        <a:t>10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hlinkClick r:id="rId19" action="ppaction://hlinksldjump"/>
                        </a:rPr>
                        <a:t>20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hlinkClick r:id="rId20" action="ppaction://hlinksldjump"/>
                        </a:rPr>
                        <a:t>30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hlinkClick r:id="rId21" action="ppaction://hlinksldjump"/>
                        </a:rPr>
                        <a:t>40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hlinkClick r:id="rId22" action="ppaction://hlinksldjump"/>
                        </a:rPr>
                        <a:t>50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hlinkClick r:id="rId23" action="ppaction://hlinksldjump"/>
                        </a:rPr>
                        <a:t>60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hlinkClick r:id="rId24" action="ppaction://hlinksldjump"/>
                        </a:rPr>
                        <a:t>70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hlinkClick r:id="rId25" action="ppaction://hlinksldjump"/>
                        </a:rPr>
                        <a:t>80</a:t>
                      </a:r>
                      <a:endParaRPr lang="ru-RU" sz="4000" dirty="0"/>
                    </a:p>
                  </a:txBody>
                  <a:tcPr/>
                </a:tc>
              </a:tr>
              <a:tr h="1470595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История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hlinkClick r:id="rId26" action="ppaction://hlinksldjump"/>
                        </a:rPr>
                        <a:t>10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hlinkClick r:id="rId27" action="ppaction://hlinksldjump"/>
                        </a:rPr>
                        <a:t>20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hlinkClick r:id="rId28" action="ppaction://hlinksldjump"/>
                        </a:rPr>
                        <a:t>30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hlinkClick r:id="rId29" action="ppaction://hlinksldjump"/>
                        </a:rPr>
                        <a:t>40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hlinkClick r:id="rId30" action="ppaction://hlinksldjump"/>
                        </a:rPr>
                        <a:t>50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hlinkClick r:id="rId31" action="ppaction://hlinksldjump"/>
                        </a:rPr>
                        <a:t>60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hlinkClick r:id="rId32" action="ppaction://hlinksldjump"/>
                        </a:rPr>
                        <a:t>70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hlinkClick r:id="rId33" action="ppaction://hlinksldjump"/>
                        </a:rPr>
                        <a:t>80</a:t>
                      </a:r>
                      <a:endParaRPr lang="ru-RU" sz="4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80022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0" dirty="0" smtClean="0"/>
              <a:t>Птицы</a:t>
            </a:r>
            <a:endParaRPr lang="ru-RU" sz="80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9110" y="1737360"/>
            <a:ext cx="6233375" cy="4796777"/>
          </a:xfrm>
        </p:spPr>
      </p:pic>
      <p:sp>
        <p:nvSpPr>
          <p:cNvPr id="5" name="TextBox 4"/>
          <p:cNvSpPr txBox="1"/>
          <p:nvPr/>
        </p:nvSpPr>
        <p:spPr>
          <a:xfrm>
            <a:off x="9904641" y="729718"/>
            <a:ext cx="14975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hlinkClick r:id="rId3" action="ppaction://hlinksldjump"/>
              </a:rPr>
              <a:t>Назад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1167172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3494" y="4304810"/>
            <a:ext cx="10058400" cy="1450757"/>
          </a:xfrm>
        </p:spPr>
        <p:txBody>
          <a:bodyPr>
            <a:noAutofit/>
          </a:bodyPr>
          <a:lstStyle/>
          <a:p>
            <a:r>
              <a:rPr lang="ru-RU" sz="8000" dirty="0"/>
              <a:t>Холоднокровные водные позвоночные, имеющие жабры в качестве органов дыхания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9883590" y="5458388"/>
            <a:ext cx="14201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hlinkClick r:id="rId2" action="ppaction://hlinksldjump"/>
              </a:rPr>
              <a:t>Ответ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1513868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0" dirty="0" smtClean="0"/>
              <a:t>Рыбы</a:t>
            </a:r>
            <a:endParaRPr lang="ru-RU" sz="80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0169" y="1695514"/>
            <a:ext cx="6252067" cy="4683016"/>
          </a:xfrm>
        </p:spPr>
      </p:pic>
      <p:sp>
        <p:nvSpPr>
          <p:cNvPr id="5" name="TextBox 4"/>
          <p:cNvSpPr txBox="1"/>
          <p:nvPr/>
        </p:nvSpPr>
        <p:spPr>
          <a:xfrm>
            <a:off x="9517487" y="5515151"/>
            <a:ext cx="14975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hlinkClick r:id="rId3" action="ppaction://hlinksldjump"/>
              </a:rPr>
              <a:t>Назад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6190484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1979" y="3492643"/>
            <a:ext cx="10058400" cy="1450757"/>
          </a:xfrm>
        </p:spPr>
        <p:txBody>
          <a:bodyPr>
            <a:noAutofit/>
          </a:bodyPr>
          <a:lstStyle/>
          <a:p>
            <a:r>
              <a:rPr lang="ru-RU" sz="8000" dirty="0"/>
              <a:t>Одноклеточные животные, например амёба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9375820" y="1262130"/>
            <a:ext cx="14201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hlinkClick r:id="rId2" action="ppaction://hlinksldjump"/>
              </a:rPr>
              <a:t>Ответ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786612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32897" y="2406657"/>
            <a:ext cx="10058400" cy="1450757"/>
          </a:xfrm>
        </p:spPr>
        <p:txBody>
          <a:bodyPr>
            <a:normAutofit/>
          </a:bodyPr>
          <a:lstStyle/>
          <a:p>
            <a:r>
              <a:rPr lang="ru-RU" sz="8000" dirty="0" smtClean="0"/>
              <a:t>Простейшие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9388697" y="857387"/>
            <a:ext cx="14975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hlinkClick r:id="rId2" action="ppaction://hlinksldjump"/>
              </a:rPr>
              <a:t>Назад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9568834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283" y="4265376"/>
            <a:ext cx="10058400" cy="1450757"/>
          </a:xfrm>
        </p:spPr>
        <p:txBody>
          <a:bodyPr>
            <a:noAutofit/>
          </a:bodyPr>
          <a:lstStyle/>
          <a:p>
            <a:r>
              <a:rPr lang="ru-RU" sz="6000" dirty="0"/>
              <a:t>Многоклеточные животные, состоящие из двухслойного мешка с кишечной полостью внутри. Их рот окружён щупальцами, захватывающими добычу.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9968248" y="360609"/>
            <a:ext cx="14201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hlinkClick r:id="rId2" action="ppaction://hlinksldjump"/>
              </a:rPr>
              <a:t>Ответ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0810402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2435" y="2406657"/>
            <a:ext cx="10058400" cy="1450757"/>
          </a:xfrm>
        </p:spPr>
        <p:txBody>
          <a:bodyPr>
            <a:normAutofit/>
          </a:bodyPr>
          <a:lstStyle/>
          <a:p>
            <a:r>
              <a:rPr lang="ru-RU" sz="8000" dirty="0" smtClean="0"/>
              <a:t>Кишечнополостные 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7894749" y="953037"/>
            <a:ext cx="14975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hlinkClick r:id="rId2" action="ppaction://hlinksldjump"/>
              </a:rPr>
              <a:t>Назад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9029654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7585" y="3493443"/>
            <a:ext cx="10058400" cy="1450757"/>
          </a:xfrm>
        </p:spPr>
        <p:txBody>
          <a:bodyPr>
            <a:noAutofit/>
          </a:bodyPr>
          <a:lstStyle/>
          <a:p>
            <a:r>
              <a:rPr lang="ru-RU" sz="6000" dirty="0"/>
              <a:t>Животные с членистым наружным скелетом и хорошо развитыми конечностями. К ним относятся раки, пауки, клещи и насекомые.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9865217" y="1081825"/>
            <a:ext cx="14201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hlinkClick r:id="rId2" action="ppaction://hlinksldjump"/>
              </a:rPr>
              <a:t>Ответ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0262771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3804" y="2746468"/>
            <a:ext cx="10058400" cy="1450757"/>
          </a:xfrm>
        </p:spPr>
        <p:txBody>
          <a:bodyPr>
            <a:normAutofit/>
          </a:bodyPr>
          <a:lstStyle/>
          <a:p>
            <a:r>
              <a:rPr lang="ru-RU" sz="8000" dirty="0"/>
              <a:t>Ч</a:t>
            </a:r>
            <a:r>
              <a:rPr lang="ru-RU" sz="8000" dirty="0" smtClean="0"/>
              <a:t>ленистоногие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9337183" y="1041424"/>
            <a:ext cx="14975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hlinkClick r:id="rId2" action="ppaction://hlinksldjump"/>
              </a:rPr>
              <a:t>Назад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78775279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8492" y="3557838"/>
            <a:ext cx="10058400" cy="1450757"/>
          </a:xfrm>
        </p:spPr>
        <p:txBody>
          <a:bodyPr>
            <a:noAutofit/>
          </a:bodyPr>
          <a:lstStyle/>
          <a:p>
            <a:r>
              <a:rPr lang="ru-RU" sz="6000" dirty="0"/>
              <a:t>Холоднокровные позвоночные животные с четырьмя конечностями и голой влажной кожей. Они способны жить на суше, но откладывают икру и развиваются в воде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9776695" y="5314788"/>
            <a:ext cx="14201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hlinkClick r:id="rId2" action="ppaction://hlinksldjump"/>
              </a:rPr>
              <a:t>Ответ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472573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0463" y="4418337"/>
            <a:ext cx="10058400" cy="1450757"/>
          </a:xfrm>
        </p:spPr>
        <p:txBody>
          <a:bodyPr>
            <a:noAutofit/>
          </a:bodyPr>
          <a:lstStyle/>
          <a:p>
            <a:r>
              <a:rPr lang="ru-RU" sz="7200" dirty="0"/>
              <a:t>Был я жёлтым, стал я белым —</a:t>
            </a:r>
            <a:br>
              <a:rPr lang="ru-RU" sz="7200" dirty="0"/>
            </a:br>
            <a:r>
              <a:rPr lang="ru-RU" sz="7200" dirty="0"/>
              <a:t>Поседела голова.</a:t>
            </a:r>
            <a:br>
              <a:rPr lang="ru-RU" sz="7200" dirty="0"/>
            </a:br>
            <a:r>
              <a:rPr lang="ru-RU" sz="7200" dirty="0"/>
              <a:t>Ветер дунул — всё слетело.</a:t>
            </a:r>
            <a:br>
              <a:rPr lang="ru-RU" sz="7200" dirty="0"/>
            </a:br>
            <a:r>
              <a:rPr lang="ru-RU" sz="7200" dirty="0"/>
              <a:t>Одним словом я — трава.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0483403" y="605307"/>
            <a:ext cx="14201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hlinkClick r:id="rId2" action="ppaction://hlinksldjump"/>
              </a:rPr>
              <a:t>Ответ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96219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44255" y="2733589"/>
            <a:ext cx="10058400" cy="1450757"/>
          </a:xfrm>
        </p:spPr>
        <p:txBody>
          <a:bodyPr>
            <a:normAutofit/>
          </a:bodyPr>
          <a:lstStyle/>
          <a:p>
            <a:r>
              <a:rPr lang="ru-RU" sz="8000" dirty="0" smtClean="0"/>
              <a:t>Земноводные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9556125" y="1028915"/>
            <a:ext cx="14975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hlinkClick r:id="rId2" action="ppaction://hlinksldjump"/>
              </a:rPr>
              <a:t>Назад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04122097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0008" y="3532080"/>
            <a:ext cx="10058400" cy="1450757"/>
          </a:xfrm>
        </p:spPr>
        <p:txBody>
          <a:bodyPr>
            <a:noAutofit/>
          </a:bodyPr>
          <a:lstStyle/>
          <a:p>
            <a:r>
              <a:rPr lang="ru-RU" sz="6000" dirty="0"/>
              <a:t>Холоднокровные позвоночные животные, тело которых покрыто чешуёй, защищающей от высыхания. Размножаются на суши, откладывая яйца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0220884" y="4864542"/>
            <a:ext cx="14201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hlinkClick r:id="rId2" action="ppaction://hlinksldjump"/>
              </a:rPr>
              <a:t>Ответ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20581993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7889" y="2406657"/>
            <a:ext cx="10058400" cy="1450757"/>
          </a:xfrm>
        </p:spPr>
        <p:txBody>
          <a:bodyPr/>
          <a:lstStyle/>
          <a:p>
            <a:r>
              <a:rPr lang="ru-RU" sz="8000" dirty="0" smtClean="0"/>
              <a:t>Пресмыкающиеся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9298546" y="857387"/>
            <a:ext cx="14975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hlinkClick r:id="rId2" action="ppaction://hlinksldjump"/>
              </a:rPr>
              <a:t>Назад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73328817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3342" y="5013150"/>
            <a:ext cx="10058400" cy="1450757"/>
          </a:xfrm>
        </p:spPr>
        <p:txBody>
          <a:bodyPr>
            <a:noAutofit/>
          </a:bodyPr>
          <a:lstStyle/>
          <a:p>
            <a:r>
              <a:rPr lang="ru-RU" sz="6000" dirty="0"/>
              <a:t>Экосистема озера «двухэтажная». Верхний «этаж» составляют мелкие организмы, которые плавают в толще воды. К ним относятся мелкие одноклеточные растения (водоросли) и животные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9903854" y="553791"/>
            <a:ext cx="14201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hlinkClick r:id="rId2" action="ppaction://hlinksldjump"/>
              </a:rPr>
              <a:t>Ответ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51688627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6683" y="2630558"/>
            <a:ext cx="10058400" cy="1450757"/>
          </a:xfrm>
        </p:spPr>
        <p:txBody>
          <a:bodyPr>
            <a:normAutofit/>
          </a:bodyPr>
          <a:lstStyle/>
          <a:p>
            <a:r>
              <a:rPr lang="ru-RU" sz="8000" dirty="0" smtClean="0"/>
              <a:t>Планктон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9825037" y="514489"/>
            <a:ext cx="14975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hlinkClick r:id="rId2" action="ppaction://hlinksldjump"/>
              </a:rPr>
              <a:t>Назад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89122603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6373" y="2656316"/>
            <a:ext cx="10058400" cy="1450757"/>
          </a:xfrm>
        </p:spPr>
        <p:txBody>
          <a:bodyPr>
            <a:noAutofit/>
          </a:bodyPr>
          <a:lstStyle/>
          <a:p>
            <a:r>
              <a:rPr lang="ru-RU" sz="8000" dirty="0" smtClean="0"/>
              <a:t>Естественный спутник земли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9375820" y="886445"/>
            <a:ext cx="14201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hlinkClick r:id="rId2" action="ppaction://hlinksldjump"/>
              </a:rPr>
              <a:t>Ответ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81809101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47297" y="2269950"/>
            <a:ext cx="10058400" cy="1450757"/>
          </a:xfrm>
        </p:spPr>
        <p:txBody>
          <a:bodyPr>
            <a:normAutofit/>
          </a:bodyPr>
          <a:lstStyle/>
          <a:p>
            <a:r>
              <a:rPr lang="ru-RU" sz="8000" dirty="0" smtClean="0"/>
              <a:t>Луна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8676497" y="996013"/>
            <a:ext cx="14975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hlinkClick r:id="rId2" action="ppaction://hlinksldjump"/>
              </a:rPr>
              <a:t>Назад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42837501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9252" y="2205555"/>
            <a:ext cx="10058400" cy="1450757"/>
          </a:xfrm>
        </p:spPr>
        <p:txBody>
          <a:bodyPr>
            <a:normAutofit/>
          </a:bodyPr>
          <a:lstStyle/>
          <a:p>
            <a:r>
              <a:rPr lang="ru-RU" sz="8000" dirty="0" smtClean="0"/>
              <a:t>Назовите 5 созвездий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9285668" y="1111826"/>
            <a:ext cx="14201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hlinkClick r:id="rId2" action="ppaction://hlinksldjump"/>
              </a:rPr>
              <a:t>Ответ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22793237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9252" y="3416169"/>
            <a:ext cx="10058400" cy="1450757"/>
          </a:xfrm>
        </p:spPr>
        <p:txBody>
          <a:bodyPr>
            <a:noAutofit/>
          </a:bodyPr>
          <a:lstStyle/>
          <a:p>
            <a:r>
              <a:rPr lang="ru-RU" sz="8000" dirty="0" smtClean="0"/>
              <a:t>Большая медведица, малая медведица, большой пес, телец, стрелец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9658154" y="5308349"/>
            <a:ext cx="14975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hlinkClick r:id="rId2" action="ppaction://hlinksldjump"/>
              </a:rPr>
              <a:t>Назад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09049573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0767" y="2514648"/>
            <a:ext cx="10058400" cy="1450757"/>
          </a:xfrm>
        </p:spPr>
        <p:txBody>
          <a:bodyPr>
            <a:noAutofit/>
          </a:bodyPr>
          <a:lstStyle/>
          <a:p>
            <a:r>
              <a:rPr lang="ru-RU" sz="8000" dirty="0" smtClean="0"/>
              <a:t>Назовите все планеты солнечной системы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9337183" y="1141945"/>
            <a:ext cx="14201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hlinkClick r:id="rId2" action="ppaction://hlinksldjump"/>
              </a:rPr>
              <a:t>Ответ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4287934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9600" dirty="0" smtClean="0"/>
              <a:t>Одуванчик</a:t>
            </a:r>
            <a:endParaRPr lang="ru-RU" sz="96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4563" y="1505598"/>
            <a:ext cx="7482626" cy="5024829"/>
          </a:xfrm>
        </p:spPr>
      </p:pic>
      <p:sp>
        <p:nvSpPr>
          <p:cNvPr id="6" name="TextBox 5"/>
          <p:cNvSpPr txBox="1"/>
          <p:nvPr/>
        </p:nvSpPr>
        <p:spPr>
          <a:xfrm>
            <a:off x="10187189" y="643944"/>
            <a:ext cx="16129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hlinkClick r:id="rId3" action="ppaction://hlinksldjump"/>
              </a:rPr>
              <a:t>Назад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08101425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35162" y="3647988"/>
            <a:ext cx="10058400" cy="1450757"/>
          </a:xfrm>
        </p:spPr>
        <p:txBody>
          <a:bodyPr>
            <a:noAutofit/>
          </a:bodyPr>
          <a:lstStyle/>
          <a:p>
            <a:r>
              <a:rPr lang="ru-RU" sz="8000" dirty="0" smtClean="0"/>
              <a:t>Юпитер, Уран, Нептун, Сатурн, Марс, Земля, Венера, Меркурий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9375819" y="978795"/>
            <a:ext cx="14975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hlinkClick r:id="rId2" action="ppaction://hlinksldjump"/>
              </a:rPr>
              <a:t>Назад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18070182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5314" y="2810862"/>
            <a:ext cx="10058400" cy="1450757"/>
          </a:xfrm>
        </p:spPr>
        <p:txBody>
          <a:bodyPr>
            <a:noAutofit/>
          </a:bodyPr>
          <a:lstStyle/>
          <a:p>
            <a:r>
              <a:rPr lang="ru-RU" sz="8000" dirty="0" smtClean="0"/>
              <a:t>Что входит в состав солнечной системы?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9546979" y="1009227"/>
            <a:ext cx="14201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hlinkClick r:id="rId2" action="ppaction://hlinksldjump"/>
              </a:rPr>
              <a:t>Ответ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27593451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5614" y="3454806"/>
            <a:ext cx="10058400" cy="1450757"/>
          </a:xfrm>
        </p:spPr>
        <p:txBody>
          <a:bodyPr>
            <a:noAutofit/>
          </a:bodyPr>
          <a:lstStyle/>
          <a:p>
            <a:r>
              <a:rPr lang="ru-RU" sz="8000" dirty="0" smtClean="0"/>
              <a:t>Солнце и движущиеся вокруг него небесные тела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9504608" y="1137848"/>
            <a:ext cx="14975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hlinkClick r:id="rId2" action="ppaction://hlinksldjump"/>
              </a:rPr>
              <a:t>Назад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88398946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3044" y="2733589"/>
            <a:ext cx="10058400" cy="1450757"/>
          </a:xfrm>
        </p:spPr>
        <p:txBody>
          <a:bodyPr>
            <a:noAutofit/>
          </a:bodyPr>
          <a:lstStyle/>
          <a:p>
            <a:r>
              <a:rPr lang="ru-RU" sz="8000" dirty="0" smtClean="0"/>
              <a:t>Ближайшая к земле звезда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9172334" y="1137848"/>
            <a:ext cx="19833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hlinkClick r:id="rId2" action="ppaction://hlinksldjump"/>
              </a:rPr>
              <a:t>Ответ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78589810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63962" y="2553285"/>
            <a:ext cx="10058400" cy="1450757"/>
          </a:xfrm>
        </p:spPr>
        <p:txBody>
          <a:bodyPr>
            <a:normAutofit/>
          </a:bodyPr>
          <a:lstStyle/>
          <a:p>
            <a:r>
              <a:rPr lang="ru-RU" sz="8000" dirty="0" smtClean="0"/>
              <a:t>Солнце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8718997" y="1197735"/>
            <a:ext cx="14975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hlinkClick r:id="rId2" action="ppaction://hlinksldjump"/>
              </a:rPr>
              <a:t>Назад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3179617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2131" y="2282828"/>
            <a:ext cx="10058400" cy="1450757"/>
          </a:xfrm>
        </p:spPr>
        <p:txBody>
          <a:bodyPr>
            <a:normAutofit/>
          </a:bodyPr>
          <a:lstStyle/>
          <a:p>
            <a:r>
              <a:rPr lang="ru-RU" sz="8000" dirty="0" smtClean="0"/>
              <a:t>Температура солнца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9182636" y="1002452"/>
            <a:ext cx="14201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hlinkClick r:id="rId2" action="ppaction://hlinksldjump"/>
              </a:rPr>
              <a:t>Ответ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76894286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6373" y="2810862"/>
            <a:ext cx="10058400" cy="1450757"/>
          </a:xfrm>
        </p:spPr>
        <p:txBody>
          <a:bodyPr>
            <a:noAutofit/>
          </a:bodyPr>
          <a:lstStyle/>
          <a:p>
            <a:r>
              <a:rPr lang="ru-RU" sz="8000" dirty="0" smtClean="0"/>
              <a:t>6000 (в центре 15-20 млн)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9131121" y="1009227"/>
            <a:ext cx="14975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hlinkClick r:id="rId2" action="ppaction://hlinksldjump"/>
              </a:rPr>
              <a:t>Назад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11378707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18497" y="2759347"/>
            <a:ext cx="10058400" cy="1450757"/>
          </a:xfrm>
        </p:spPr>
        <p:txBody>
          <a:bodyPr>
            <a:noAutofit/>
          </a:bodyPr>
          <a:lstStyle/>
          <a:p>
            <a:r>
              <a:rPr lang="ru-RU" sz="8000" dirty="0" smtClean="0"/>
              <a:t>Самая большая планета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9247031" y="1034985"/>
            <a:ext cx="14201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hlinkClick r:id="rId2" action="ppaction://hlinksldjump"/>
              </a:rPr>
              <a:t>Ответ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27956814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99567" y="2733589"/>
            <a:ext cx="10058400" cy="1450757"/>
          </a:xfrm>
        </p:spPr>
        <p:txBody>
          <a:bodyPr>
            <a:normAutofit/>
          </a:bodyPr>
          <a:lstStyle/>
          <a:p>
            <a:r>
              <a:rPr lang="ru-RU" sz="8000" dirty="0" smtClean="0"/>
              <a:t>Юпитер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9156879" y="1217141"/>
            <a:ext cx="14975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hlinkClick r:id="rId2" action="ppaction://hlinksldjump"/>
              </a:rPr>
              <a:t>Назад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66984850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3798" y="2759347"/>
            <a:ext cx="10058400" cy="1450757"/>
          </a:xfrm>
        </p:spPr>
        <p:txBody>
          <a:bodyPr>
            <a:noAutofit/>
          </a:bodyPr>
          <a:lstStyle/>
          <a:p>
            <a:r>
              <a:rPr lang="ru-RU" sz="8000" dirty="0" smtClean="0"/>
              <a:t>Самая маленькая планета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9556124" y="1204262"/>
            <a:ext cx="14201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hlinkClick r:id="rId2" action="ppaction://hlinksldjump"/>
              </a:rPr>
              <a:t>Ответ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2392925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1011981"/>
            <a:ext cx="10567238" cy="4490232"/>
          </a:xfrm>
        </p:spPr>
      </p:pic>
      <p:sp>
        <p:nvSpPr>
          <p:cNvPr id="6" name="TextBox 5"/>
          <p:cNvSpPr txBox="1"/>
          <p:nvPr/>
        </p:nvSpPr>
        <p:spPr>
          <a:xfrm>
            <a:off x="9989902" y="489396"/>
            <a:ext cx="14201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hlinkClick r:id="rId3" action="ppaction://hlinksldjump"/>
              </a:rPr>
              <a:t>Ответ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07423713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1989" y="2733589"/>
            <a:ext cx="10058400" cy="1450757"/>
          </a:xfrm>
        </p:spPr>
        <p:txBody>
          <a:bodyPr>
            <a:normAutofit/>
          </a:bodyPr>
          <a:lstStyle/>
          <a:p>
            <a:r>
              <a:rPr lang="ru-RU" sz="8000" dirty="0" smtClean="0"/>
              <a:t>Меркурий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9658154" y="1047864"/>
            <a:ext cx="14975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hlinkClick r:id="rId2" action="ppaction://hlinksldjump"/>
              </a:rPr>
              <a:t>Назад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699318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67737" y="2514648"/>
            <a:ext cx="10058400" cy="1450757"/>
          </a:xfrm>
        </p:spPr>
        <p:txBody>
          <a:bodyPr>
            <a:noAutofit/>
          </a:bodyPr>
          <a:lstStyle/>
          <a:p>
            <a:r>
              <a:rPr lang="ru-RU" sz="8000" dirty="0" smtClean="0"/>
              <a:t>Что </a:t>
            </a:r>
            <a:r>
              <a:rPr lang="ru-RU" sz="8000" dirty="0"/>
              <a:t>такое золотое кольцо России?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9735483" y="803391"/>
            <a:ext cx="14201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hlinkClick r:id="rId2" action="ppaction://hlinksldjump"/>
              </a:rPr>
              <a:t>Ответ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99667893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4227538"/>
            <a:ext cx="10058400" cy="1450757"/>
          </a:xfrm>
        </p:spPr>
        <p:txBody>
          <a:bodyPr>
            <a:normAutofit fontScale="90000"/>
          </a:bodyPr>
          <a:lstStyle/>
          <a:p>
            <a:r>
              <a:rPr lang="ru-RU" dirty="0"/>
              <a:t>Это семейство туристических маршрутов, проходящих по древним русским городам, в которых сохранились уникальные памятники истории и культуры России, центрам народных ремёсел. Количество и состав городов в конкретном маршруте может быть разным. Ниже перечислены населённые пункты, которые входят в разные маршруты.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0290219" y="5515151"/>
            <a:ext cx="14201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hlinkClick r:id="rId2" action="ppaction://hlinksldjump"/>
              </a:rPr>
              <a:t>Ответ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23147345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0012" y="3557836"/>
            <a:ext cx="10058400" cy="1450757"/>
          </a:xfrm>
        </p:spPr>
        <p:txBody>
          <a:bodyPr>
            <a:noAutofit/>
          </a:bodyPr>
          <a:lstStyle/>
          <a:p>
            <a:r>
              <a:rPr lang="ru-RU" sz="8000" dirty="0" smtClean="0"/>
              <a:t>Сколько </a:t>
            </a:r>
            <a:r>
              <a:rPr lang="ru-RU" sz="8000" dirty="0"/>
              <a:t>городов входит в золотое кольцо России?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9105364" y="1236371"/>
            <a:ext cx="14201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hlinkClick r:id="rId2" action="ppaction://hlinksldjump"/>
              </a:rPr>
              <a:t>Ответ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13722437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73670" y="2760840"/>
            <a:ext cx="10058400" cy="1450757"/>
          </a:xfrm>
        </p:spPr>
        <p:txBody>
          <a:bodyPr>
            <a:normAutofit/>
          </a:bodyPr>
          <a:lstStyle/>
          <a:p>
            <a:r>
              <a:rPr lang="ru-RU" sz="9600" dirty="0" smtClean="0"/>
              <a:t>8</a:t>
            </a:r>
            <a:endParaRPr lang="ru-RU" sz="9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9183756" y="1103343"/>
            <a:ext cx="14975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hlinkClick r:id="rId2" action="ppaction://hlinksldjump"/>
              </a:rPr>
              <a:t>Назад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04526084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0768" y="3647988"/>
            <a:ext cx="10058400" cy="1450757"/>
          </a:xfrm>
        </p:spPr>
        <p:txBody>
          <a:bodyPr>
            <a:noAutofit/>
          </a:bodyPr>
          <a:lstStyle/>
          <a:p>
            <a:r>
              <a:rPr lang="ru-RU" sz="8000" dirty="0" smtClean="0"/>
              <a:t>Какие </a:t>
            </a:r>
            <a:r>
              <a:rPr lang="ru-RU" sz="8000" dirty="0"/>
              <a:t>города входят в золотое кольцо России?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9530366" y="1184856"/>
            <a:ext cx="14201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hlinkClick r:id="rId2" action="ppaction://hlinksldjump"/>
              </a:rPr>
              <a:t>Ответ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7053180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5009" y="3712383"/>
            <a:ext cx="10058400" cy="1450757"/>
          </a:xfrm>
        </p:spPr>
        <p:txBody>
          <a:bodyPr>
            <a:noAutofit/>
          </a:bodyPr>
          <a:lstStyle/>
          <a:p>
            <a:r>
              <a:rPr lang="ru-RU" sz="6000" dirty="0"/>
              <a:t>Сергиев Посад, Переславль-Залесский, Ростов Великий, Ярославль, Кострома, Иваново, Суздаль и </a:t>
            </a:r>
            <a:r>
              <a:rPr lang="ru-RU" sz="6000" dirty="0" smtClean="0"/>
              <a:t>Владимир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9633397" y="1139780"/>
            <a:ext cx="14975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hlinkClick r:id="rId2" action="ppaction://hlinksldjump"/>
              </a:rPr>
              <a:t>Назад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12819391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4102" y="3132035"/>
            <a:ext cx="10058400" cy="1450757"/>
          </a:xfrm>
        </p:spPr>
        <p:txBody>
          <a:bodyPr>
            <a:noAutofit/>
          </a:bodyPr>
          <a:lstStyle/>
          <a:p>
            <a:r>
              <a:rPr lang="ru-RU" sz="8000" dirty="0" smtClean="0"/>
              <a:t>Гробница </a:t>
            </a:r>
            <a:r>
              <a:rPr lang="ru-RU" sz="8000" dirty="0"/>
              <a:t>фараона в Древнем Египте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9530366" y="1236372"/>
            <a:ext cx="14201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hlinkClick r:id="rId2" action="ppaction://hlinksldjump"/>
              </a:rPr>
              <a:t>Ответ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14813357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12447" y="2926772"/>
            <a:ext cx="10058400" cy="1450757"/>
          </a:xfrm>
        </p:spPr>
        <p:txBody>
          <a:bodyPr>
            <a:normAutofit/>
          </a:bodyPr>
          <a:lstStyle/>
          <a:p>
            <a:r>
              <a:rPr lang="ru-RU" sz="9600" dirty="0" smtClean="0"/>
              <a:t>Пирамида</a:t>
            </a:r>
            <a:endParaRPr lang="ru-RU" sz="9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9813702" y="1048928"/>
            <a:ext cx="14975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hlinkClick r:id="rId2" action="ppaction://hlinksldjump"/>
              </a:rPr>
              <a:t>Назад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89738430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2735" y="4552874"/>
            <a:ext cx="10058400" cy="1450757"/>
          </a:xfrm>
        </p:spPr>
        <p:txBody>
          <a:bodyPr>
            <a:noAutofit/>
          </a:bodyPr>
          <a:lstStyle/>
          <a:p>
            <a:r>
              <a:rPr lang="ru-RU" sz="8000" dirty="0" smtClean="0"/>
              <a:t>Существо </a:t>
            </a:r>
            <a:r>
              <a:rPr lang="ru-RU" sz="8000" dirty="0"/>
              <a:t>с телом льва и головой человека, «охраняющее» </a:t>
            </a:r>
            <a:r>
              <a:rPr lang="ru-RU" sz="8000" dirty="0" err="1"/>
              <a:t>гроб¬ницы</a:t>
            </a:r>
            <a:r>
              <a:rPr lang="ru-RU" sz="8000" dirty="0"/>
              <a:t> египетских фараонов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0354613" y="5295745"/>
            <a:ext cx="14201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hlinkClick r:id="rId2" action="ppaction://hlinksldjump"/>
              </a:rPr>
              <a:t>Ответ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8208422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0" dirty="0" smtClean="0"/>
              <a:t>Корневище</a:t>
            </a:r>
            <a:endParaRPr lang="ru-RU" sz="8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8463" y="286603"/>
            <a:ext cx="4444038" cy="5955927"/>
          </a:xfrm>
        </p:spPr>
      </p:pic>
      <p:sp>
        <p:nvSpPr>
          <p:cNvPr id="6" name="TextBox 5"/>
          <p:cNvSpPr txBox="1"/>
          <p:nvPr/>
        </p:nvSpPr>
        <p:spPr>
          <a:xfrm>
            <a:off x="3013656" y="5409127"/>
            <a:ext cx="13676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hlinkClick r:id="rId3" action="ppaction://hlinksldjump"/>
              </a:rPr>
              <a:t>Назад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55739999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82148" y="2785105"/>
            <a:ext cx="10058400" cy="1450757"/>
          </a:xfrm>
        </p:spPr>
        <p:txBody>
          <a:bodyPr>
            <a:normAutofit/>
          </a:bodyPr>
          <a:lstStyle/>
          <a:p>
            <a:r>
              <a:rPr lang="ru-RU" sz="8000" dirty="0" smtClean="0"/>
              <a:t>Сфинкс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9852338" y="1223493"/>
            <a:ext cx="14975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hlinkClick r:id="rId2" action="ppaction://hlinksldjump"/>
              </a:rPr>
              <a:t>Назад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12534954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9100" y="4523752"/>
            <a:ext cx="10058400" cy="1450757"/>
          </a:xfrm>
        </p:spPr>
        <p:txBody>
          <a:bodyPr>
            <a:noAutofit/>
          </a:bodyPr>
          <a:lstStyle/>
          <a:p>
            <a:r>
              <a:rPr lang="ru-RU" sz="8000" dirty="0" smtClean="0"/>
              <a:t>Главнокомандующий русской армией </a:t>
            </a:r>
            <a:r>
              <a:rPr lang="ru-RU" sz="8000" dirty="0"/>
              <a:t>во время Первой Мировой Войны?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9735483" y="927279"/>
            <a:ext cx="14201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hlinkClick r:id="rId2" action="ppaction://hlinksldjump"/>
              </a:rPr>
              <a:t>Ответ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74182689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54114" y="2669194"/>
            <a:ext cx="10058400" cy="1450757"/>
          </a:xfrm>
        </p:spPr>
        <p:txBody>
          <a:bodyPr>
            <a:normAutofit/>
          </a:bodyPr>
          <a:lstStyle/>
          <a:p>
            <a:r>
              <a:rPr lang="ru-RU" sz="8000" dirty="0"/>
              <a:t>М. И. Кутузов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9350061" y="920051"/>
            <a:ext cx="14975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hlinkClick r:id="rId2" action="ppaction://hlinksldjump"/>
              </a:rPr>
              <a:t>Назад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01021060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95770" y="3132035"/>
            <a:ext cx="10058400" cy="1450757"/>
          </a:xfrm>
        </p:spPr>
        <p:txBody>
          <a:bodyPr>
            <a:noAutofit/>
          </a:bodyPr>
          <a:lstStyle/>
          <a:p>
            <a:r>
              <a:rPr lang="ru-RU" sz="8000" dirty="0" smtClean="0"/>
              <a:t>Главная </a:t>
            </a:r>
            <a:r>
              <a:rPr lang="ru-RU" sz="8000" dirty="0"/>
              <a:t>площадь Санкт-Петербурга?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9865217" y="1081825"/>
            <a:ext cx="14201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hlinkClick r:id="rId2" action="ppaction://hlinksldjump"/>
              </a:rPr>
              <a:t>Ответ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30410454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63207" y="2797983"/>
            <a:ext cx="10058400" cy="1450757"/>
          </a:xfrm>
        </p:spPr>
        <p:txBody>
          <a:bodyPr>
            <a:normAutofit/>
          </a:bodyPr>
          <a:lstStyle/>
          <a:p>
            <a:r>
              <a:rPr lang="ru-RU" sz="8000" dirty="0" smtClean="0"/>
              <a:t>Сенатская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0380372" y="1197735"/>
            <a:ext cx="14975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hlinkClick r:id="rId2" action="ppaction://hlinksldjump"/>
              </a:rPr>
              <a:t>Назад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683740350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1826" y="3699505"/>
            <a:ext cx="10058400" cy="1450757"/>
          </a:xfrm>
        </p:spPr>
        <p:txBody>
          <a:bodyPr>
            <a:noAutofit/>
          </a:bodyPr>
          <a:lstStyle/>
          <a:p>
            <a:r>
              <a:rPr lang="ru-RU" sz="8000" dirty="0" smtClean="0"/>
              <a:t>Один </a:t>
            </a:r>
            <a:r>
              <a:rPr lang="ru-RU" sz="8000" dirty="0"/>
              <a:t>из полководцев, у которого есть книга «Наука побеждать»?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9723549" y="1223493"/>
            <a:ext cx="14201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hlinkClick r:id="rId2" action="ppaction://hlinksldjump"/>
              </a:rPr>
              <a:t>Ответ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92865197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77596" y="2720710"/>
            <a:ext cx="10058400" cy="1450757"/>
          </a:xfrm>
        </p:spPr>
        <p:txBody>
          <a:bodyPr>
            <a:normAutofit/>
          </a:bodyPr>
          <a:lstStyle/>
          <a:p>
            <a:r>
              <a:rPr lang="ru-RU" sz="8000" dirty="0" smtClean="0"/>
              <a:t>А. В. Суворов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0379505" y="1048928"/>
            <a:ext cx="14975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hlinkClick r:id="rId2" action="ppaction://hlinksldjump"/>
              </a:rPr>
              <a:t>Назад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6409296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3950" y="2591921"/>
            <a:ext cx="10058400" cy="1450757"/>
          </a:xfrm>
        </p:spPr>
        <p:txBody>
          <a:bodyPr>
            <a:noAutofit/>
          </a:bodyPr>
          <a:lstStyle/>
          <a:p>
            <a:r>
              <a:rPr lang="ru-RU" sz="8800" dirty="0"/>
              <a:t>Как называется наука о растениях?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302153" y="669140"/>
            <a:ext cx="14201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hlinkClick r:id="rId2" action="ppaction://hlinksldjump"/>
              </a:rPr>
              <a:t>Ответ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3514785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3809" y="1845734"/>
            <a:ext cx="10058400" cy="1450757"/>
          </a:xfrm>
        </p:spPr>
        <p:txBody>
          <a:bodyPr>
            <a:normAutofit/>
          </a:bodyPr>
          <a:lstStyle/>
          <a:p>
            <a:r>
              <a:rPr lang="ru-RU" sz="8000" dirty="0" smtClean="0"/>
              <a:t>Ботаника</a:t>
            </a:r>
            <a:endParaRPr lang="ru-RU" sz="80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303009" y="1403797"/>
            <a:ext cx="14975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hlinkClick r:id="rId2" action="ppaction://hlinksldjump"/>
              </a:rPr>
              <a:t>Назад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2697676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1818" y="4742693"/>
            <a:ext cx="5522460" cy="1450757"/>
          </a:xfrm>
        </p:spPr>
        <p:txBody>
          <a:bodyPr>
            <a:noAutofit/>
          </a:bodyPr>
          <a:lstStyle/>
          <a:p>
            <a:pPr algn="ctr"/>
            <a:r>
              <a:rPr lang="ru-RU" sz="8800" dirty="0" smtClean="0"/>
              <a:t>Как называется  это растение?</a:t>
            </a:r>
            <a:endParaRPr lang="ru-RU" sz="8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3321" y="0"/>
            <a:ext cx="6848679" cy="5129898"/>
          </a:xfrm>
        </p:spPr>
      </p:pic>
      <p:sp>
        <p:nvSpPr>
          <p:cNvPr id="7" name="Прямоугольник 6"/>
          <p:cNvSpPr/>
          <p:nvPr/>
        </p:nvSpPr>
        <p:spPr>
          <a:xfrm>
            <a:off x="9197056" y="5546209"/>
            <a:ext cx="142019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hlinkClick r:id="rId3" action="ppaction://hlinksldjump"/>
              </a:rPr>
              <a:t>Ответ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829158589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405</TotalTime>
  <Words>524</Words>
  <Application>Microsoft Office PowerPoint</Application>
  <PresentationFormat>Широкоэкранный</PresentationFormat>
  <Paragraphs>163</Paragraphs>
  <Slides>66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66</vt:i4>
      </vt:variant>
    </vt:vector>
  </HeadingPairs>
  <TitlesOfParts>
    <vt:vector size="69" baseType="lpstr">
      <vt:lpstr>Calibri</vt:lpstr>
      <vt:lpstr>Calibri Light</vt:lpstr>
      <vt:lpstr>Ретро</vt:lpstr>
      <vt:lpstr>Своя игра</vt:lpstr>
      <vt:lpstr>Презентация PowerPoint</vt:lpstr>
      <vt:lpstr>Был я жёлтым, стал я белым — Поседела голова. Ветер дунул — всё слетело. Одним словом я — трава.</vt:lpstr>
      <vt:lpstr>Одуванчик</vt:lpstr>
      <vt:lpstr>Презентация PowerPoint</vt:lpstr>
      <vt:lpstr>Корневище</vt:lpstr>
      <vt:lpstr>Как называется наука о растениях?</vt:lpstr>
      <vt:lpstr>Ботаника</vt:lpstr>
      <vt:lpstr>Как называется  это растение?</vt:lpstr>
      <vt:lpstr>Нивяник</vt:lpstr>
      <vt:lpstr>Трава от 99 заболеваний</vt:lpstr>
      <vt:lpstr>Зверобой</vt:lpstr>
      <vt:lpstr>Самое сладкое дерево наших лесов</vt:lpstr>
      <vt:lpstr>Липа</vt:lpstr>
      <vt:lpstr>Какая ягода бывает черной, красной, белой</vt:lpstr>
      <vt:lpstr>Смородина</vt:lpstr>
      <vt:lpstr>Три организации для защиты природы земли</vt:lpstr>
      <vt:lpstr>Гринпис, Всемирный фонд дикой природы, Всероссийское общество охраны природы</vt:lpstr>
      <vt:lpstr>Летающие теплокровные позвоночные животные, покрытые перьями</vt:lpstr>
      <vt:lpstr>Птицы</vt:lpstr>
      <vt:lpstr>Холоднокровные водные позвоночные, имеющие жабры в качестве органов дыхания</vt:lpstr>
      <vt:lpstr>Рыбы</vt:lpstr>
      <vt:lpstr>Одноклеточные животные, например амёба</vt:lpstr>
      <vt:lpstr>Простейшие</vt:lpstr>
      <vt:lpstr>Многоклеточные животные, состоящие из двухслойного мешка с кишечной полостью внутри. Их рот окружён щупальцами, захватывающими добычу. </vt:lpstr>
      <vt:lpstr>Кишечнополостные </vt:lpstr>
      <vt:lpstr>Животные с членистым наружным скелетом и хорошо развитыми конечностями. К ним относятся раки, пауки, клещи и насекомые. </vt:lpstr>
      <vt:lpstr>Членистоногие</vt:lpstr>
      <vt:lpstr>Холоднокровные позвоночные животные с четырьмя конечностями и голой влажной кожей. Они способны жить на суше, но откладывают икру и развиваются в воде</vt:lpstr>
      <vt:lpstr>Земноводные</vt:lpstr>
      <vt:lpstr>Холоднокровные позвоночные животные, тело которых покрыто чешуёй, защищающей от высыхания. Размножаются на суши, откладывая яйца</vt:lpstr>
      <vt:lpstr>Пресмыкающиеся </vt:lpstr>
      <vt:lpstr>Экосистема озера «двухэтажная». Верхний «этаж» составляют мелкие организмы, которые плавают в толще воды. К ним относятся мелкие одноклеточные растения (водоросли) и животные</vt:lpstr>
      <vt:lpstr>Планктон</vt:lpstr>
      <vt:lpstr>Естественный спутник земли</vt:lpstr>
      <vt:lpstr>Луна</vt:lpstr>
      <vt:lpstr>Назовите 5 созвездий</vt:lpstr>
      <vt:lpstr>Большая медведица, малая медведица, большой пес, телец, стрелец</vt:lpstr>
      <vt:lpstr>Назовите все планеты солнечной системы</vt:lpstr>
      <vt:lpstr>Юпитер, Уран, Нептун, Сатурн, Марс, Земля, Венера, Меркурий</vt:lpstr>
      <vt:lpstr>Что входит в состав солнечной системы?</vt:lpstr>
      <vt:lpstr>Солнце и движущиеся вокруг него небесные тела</vt:lpstr>
      <vt:lpstr>Ближайшая к земле звезда</vt:lpstr>
      <vt:lpstr>Солнце</vt:lpstr>
      <vt:lpstr>Температура солнца</vt:lpstr>
      <vt:lpstr>6000 (в центре 15-20 млн)</vt:lpstr>
      <vt:lpstr>Самая большая планета</vt:lpstr>
      <vt:lpstr>Юпитер</vt:lpstr>
      <vt:lpstr>Самая маленькая планета</vt:lpstr>
      <vt:lpstr>Меркурий</vt:lpstr>
      <vt:lpstr>Что такое золотое кольцо России?</vt:lpstr>
      <vt:lpstr>Это семейство туристических маршрутов, проходящих по древним русским городам, в которых сохранились уникальные памятники истории и культуры России, центрам народных ремёсел. Количество и состав городов в конкретном маршруте может быть разным. Ниже перечислены населённые пункты, которые входят в разные маршруты.</vt:lpstr>
      <vt:lpstr>Сколько городов входит в золотое кольцо России?</vt:lpstr>
      <vt:lpstr>8</vt:lpstr>
      <vt:lpstr>Какие города входят в золотое кольцо России?</vt:lpstr>
      <vt:lpstr>Сергиев Посад, Переславль-Залесский, Ростов Великий, Ярославль, Кострома, Иваново, Суздаль и Владимир</vt:lpstr>
      <vt:lpstr>Гробница фараона в Древнем Египте</vt:lpstr>
      <vt:lpstr>Пирамида</vt:lpstr>
      <vt:lpstr>Существо с телом льва и головой человека, «охраняющее» гроб¬ницы египетских фараонов</vt:lpstr>
      <vt:lpstr>Сфинкс</vt:lpstr>
      <vt:lpstr>Главнокомандующий русской армией во время Первой Мировой Войны?</vt:lpstr>
      <vt:lpstr>М. И. Кутузов </vt:lpstr>
      <vt:lpstr>Главная площадь Санкт-Петербурга?</vt:lpstr>
      <vt:lpstr>Сенатская</vt:lpstr>
      <vt:lpstr>Один из полководцев, у которого есть книга «Наука побеждать»?</vt:lpstr>
      <vt:lpstr>А. В. Суворов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Танечка</dc:creator>
  <cp:lastModifiedBy>Танечка</cp:lastModifiedBy>
  <cp:revision>24</cp:revision>
  <dcterms:created xsi:type="dcterms:W3CDTF">2015-03-30T13:08:52Z</dcterms:created>
  <dcterms:modified xsi:type="dcterms:W3CDTF">2015-03-30T19:54:08Z</dcterms:modified>
</cp:coreProperties>
</file>