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56"/>
  </p:notesMasterIdLst>
  <p:handoutMasterIdLst>
    <p:handoutMasterId r:id="rId57"/>
  </p:handoutMasterIdLst>
  <p:sldIdLst>
    <p:sldId id="686" r:id="rId2"/>
    <p:sldId id="743" r:id="rId3"/>
    <p:sldId id="692" r:id="rId4"/>
    <p:sldId id="693" r:id="rId5"/>
    <p:sldId id="694" r:id="rId6"/>
    <p:sldId id="756" r:id="rId7"/>
    <p:sldId id="744" r:id="rId8"/>
    <p:sldId id="759" r:id="rId9"/>
    <p:sldId id="764" r:id="rId10"/>
    <p:sldId id="765" r:id="rId11"/>
    <p:sldId id="766" r:id="rId12"/>
    <p:sldId id="767" r:id="rId13"/>
    <p:sldId id="768" r:id="rId14"/>
    <p:sldId id="770" r:id="rId15"/>
    <p:sldId id="769" r:id="rId16"/>
    <p:sldId id="745" r:id="rId17"/>
    <p:sldId id="746" r:id="rId18"/>
    <p:sldId id="707" r:id="rId19"/>
    <p:sldId id="711" r:id="rId20"/>
    <p:sldId id="710" r:id="rId21"/>
    <p:sldId id="713" r:id="rId22"/>
    <p:sldId id="714" r:id="rId23"/>
    <p:sldId id="712" r:id="rId24"/>
    <p:sldId id="779" r:id="rId25"/>
    <p:sldId id="702" r:id="rId26"/>
    <p:sldId id="703" r:id="rId27"/>
    <p:sldId id="506" r:id="rId28"/>
    <p:sldId id="586" r:id="rId29"/>
    <p:sldId id="771" r:id="rId30"/>
    <p:sldId id="773" r:id="rId31"/>
    <p:sldId id="772" r:id="rId32"/>
    <p:sldId id="774" r:id="rId33"/>
    <p:sldId id="751" r:id="rId34"/>
    <p:sldId id="715" r:id="rId35"/>
    <p:sldId id="717" r:id="rId36"/>
    <p:sldId id="718" r:id="rId37"/>
    <p:sldId id="592" r:id="rId38"/>
    <p:sldId id="682" r:id="rId39"/>
    <p:sldId id="778" r:id="rId40"/>
    <p:sldId id="683" r:id="rId41"/>
    <p:sldId id="755" r:id="rId42"/>
    <p:sldId id="722" r:id="rId43"/>
    <p:sldId id="724" r:id="rId44"/>
    <p:sldId id="725" r:id="rId45"/>
    <p:sldId id="661" r:id="rId46"/>
    <p:sldId id="735" r:id="rId47"/>
    <p:sldId id="705" r:id="rId48"/>
    <p:sldId id="777" r:id="rId49"/>
    <p:sldId id="576" r:id="rId50"/>
    <p:sldId id="775" r:id="rId51"/>
    <p:sldId id="776" r:id="rId52"/>
    <p:sldId id="660" r:id="rId53"/>
    <p:sldId id="737" r:id="rId54"/>
    <p:sldId id="780" r:id="rId5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MMustafin" initials="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206A33"/>
    <a:srgbClr val="09025E"/>
    <a:srgbClr val="FF5050"/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7327" autoAdjust="0"/>
  </p:normalViewPr>
  <p:slideViewPr>
    <p:cSldViewPr showGuides="1">
      <p:cViewPr>
        <p:scale>
          <a:sx n="71" d="100"/>
          <a:sy n="71" d="100"/>
        </p:scale>
        <p:origin x="-135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0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9565E-5904-41F6-B13F-9BC08D5DEC8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5080D61-89B5-4F05-A04E-731398146675}">
      <dgm:prSet phldrT="[Текст]" custT="1"/>
      <dgm:spPr/>
      <dgm:t>
        <a:bodyPr/>
        <a:lstStyle/>
        <a:p>
          <a:pPr algn="ctr" rtl="0" fontAlgn="base">
            <a:spcBef>
              <a:spcPct val="0"/>
            </a:spcBef>
            <a:spcAft>
              <a:spcPct val="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Педагог</a:t>
          </a:r>
        </a:p>
      </dgm:t>
    </dgm:pt>
    <dgm:pt modelId="{74D4115A-8387-4C3C-99DF-AE89856EB759}" type="parTrans" cxnId="{ABEEBA17-0E95-443F-A5D0-3DA710A27851}">
      <dgm:prSet/>
      <dgm:spPr/>
      <dgm:t>
        <a:bodyPr/>
        <a:lstStyle/>
        <a:p>
          <a:endParaRPr lang="ru-RU"/>
        </a:p>
      </dgm:t>
    </dgm:pt>
    <dgm:pt modelId="{4330AF96-FDCE-46C3-B3E3-7F04A79C56DC}" type="sibTrans" cxnId="{ABEEBA17-0E95-443F-A5D0-3DA710A27851}">
      <dgm:prSet/>
      <dgm:spPr/>
      <dgm:t>
        <a:bodyPr/>
        <a:lstStyle/>
        <a:p>
          <a:endParaRPr lang="ru-RU"/>
        </a:p>
      </dgm:t>
    </dgm:pt>
    <dgm:pt modelId="{C4F3D5BD-19A6-431E-9F1A-0F697B462129}">
      <dgm:prSet phldrT="[Текст]" custT="1"/>
      <dgm:spPr/>
      <dgm:t>
        <a:bodyPr/>
        <a:lstStyle/>
        <a:p>
          <a:pPr marL="0" algn="ctr" defTabSz="914400" rtl="0" eaLnBrk="1" fontAlgn="base" latinLnBrk="0" hangingPunct="1">
            <a:spcBef>
              <a:spcPct val="0"/>
            </a:spcBef>
            <a:spcAft>
              <a:spcPct val="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Муниципальный район</a:t>
          </a:r>
          <a:endParaRPr lang="en-US" sz="1400" b="1" kern="1200" dirty="0" smtClean="0">
            <a:solidFill>
              <a:schemeClr val="tx1">
                <a:lumMod val="65000"/>
                <a:lumOff val="3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l" defTabSz="1778000"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gm:t>
    </dgm:pt>
    <dgm:pt modelId="{01AA0530-0E16-470A-9A4C-DCA10A5601EB}" type="parTrans" cxnId="{3EE5D507-3DFD-4B95-8B7A-7F5B7F10D2CD}">
      <dgm:prSet/>
      <dgm:spPr/>
      <dgm:t>
        <a:bodyPr/>
        <a:lstStyle/>
        <a:p>
          <a:endParaRPr lang="ru-RU"/>
        </a:p>
      </dgm:t>
    </dgm:pt>
    <dgm:pt modelId="{BF970041-27C2-4E95-9D38-A864729099E9}" type="sibTrans" cxnId="{3EE5D507-3DFD-4B95-8B7A-7F5B7F10D2CD}">
      <dgm:prSet/>
      <dgm:spPr/>
      <dgm:t>
        <a:bodyPr/>
        <a:lstStyle/>
        <a:p>
          <a:endParaRPr lang="ru-RU"/>
        </a:p>
      </dgm:t>
    </dgm:pt>
    <dgm:pt modelId="{44C0870B-B788-4202-924D-DC1B8BBB8EF3}">
      <dgm:prSet/>
      <dgm:spPr/>
      <dgm:t>
        <a:bodyPr/>
        <a:lstStyle/>
        <a:p>
          <a:endParaRPr lang="ru-RU" dirty="0"/>
        </a:p>
      </dgm:t>
    </dgm:pt>
    <dgm:pt modelId="{79A68562-90EE-4584-A3CC-53F8B58B69EE}" type="parTrans" cxnId="{7495B282-EB6F-4484-81E6-B27ECD7FA93D}">
      <dgm:prSet/>
      <dgm:spPr/>
      <dgm:t>
        <a:bodyPr/>
        <a:lstStyle/>
        <a:p>
          <a:endParaRPr lang="ru-RU"/>
        </a:p>
      </dgm:t>
    </dgm:pt>
    <dgm:pt modelId="{FB7CD4CE-1C68-4826-9CCF-136395FE7737}" type="sibTrans" cxnId="{7495B282-EB6F-4484-81E6-B27ECD7FA93D}">
      <dgm:prSet/>
      <dgm:spPr/>
      <dgm:t>
        <a:bodyPr/>
        <a:lstStyle/>
        <a:p>
          <a:endParaRPr lang="ru-RU"/>
        </a:p>
      </dgm:t>
    </dgm:pt>
    <dgm:pt modelId="{14ABC2B3-56D0-4CE2-8908-5B8F6BDD427D}">
      <dgm:prSet/>
      <dgm:spPr/>
      <dgm:t>
        <a:bodyPr/>
        <a:lstStyle/>
        <a:p>
          <a:endParaRPr lang="ru-RU" dirty="0"/>
        </a:p>
      </dgm:t>
    </dgm:pt>
    <dgm:pt modelId="{394F8A82-B828-459D-84F2-B0BDE1DEF2F2}" type="parTrans" cxnId="{C48A1BBE-18FA-4A93-9EC2-4327FA66D577}">
      <dgm:prSet/>
      <dgm:spPr/>
      <dgm:t>
        <a:bodyPr/>
        <a:lstStyle/>
        <a:p>
          <a:endParaRPr lang="ru-RU"/>
        </a:p>
      </dgm:t>
    </dgm:pt>
    <dgm:pt modelId="{B35FC844-7147-46E1-BCC2-1A04DF3B8AEB}" type="sibTrans" cxnId="{C48A1BBE-18FA-4A93-9EC2-4327FA66D577}">
      <dgm:prSet/>
      <dgm:spPr/>
      <dgm:t>
        <a:bodyPr/>
        <a:lstStyle/>
        <a:p>
          <a:endParaRPr lang="ru-RU"/>
        </a:p>
      </dgm:t>
    </dgm:pt>
    <dgm:pt modelId="{3A3E3121-0D35-45AB-8BA2-7BE3C752CF2F}" type="pres">
      <dgm:prSet presAssocID="{4B89565E-5904-41F6-B13F-9BC08D5DEC86}" presName="arrowDiagram" presStyleCnt="0">
        <dgm:presLayoutVars>
          <dgm:chMax val="5"/>
          <dgm:dir/>
          <dgm:resizeHandles val="exact"/>
        </dgm:presLayoutVars>
      </dgm:prSet>
      <dgm:spPr/>
    </dgm:pt>
    <dgm:pt modelId="{486C02DB-97F0-47E5-AE41-DC8D2C1A3A07}" type="pres">
      <dgm:prSet presAssocID="{4B89565E-5904-41F6-B13F-9BC08D5DEC86}" presName="arrow" presStyleLbl="bgShp" presStyleIdx="0" presStyleCnt="1" custScaleX="110502" custScaleY="91175" custLinFactNeighborX="13396" custLinFactNeighborY="-22794"/>
      <dgm:spPr/>
      <dgm:t>
        <a:bodyPr/>
        <a:lstStyle/>
        <a:p>
          <a:endParaRPr lang="ru-RU"/>
        </a:p>
      </dgm:t>
    </dgm:pt>
    <dgm:pt modelId="{3FB8D9BF-6390-4558-A771-FF27BC13679C}" type="pres">
      <dgm:prSet presAssocID="{4B89565E-5904-41F6-B13F-9BC08D5DEC86}" presName="arrowDiagram4" presStyleCnt="0"/>
      <dgm:spPr/>
    </dgm:pt>
    <dgm:pt modelId="{49AB1F06-67F9-4C9A-B494-2B434C7040BF}" type="pres">
      <dgm:prSet presAssocID="{F5080D61-89B5-4F05-A04E-731398146675}" presName="bullet4a" presStyleLbl="node1" presStyleIdx="0" presStyleCnt="4" custLinFactX="152217" custLinFactNeighborX="200000" custLinFactNeighborY="-558"/>
      <dgm:spPr/>
    </dgm:pt>
    <dgm:pt modelId="{05846817-5CB4-4F1B-A803-138D83F8350D}" type="pres">
      <dgm:prSet presAssocID="{F5080D61-89B5-4F05-A04E-731398146675}" presName="textBox4a" presStyleLbl="revTx" presStyleIdx="0" presStyleCnt="4" custScaleX="156152" custScaleY="39263" custLinFactNeighborX="48093" custLinFactNeighborY="-18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2196-4E3B-451D-ABAB-8565D1C1428B}" type="pres">
      <dgm:prSet presAssocID="{44C0870B-B788-4202-924D-DC1B8BBB8EF3}" presName="bullet4b" presStyleLbl="node1" presStyleIdx="1" presStyleCnt="4" custLinFactX="100000" custLinFactNeighborX="163689" custLinFactNeighborY="5829"/>
      <dgm:spPr/>
    </dgm:pt>
    <dgm:pt modelId="{4C7C2C6E-0935-4800-9040-E1CBD884E9F4}" type="pres">
      <dgm:prSet presAssocID="{44C0870B-B788-4202-924D-DC1B8BBB8EF3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DE684-9329-4FE3-985B-CB5A58EF6A51}" type="pres">
      <dgm:prSet presAssocID="{C4F3D5BD-19A6-431E-9F1A-0F697B462129}" presName="bullet4c" presStyleLbl="node1" presStyleIdx="2" presStyleCnt="4" custLinFactX="88799" custLinFactNeighborX="100000" custLinFactNeighborY="12571"/>
      <dgm:spPr/>
      <dgm:t>
        <a:bodyPr/>
        <a:lstStyle/>
        <a:p>
          <a:endParaRPr lang="ru-RU"/>
        </a:p>
      </dgm:t>
    </dgm:pt>
    <dgm:pt modelId="{8FCC2E5A-DE4A-47E7-8D94-231FA4E0FE7A}" type="pres">
      <dgm:prSet presAssocID="{C4F3D5BD-19A6-431E-9F1A-0F697B462129}" presName="textBox4c" presStyleLbl="revTx" presStyleIdx="2" presStyleCnt="4" custScaleX="179380" custScaleY="18828" custLinFactNeighborX="72213" custLinFactNeighborY="-22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C73BCB-6D48-4E49-8D7A-ED5ECA17C4CE}" type="pres">
      <dgm:prSet presAssocID="{14ABC2B3-56D0-4CE2-8908-5B8F6BDD427D}" presName="bullet4d" presStyleLbl="node1" presStyleIdx="3" presStyleCnt="4" custScaleX="129884" custScaleY="141098" custLinFactX="200000" custLinFactNeighborX="276650" custLinFactNeighborY="-61622"/>
      <dgm:spPr/>
      <dgm:t>
        <a:bodyPr/>
        <a:lstStyle/>
        <a:p>
          <a:endParaRPr lang="ru-RU"/>
        </a:p>
      </dgm:t>
    </dgm:pt>
    <dgm:pt modelId="{095F3FB7-B084-40A9-A874-25EBCDB9FF61}" type="pres">
      <dgm:prSet presAssocID="{14ABC2B3-56D0-4CE2-8908-5B8F6BDD427D}" presName="textBox4d" presStyleLbl="revTx" presStyleIdx="3" presStyleCnt="4" custLinFactNeighborX="-21723" custLinFactNeighborY="-3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6E595C-17AF-4CAE-A6E4-437B1BEBC370}" type="presOf" srcId="{44C0870B-B788-4202-924D-DC1B8BBB8EF3}" destId="{4C7C2C6E-0935-4800-9040-E1CBD884E9F4}" srcOrd="0" destOrd="0" presId="urn:microsoft.com/office/officeart/2005/8/layout/arrow2"/>
    <dgm:cxn modelId="{7495B282-EB6F-4484-81E6-B27ECD7FA93D}" srcId="{4B89565E-5904-41F6-B13F-9BC08D5DEC86}" destId="{44C0870B-B788-4202-924D-DC1B8BBB8EF3}" srcOrd="1" destOrd="0" parTransId="{79A68562-90EE-4584-A3CC-53F8B58B69EE}" sibTransId="{FB7CD4CE-1C68-4826-9CCF-136395FE7737}"/>
    <dgm:cxn modelId="{3EE5D507-3DFD-4B95-8B7A-7F5B7F10D2CD}" srcId="{4B89565E-5904-41F6-B13F-9BC08D5DEC86}" destId="{C4F3D5BD-19A6-431E-9F1A-0F697B462129}" srcOrd="2" destOrd="0" parTransId="{01AA0530-0E16-470A-9A4C-DCA10A5601EB}" sibTransId="{BF970041-27C2-4E95-9D38-A864729099E9}"/>
    <dgm:cxn modelId="{C7A93E39-D2DA-4287-9B98-5D33DF638388}" type="presOf" srcId="{14ABC2B3-56D0-4CE2-8908-5B8F6BDD427D}" destId="{095F3FB7-B084-40A9-A874-25EBCDB9FF61}" srcOrd="0" destOrd="0" presId="urn:microsoft.com/office/officeart/2005/8/layout/arrow2"/>
    <dgm:cxn modelId="{ABEEBA17-0E95-443F-A5D0-3DA710A27851}" srcId="{4B89565E-5904-41F6-B13F-9BC08D5DEC86}" destId="{F5080D61-89B5-4F05-A04E-731398146675}" srcOrd="0" destOrd="0" parTransId="{74D4115A-8387-4C3C-99DF-AE89856EB759}" sibTransId="{4330AF96-FDCE-46C3-B3E3-7F04A79C56DC}"/>
    <dgm:cxn modelId="{A410033E-7E04-47C7-AAB7-9B0905305AB8}" type="presOf" srcId="{C4F3D5BD-19A6-431E-9F1A-0F697B462129}" destId="{8FCC2E5A-DE4A-47E7-8D94-231FA4E0FE7A}" srcOrd="0" destOrd="0" presId="urn:microsoft.com/office/officeart/2005/8/layout/arrow2"/>
    <dgm:cxn modelId="{93BFEC53-85D7-44C1-81E4-B29DF76D6A20}" type="presOf" srcId="{4B89565E-5904-41F6-B13F-9BC08D5DEC86}" destId="{3A3E3121-0D35-45AB-8BA2-7BE3C752CF2F}" srcOrd="0" destOrd="0" presId="urn:microsoft.com/office/officeart/2005/8/layout/arrow2"/>
    <dgm:cxn modelId="{C48A1BBE-18FA-4A93-9EC2-4327FA66D577}" srcId="{4B89565E-5904-41F6-B13F-9BC08D5DEC86}" destId="{14ABC2B3-56D0-4CE2-8908-5B8F6BDD427D}" srcOrd="3" destOrd="0" parTransId="{394F8A82-B828-459D-84F2-B0BDE1DEF2F2}" sibTransId="{B35FC844-7147-46E1-BCC2-1A04DF3B8AEB}"/>
    <dgm:cxn modelId="{6A347BC1-E0AC-4401-A536-8F6D0A5419D1}" type="presOf" srcId="{F5080D61-89B5-4F05-A04E-731398146675}" destId="{05846817-5CB4-4F1B-A803-138D83F8350D}" srcOrd="0" destOrd="0" presId="urn:microsoft.com/office/officeart/2005/8/layout/arrow2"/>
    <dgm:cxn modelId="{9A85D06D-07C2-4F81-ABBF-E3774590186C}" type="presParOf" srcId="{3A3E3121-0D35-45AB-8BA2-7BE3C752CF2F}" destId="{486C02DB-97F0-47E5-AE41-DC8D2C1A3A07}" srcOrd="0" destOrd="0" presId="urn:microsoft.com/office/officeart/2005/8/layout/arrow2"/>
    <dgm:cxn modelId="{B930EF77-00BB-435B-9257-93A2C98F436B}" type="presParOf" srcId="{3A3E3121-0D35-45AB-8BA2-7BE3C752CF2F}" destId="{3FB8D9BF-6390-4558-A771-FF27BC13679C}" srcOrd="1" destOrd="0" presId="urn:microsoft.com/office/officeart/2005/8/layout/arrow2"/>
    <dgm:cxn modelId="{515FB016-B19C-4E02-8110-3439C0A54B9C}" type="presParOf" srcId="{3FB8D9BF-6390-4558-A771-FF27BC13679C}" destId="{49AB1F06-67F9-4C9A-B494-2B434C7040BF}" srcOrd="0" destOrd="0" presId="urn:microsoft.com/office/officeart/2005/8/layout/arrow2"/>
    <dgm:cxn modelId="{A2833821-84B1-46C3-BB97-2C8B2C9FEC8C}" type="presParOf" srcId="{3FB8D9BF-6390-4558-A771-FF27BC13679C}" destId="{05846817-5CB4-4F1B-A803-138D83F8350D}" srcOrd="1" destOrd="0" presId="urn:microsoft.com/office/officeart/2005/8/layout/arrow2"/>
    <dgm:cxn modelId="{B09AD6F2-ABCF-43D1-830B-F21338603010}" type="presParOf" srcId="{3FB8D9BF-6390-4558-A771-FF27BC13679C}" destId="{8FBE2196-4E3B-451D-ABAB-8565D1C1428B}" srcOrd="2" destOrd="0" presId="urn:microsoft.com/office/officeart/2005/8/layout/arrow2"/>
    <dgm:cxn modelId="{86470E09-956F-4665-BE37-4A4F054D8EDA}" type="presParOf" srcId="{3FB8D9BF-6390-4558-A771-FF27BC13679C}" destId="{4C7C2C6E-0935-4800-9040-E1CBD884E9F4}" srcOrd="3" destOrd="0" presId="urn:microsoft.com/office/officeart/2005/8/layout/arrow2"/>
    <dgm:cxn modelId="{AFE46361-05AD-4883-B09D-12E4B07FC5C9}" type="presParOf" srcId="{3FB8D9BF-6390-4558-A771-FF27BC13679C}" destId="{E66DE684-9329-4FE3-985B-CB5A58EF6A51}" srcOrd="4" destOrd="0" presId="urn:microsoft.com/office/officeart/2005/8/layout/arrow2"/>
    <dgm:cxn modelId="{ECFF1BEE-E6E4-44DB-8BFC-07D58E0DC989}" type="presParOf" srcId="{3FB8D9BF-6390-4558-A771-FF27BC13679C}" destId="{8FCC2E5A-DE4A-47E7-8D94-231FA4E0FE7A}" srcOrd="5" destOrd="0" presId="urn:microsoft.com/office/officeart/2005/8/layout/arrow2"/>
    <dgm:cxn modelId="{76028BCC-60FC-4BD4-9EDC-A87A98A02FAF}" type="presParOf" srcId="{3FB8D9BF-6390-4558-A771-FF27BC13679C}" destId="{02C73BCB-6D48-4E49-8D7A-ED5ECA17C4CE}" srcOrd="6" destOrd="0" presId="urn:microsoft.com/office/officeart/2005/8/layout/arrow2"/>
    <dgm:cxn modelId="{CF832C73-5E40-4671-A791-9A1347D6026B}" type="presParOf" srcId="{3FB8D9BF-6390-4558-A771-FF27BC13679C}" destId="{095F3FB7-B084-40A9-A874-25EBCDB9FF6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B93F09-3C34-4501-B642-E018102E1443}" type="doc">
      <dgm:prSet loTypeId="urn:microsoft.com/office/officeart/2005/8/layout/vList3#1" loCatId="list" qsTypeId="urn:microsoft.com/office/officeart/2005/8/quickstyle/simple3" qsCatId="simple" csTypeId="urn:microsoft.com/office/officeart/2005/8/colors/colorful2" csCatId="colorful" phldr="1"/>
      <dgm:spPr/>
    </dgm:pt>
    <dgm:pt modelId="{D8F4EE66-72BD-48B5-A8FF-5911208D39AA}">
      <dgm:prSet phldrT="[Текст]" custT="1"/>
      <dgm:spPr/>
      <dgm:t>
        <a:bodyPr/>
        <a:lstStyle/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МОиН РТ</a:t>
          </a:r>
        </a:p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Утвердить) </a:t>
          </a:r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gm:t>
    </dgm:pt>
    <dgm:pt modelId="{7F9818B3-11CF-4369-ADA8-BCB9ECF286B3}" type="parTrans" cxnId="{E066B3CA-BF7B-4E91-8540-49BD1F9D07AC}">
      <dgm:prSet/>
      <dgm:spPr/>
      <dgm:t>
        <a:bodyPr/>
        <a:lstStyle/>
        <a:p>
          <a:endParaRPr lang="ru-RU"/>
        </a:p>
      </dgm:t>
    </dgm:pt>
    <dgm:pt modelId="{D5DB1D5F-877B-4122-A08F-880F46D6656E}" type="sibTrans" cxnId="{E066B3CA-BF7B-4E91-8540-49BD1F9D07AC}">
      <dgm:prSet/>
      <dgm:spPr/>
      <dgm:t>
        <a:bodyPr/>
        <a:lstStyle/>
        <a:p>
          <a:endParaRPr lang="ru-RU"/>
        </a:p>
      </dgm:t>
    </dgm:pt>
    <dgm:pt modelId="{E822B511-F339-41D7-925F-C05DAE4EBB3D}">
      <dgm:prSet phldrT="[Текст]" custT="1"/>
      <dgm:spPr/>
      <dgm:t>
        <a:bodyPr/>
        <a:lstStyle/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МР </a:t>
          </a:r>
        </a:p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Куратор МОиН РТ)</a:t>
          </a:r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gm:t>
    </dgm:pt>
    <dgm:pt modelId="{CF44242C-64F4-48B2-AFD4-389F2E041C18}" type="parTrans" cxnId="{93955BFE-F22C-45F6-99C4-9CD281787599}">
      <dgm:prSet/>
      <dgm:spPr/>
      <dgm:t>
        <a:bodyPr/>
        <a:lstStyle/>
        <a:p>
          <a:endParaRPr lang="ru-RU"/>
        </a:p>
      </dgm:t>
    </dgm:pt>
    <dgm:pt modelId="{DF69403B-ABED-43C2-B72C-878E662492BA}" type="sibTrans" cxnId="{93955BFE-F22C-45F6-99C4-9CD281787599}">
      <dgm:prSet/>
      <dgm:spPr/>
      <dgm:t>
        <a:bodyPr/>
        <a:lstStyle/>
        <a:p>
          <a:endParaRPr lang="ru-RU"/>
        </a:p>
      </dgm:t>
    </dgm:pt>
    <dgm:pt modelId="{A044D845-6658-45F9-8044-72E83FB26A72}">
      <dgm:prSet phldrT="[Текст]" custT="1"/>
      <dgm:spPr/>
      <dgm:t>
        <a:bodyPr/>
        <a:lstStyle/>
        <a:p>
          <a:endParaRPr lang="ru-RU" altLang="ru-RU" sz="2500" b="1" kern="1200" dirty="0" smtClean="0">
            <a:latin typeface="+mn-lt"/>
            <a:ea typeface="Tahoma" pitchFamily="34" charset="0"/>
            <a:cs typeface="Tahoma" pitchFamily="34" charset="0"/>
          </a:endParaRPr>
        </a:p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ОО </a:t>
          </a:r>
        </a:p>
        <a:p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Куратор МР)</a:t>
          </a:r>
        </a:p>
        <a:p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gm:t>
    </dgm:pt>
    <dgm:pt modelId="{46D65D91-5C92-48D3-BA43-A266B92AAD9B}" type="parTrans" cxnId="{A3EA16EC-6D6C-45C2-AFD5-A8E47691A2BE}">
      <dgm:prSet/>
      <dgm:spPr/>
      <dgm:t>
        <a:bodyPr/>
        <a:lstStyle/>
        <a:p>
          <a:endParaRPr lang="ru-RU"/>
        </a:p>
      </dgm:t>
    </dgm:pt>
    <dgm:pt modelId="{43A193F1-7C10-4BD1-A6B5-1D9A4F9B4987}" type="sibTrans" cxnId="{A3EA16EC-6D6C-45C2-AFD5-A8E47691A2BE}">
      <dgm:prSet/>
      <dgm:spPr/>
      <dgm:t>
        <a:bodyPr/>
        <a:lstStyle/>
        <a:p>
          <a:endParaRPr lang="ru-RU"/>
        </a:p>
      </dgm:t>
    </dgm:pt>
    <dgm:pt modelId="{CA99BB14-575F-4337-91E4-ECBD1648B95C}" type="pres">
      <dgm:prSet presAssocID="{2AB93F09-3C34-4501-B642-E018102E1443}" presName="linearFlow" presStyleCnt="0">
        <dgm:presLayoutVars>
          <dgm:dir/>
          <dgm:resizeHandles val="exact"/>
        </dgm:presLayoutVars>
      </dgm:prSet>
      <dgm:spPr/>
    </dgm:pt>
    <dgm:pt modelId="{ADB49BC5-BE45-4DAB-B7E3-FD10B833FC3F}" type="pres">
      <dgm:prSet presAssocID="{D8F4EE66-72BD-48B5-A8FF-5911208D39AA}" presName="composite" presStyleCnt="0"/>
      <dgm:spPr/>
    </dgm:pt>
    <dgm:pt modelId="{481BB562-93BC-4AE4-9F11-DFDCA6D0186B}" type="pres">
      <dgm:prSet presAssocID="{D8F4EE66-72BD-48B5-A8FF-5911208D39AA}" presName="imgShp" presStyleLbl="fgImgPlace1" presStyleIdx="0" presStyleCnt="3" custScaleX="89296" custScaleY="89429"/>
      <dgm:spPr/>
    </dgm:pt>
    <dgm:pt modelId="{FEEB5B71-F8BF-43A5-BB7F-A526DAE9F330}" type="pres">
      <dgm:prSet presAssocID="{D8F4EE66-72BD-48B5-A8FF-5911208D39AA}" presName="txShp" presStyleLbl="node1" presStyleIdx="0" presStyleCnt="3" custScaleX="107442" custLinFactNeighborX="689" custLinFactNeighborY="-5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C1E97-1FCA-4FCE-B828-70E32ED4CAD3}" type="pres">
      <dgm:prSet presAssocID="{D5DB1D5F-877B-4122-A08F-880F46D6656E}" presName="spacing" presStyleCnt="0"/>
      <dgm:spPr/>
    </dgm:pt>
    <dgm:pt modelId="{EED34F45-30D5-4739-872A-E80B5FDF1081}" type="pres">
      <dgm:prSet presAssocID="{E822B511-F339-41D7-925F-C05DAE4EBB3D}" presName="composite" presStyleCnt="0"/>
      <dgm:spPr/>
    </dgm:pt>
    <dgm:pt modelId="{4468D691-84D7-4F54-88FA-CE2A504D8E34}" type="pres">
      <dgm:prSet presAssocID="{E822B511-F339-41D7-925F-C05DAE4EBB3D}" presName="imgShp" presStyleLbl="fgImgPlace1" presStyleIdx="1" presStyleCnt="3" custScaleX="84854" custScaleY="86442"/>
      <dgm:spPr/>
    </dgm:pt>
    <dgm:pt modelId="{C894FAF5-DCA1-41BA-8DDA-29E5B39C5F21}" type="pres">
      <dgm:prSet presAssocID="{E822B511-F339-41D7-925F-C05DAE4EBB3D}" presName="txShp" presStyleLbl="node1" presStyleIdx="1" presStyleCnt="3" custScaleX="106538" custLinFactNeighborX="705" custLinFactNeighborY="2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5A9B10-CFC7-4D28-8169-20D1522498D6}" type="pres">
      <dgm:prSet presAssocID="{DF69403B-ABED-43C2-B72C-878E662492BA}" presName="spacing" presStyleCnt="0"/>
      <dgm:spPr/>
    </dgm:pt>
    <dgm:pt modelId="{744C7C32-AAFC-42FA-A013-6088E362BC9B}" type="pres">
      <dgm:prSet presAssocID="{A044D845-6658-45F9-8044-72E83FB26A72}" presName="composite" presStyleCnt="0"/>
      <dgm:spPr/>
    </dgm:pt>
    <dgm:pt modelId="{CEF78006-1F5C-4970-B83F-0A1C2E174D79}" type="pres">
      <dgm:prSet presAssocID="{A044D845-6658-45F9-8044-72E83FB26A72}" presName="imgShp" presStyleLbl="fgImgPlace1" presStyleIdx="2" presStyleCnt="3" custScaleX="81533" custScaleY="81566"/>
      <dgm:spPr/>
    </dgm:pt>
    <dgm:pt modelId="{311C0597-6257-42D1-9FFC-12FCA61CA0A4}" type="pres">
      <dgm:prSet presAssocID="{A044D845-6658-45F9-8044-72E83FB26A72}" presName="txShp" presStyleLbl="node1" presStyleIdx="2" presStyleCnt="3" custScaleX="108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3DFDC4-73ED-406D-9F01-9562C1F23C2F}" type="presOf" srcId="{D8F4EE66-72BD-48B5-A8FF-5911208D39AA}" destId="{FEEB5B71-F8BF-43A5-BB7F-A526DAE9F330}" srcOrd="0" destOrd="0" presId="urn:microsoft.com/office/officeart/2005/8/layout/vList3#1"/>
    <dgm:cxn modelId="{41C51855-1D2E-4DAE-BB08-B52F3CE9A775}" type="presOf" srcId="{2AB93F09-3C34-4501-B642-E018102E1443}" destId="{CA99BB14-575F-4337-91E4-ECBD1648B95C}" srcOrd="0" destOrd="0" presId="urn:microsoft.com/office/officeart/2005/8/layout/vList3#1"/>
    <dgm:cxn modelId="{A3EA16EC-6D6C-45C2-AFD5-A8E47691A2BE}" srcId="{2AB93F09-3C34-4501-B642-E018102E1443}" destId="{A044D845-6658-45F9-8044-72E83FB26A72}" srcOrd="2" destOrd="0" parTransId="{46D65D91-5C92-48D3-BA43-A266B92AAD9B}" sibTransId="{43A193F1-7C10-4BD1-A6B5-1D9A4F9B4987}"/>
    <dgm:cxn modelId="{E066B3CA-BF7B-4E91-8540-49BD1F9D07AC}" srcId="{2AB93F09-3C34-4501-B642-E018102E1443}" destId="{D8F4EE66-72BD-48B5-A8FF-5911208D39AA}" srcOrd="0" destOrd="0" parTransId="{7F9818B3-11CF-4369-ADA8-BCB9ECF286B3}" sibTransId="{D5DB1D5F-877B-4122-A08F-880F46D6656E}"/>
    <dgm:cxn modelId="{1722F1F0-EBCD-4900-B5C9-D75CB3724CF6}" type="presOf" srcId="{A044D845-6658-45F9-8044-72E83FB26A72}" destId="{311C0597-6257-42D1-9FFC-12FCA61CA0A4}" srcOrd="0" destOrd="0" presId="urn:microsoft.com/office/officeart/2005/8/layout/vList3#1"/>
    <dgm:cxn modelId="{93955BFE-F22C-45F6-99C4-9CD281787599}" srcId="{2AB93F09-3C34-4501-B642-E018102E1443}" destId="{E822B511-F339-41D7-925F-C05DAE4EBB3D}" srcOrd="1" destOrd="0" parTransId="{CF44242C-64F4-48B2-AFD4-389F2E041C18}" sibTransId="{DF69403B-ABED-43C2-B72C-878E662492BA}"/>
    <dgm:cxn modelId="{3DF9F189-16E9-4B14-9109-7CBD4AB507D7}" type="presOf" srcId="{E822B511-F339-41D7-925F-C05DAE4EBB3D}" destId="{C894FAF5-DCA1-41BA-8DDA-29E5B39C5F21}" srcOrd="0" destOrd="0" presId="urn:microsoft.com/office/officeart/2005/8/layout/vList3#1"/>
    <dgm:cxn modelId="{6912DD9C-24B9-4786-A93B-22DC8BE08031}" type="presParOf" srcId="{CA99BB14-575F-4337-91E4-ECBD1648B95C}" destId="{ADB49BC5-BE45-4DAB-B7E3-FD10B833FC3F}" srcOrd="0" destOrd="0" presId="urn:microsoft.com/office/officeart/2005/8/layout/vList3#1"/>
    <dgm:cxn modelId="{96E45C7B-2A36-4924-A583-9ECDAEFF3EF3}" type="presParOf" srcId="{ADB49BC5-BE45-4DAB-B7E3-FD10B833FC3F}" destId="{481BB562-93BC-4AE4-9F11-DFDCA6D0186B}" srcOrd="0" destOrd="0" presId="urn:microsoft.com/office/officeart/2005/8/layout/vList3#1"/>
    <dgm:cxn modelId="{A42E30CB-4236-4B0F-9226-1CDC13588F35}" type="presParOf" srcId="{ADB49BC5-BE45-4DAB-B7E3-FD10B833FC3F}" destId="{FEEB5B71-F8BF-43A5-BB7F-A526DAE9F330}" srcOrd="1" destOrd="0" presId="urn:microsoft.com/office/officeart/2005/8/layout/vList3#1"/>
    <dgm:cxn modelId="{CA65C1E1-DD48-4047-A0F6-B15F3B42F33A}" type="presParOf" srcId="{CA99BB14-575F-4337-91E4-ECBD1648B95C}" destId="{F43C1E97-1FCA-4FCE-B828-70E32ED4CAD3}" srcOrd="1" destOrd="0" presId="urn:microsoft.com/office/officeart/2005/8/layout/vList3#1"/>
    <dgm:cxn modelId="{E67A0F3F-BCEA-468F-BEE8-174A7313EDA7}" type="presParOf" srcId="{CA99BB14-575F-4337-91E4-ECBD1648B95C}" destId="{EED34F45-30D5-4739-872A-E80B5FDF1081}" srcOrd="2" destOrd="0" presId="urn:microsoft.com/office/officeart/2005/8/layout/vList3#1"/>
    <dgm:cxn modelId="{F2BD7CB1-0670-487A-9646-4A5A5A5B1A7D}" type="presParOf" srcId="{EED34F45-30D5-4739-872A-E80B5FDF1081}" destId="{4468D691-84D7-4F54-88FA-CE2A504D8E34}" srcOrd="0" destOrd="0" presId="urn:microsoft.com/office/officeart/2005/8/layout/vList3#1"/>
    <dgm:cxn modelId="{891240C9-50D5-42ED-BB7D-3ED73C4B2DAF}" type="presParOf" srcId="{EED34F45-30D5-4739-872A-E80B5FDF1081}" destId="{C894FAF5-DCA1-41BA-8DDA-29E5B39C5F21}" srcOrd="1" destOrd="0" presId="urn:microsoft.com/office/officeart/2005/8/layout/vList3#1"/>
    <dgm:cxn modelId="{265E912B-126F-4A5B-B20E-BDE26A3ACD81}" type="presParOf" srcId="{CA99BB14-575F-4337-91E4-ECBD1648B95C}" destId="{535A9B10-CFC7-4D28-8169-20D1522498D6}" srcOrd="3" destOrd="0" presId="urn:microsoft.com/office/officeart/2005/8/layout/vList3#1"/>
    <dgm:cxn modelId="{ED30B6BA-F71F-4B1E-8AEF-8706F2640781}" type="presParOf" srcId="{CA99BB14-575F-4337-91E4-ECBD1648B95C}" destId="{744C7C32-AAFC-42FA-A013-6088E362BC9B}" srcOrd="4" destOrd="0" presId="urn:microsoft.com/office/officeart/2005/8/layout/vList3#1"/>
    <dgm:cxn modelId="{C5BF77E3-D020-427D-9FB4-23158E8F74E5}" type="presParOf" srcId="{744C7C32-AAFC-42FA-A013-6088E362BC9B}" destId="{CEF78006-1F5C-4970-B83F-0A1C2E174D79}" srcOrd="0" destOrd="0" presId="urn:microsoft.com/office/officeart/2005/8/layout/vList3#1"/>
    <dgm:cxn modelId="{AB56525F-57F5-4B24-B66E-BA0A5C26B048}" type="presParOf" srcId="{744C7C32-AAFC-42FA-A013-6088E362BC9B}" destId="{311C0597-6257-42D1-9FFC-12FCA61CA0A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550112-22B4-498B-AEE3-A083B8E02D06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5DEF940-B5B7-4450-B4BE-577BE508022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система выбирает эксперта для аттестуемого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713F65-3FE0-4C17-AA46-66736E31CE9F}" type="parTrans" cxnId="{BCAE5910-E8C6-4D09-BD4D-758A52E78AA7}">
      <dgm:prSet/>
      <dgm:spPr/>
      <dgm:t>
        <a:bodyPr/>
        <a:lstStyle/>
        <a:p>
          <a:endParaRPr lang="ru-RU"/>
        </a:p>
      </dgm:t>
    </dgm:pt>
    <dgm:pt modelId="{1C808955-79B1-44BF-9211-CF8465508783}" type="sibTrans" cxnId="{BCAE5910-E8C6-4D09-BD4D-758A52E78AA7}">
      <dgm:prSet/>
      <dgm:spPr/>
      <dgm:t>
        <a:bodyPr/>
        <a:lstStyle/>
        <a:p>
          <a:endParaRPr lang="ru-RU"/>
        </a:p>
      </dgm:t>
    </dgm:pt>
    <dgm:pt modelId="{51BB8718-552E-4C8C-9058-9CE41531475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эксперты проводят экспертизу аттестуемых из других районов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ED0FE7-4461-44EB-A636-A533B00DF944}" type="parTrans" cxnId="{BFA22896-8DC4-430C-A66F-032EFC2BEB93}">
      <dgm:prSet/>
      <dgm:spPr/>
      <dgm:t>
        <a:bodyPr/>
        <a:lstStyle/>
        <a:p>
          <a:endParaRPr lang="ru-RU"/>
        </a:p>
      </dgm:t>
    </dgm:pt>
    <dgm:pt modelId="{F61067FA-A4C7-4138-A068-21ED5EC8FFCD}" type="sibTrans" cxnId="{BFA22896-8DC4-430C-A66F-032EFC2BEB93}">
      <dgm:prSet/>
      <dgm:spPr/>
      <dgm:t>
        <a:bodyPr/>
        <a:lstStyle/>
        <a:p>
          <a:endParaRPr lang="ru-RU"/>
        </a:p>
      </dgm:t>
    </dgm:pt>
    <dgm:pt modelId="{8B441D1B-D8FC-450B-A432-1895E58E31F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эксперты проводят заочную экспертизу у аттестуемых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7ACB4D-1D18-48B2-8039-FF5A7B6BB4E1}" type="parTrans" cxnId="{89B3AD83-68BC-477C-9BC5-F1D0E600A051}">
      <dgm:prSet/>
      <dgm:spPr/>
      <dgm:t>
        <a:bodyPr/>
        <a:lstStyle/>
        <a:p>
          <a:endParaRPr lang="ru-RU"/>
        </a:p>
      </dgm:t>
    </dgm:pt>
    <dgm:pt modelId="{0A65FC1D-506F-424E-A354-B34FDA638C49}" type="sibTrans" cxnId="{89B3AD83-68BC-477C-9BC5-F1D0E600A051}">
      <dgm:prSet/>
      <dgm:spPr/>
      <dgm:t>
        <a:bodyPr/>
        <a:lstStyle/>
        <a:p>
          <a:endParaRPr lang="ru-RU"/>
        </a:p>
      </dgm:t>
    </dgm:pt>
    <dgm:pt modelId="{5991B5D4-8CCF-49F1-BA14-8D156730C9C0}" type="pres">
      <dgm:prSet presAssocID="{BC550112-22B4-498B-AEE3-A083B8E02D0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F07C0B-7934-4BB9-A7DB-F4B155C5C8F0}" type="pres">
      <dgm:prSet presAssocID="{A5DEF940-B5B7-4450-B4BE-577BE508022C}" presName="parentLin" presStyleCnt="0"/>
      <dgm:spPr/>
    </dgm:pt>
    <dgm:pt modelId="{646FDCCB-FD77-46A8-9AC3-E9E88F1DC5FF}" type="pres">
      <dgm:prSet presAssocID="{A5DEF940-B5B7-4450-B4BE-577BE508022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341E83E-97A4-44FD-8D70-EB6E6A816EAF}" type="pres">
      <dgm:prSet presAssocID="{A5DEF940-B5B7-4450-B4BE-577BE508022C}" presName="parentText" presStyleLbl="node1" presStyleIdx="0" presStyleCnt="3" custScaleX="128641" custScaleY="777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87B33-652A-4FD8-8376-7896ED49713C}" type="pres">
      <dgm:prSet presAssocID="{A5DEF940-B5B7-4450-B4BE-577BE508022C}" presName="negativeSpace" presStyleCnt="0"/>
      <dgm:spPr/>
    </dgm:pt>
    <dgm:pt modelId="{24958868-248C-4E64-8ECA-5BA86EB43573}" type="pres">
      <dgm:prSet presAssocID="{A5DEF940-B5B7-4450-B4BE-577BE508022C}" presName="childText" presStyleLbl="conFgAcc1" presStyleIdx="0" presStyleCnt="3">
        <dgm:presLayoutVars>
          <dgm:bulletEnabled val="1"/>
        </dgm:presLayoutVars>
      </dgm:prSet>
      <dgm:spPr/>
    </dgm:pt>
    <dgm:pt modelId="{BD1F9C95-A2ED-4BE5-A71C-73CF71CE7B5D}" type="pres">
      <dgm:prSet presAssocID="{1C808955-79B1-44BF-9211-CF8465508783}" presName="spaceBetweenRectangles" presStyleCnt="0"/>
      <dgm:spPr/>
    </dgm:pt>
    <dgm:pt modelId="{34B27BC0-79A0-490D-AF75-CEDCF234643C}" type="pres">
      <dgm:prSet presAssocID="{51BB8718-552E-4C8C-9058-9CE415314751}" presName="parentLin" presStyleCnt="0"/>
      <dgm:spPr/>
    </dgm:pt>
    <dgm:pt modelId="{DB26D037-2EE8-4AAA-BF22-CBF768C95BB5}" type="pres">
      <dgm:prSet presAssocID="{51BB8718-552E-4C8C-9058-9CE41531475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DCE2722-E83C-4899-9B0F-65B26296B4E6}" type="pres">
      <dgm:prSet presAssocID="{51BB8718-552E-4C8C-9058-9CE415314751}" presName="parentText" presStyleLbl="node1" presStyleIdx="1" presStyleCnt="3" custScaleX="129360" custScaleY="76048" custLinFactNeighborX="23927" custLinFactNeighborY="46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49235-2B46-4F83-97E0-CBB1D8E2A934}" type="pres">
      <dgm:prSet presAssocID="{51BB8718-552E-4C8C-9058-9CE415314751}" presName="negativeSpace" presStyleCnt="0"/>
      <dgm:spPr/>
    </dgm:pt>
    <dgm:pt modelId="{CFB02F0A-5E83-4CAD-A3E5-C3D3367E13AC}" type="pres">
      <dgm:prSet presAssocID="{51BB8718-552E-4C8C-9058-9CE415314751}" presName="childText" presStyleLbl="conFgAcc1" presStyleIdx="1" presStyleCnt="3">
        <dgm:presLayoutVars>
          <dgm:bulletEnabled val="1"/>
        </dgm:presLayoutVars>
      </dgm:prSet>
      <dgm:spPr/>
    </dgm:pt>
    <dgm:pt modelId="{A7BAF202-FB51-4A38-893C-DC279A16A6C3}" type="pres">
      <dgm:prSet presAssocID="{F61067FA-A4C7-4138-A068-21ED5EC8FFCD}" presName="spaceBetweenRectangles" presStyleCnt="0"/>
      <dgm:spPr/>
    </dgm:pt>
    <dgm:pt modelId="{81DAE788-2898-4710-A213-4A89C5268CE2}" type="pres">
      <dgm:prSet presAssocID="{8B441D1B-D8FC-450B-A432-1895E58E31F8}" presName="parentLin" presStyleCnt="0"/>
      <dgm:spPr/>
    </dgm:pt>
    <dgm:pt modelId="{622060E3-161C-4688-9C7D-A9702D7BD12D}" type="pres">
      <dgm:prSet presAssocID="{8B441D1B-D8FC-450B-A432-1895E58E31F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0DCBD92-98BD-4E05-9892-4E833A00BD8F}" type="pres">
      <dgm:prSet presAssocID="{8B441D1B-D8FC-450B-A432-1895E58E31F8}" presName="parentText" presStyleLbl="node1" presStyleIdx="2" presStyleCnt="3" custScaleX="129360" custScaleY="756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60201-D90B-447E-B1EC-895B6547F9BE}" type="pres">
      <dgm:prSet presAssocID="{8B441D1B-D8FC-450B-A432-1895E58E31F8}" presName="negativeSpace" presStyleCnt="0"/>
      <dgm:spPr/>
    </dgm:pt>
    <dgm:pt modelId="{6370BC4B-1573-467A-885C-7F3FFA778925}" type="pres">
      <dgm:prSet presAssocID="{8B441D1B-D8FC-450B-A432-1895E58E31F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9B3AD83-68BC-477C-9BC5-F1D0E600A051}" srcId="{BC550112-22B4-498B-AEE3-A083B8E02D06}" destId="{8B441D1B-D8FC-450B-A432-1895E58E31F8}" srcOrd="2" destOrd="0" parTransId="{927ACB4D-1D18-48B2-8039-FF5A7B6BB4E1}" sibTransId="{0A65FC1D-506F-424E-A354-B34FDA638C49}"/>
    <dgm:cxn modelId="{BFA22896-8DC4-430C-A66F-032EFC2BEB93}" srcId="{BC550112-22B4-498B-AEE3-A083B8E02D06}" destId="{51BB8718-552E-4C8C-9058-9CE415314751}" srcOrd="1" destOrd="0" parTransId="{EEED0FE7-4461-44EB-A636-A533B00DF944}" sibTransId="{F61067FA-A4C7-4138-A068-21ED5EC8FFCD}"/>
    <dgm:cxn modelId="{08182384-2EAC-4C4F-8BD8-F57EC82BDA6F}" type="presOf" srcId="{51BB8718-552E-4C8C-9058-9CE415314751}" destId="{CDCE2722-E83C-4899-9B0F-65B26296B4E6}" srcOrd="1" destOrd="0" presId="urn:microsoft.com/office/officeart/2005/8/layout/list1"/>
    <dgm:cxn modelId="{E55203E6-FB75-448D-A5FB-E662D9741DB3}" type="presOf" srcId="{8B441D1B-D8FC-450B-A432-1895E58E31F8}" destId="{A0DCBD92-98BD-4E05-9892-4E833A00BD8F}" srcOrd="1" destOrd="0" presId="urn:microsoft.com/office/officeart/2005/8/layout/list1"/>
    <dgm:cxn modelId="{94AC7E49-1C17-4AA6-959D-6F87C01474E4}" type="presOf" srcId="{51BB8718-552E-4C8C-9058-9CE415314751}" destId="{DB26D037-2EE8-4AAA-BF22-CBF768C95BB5}" srcOrd="0" destOrd="0" presId="urn:microsoft.com/office/officeart/2005/8/layout/list1"/>
    <dgm:cxn modelId="{BCAE5910-E8C6-4D09-BD4D-758A52E78AA7}" srcId="{BC550112-22B4-498B-AEE3-A083B8E02D06}" destId="{A5DEF940-B5B7-4450-B4BE-577BE508022C}" srcOrd="0" destOrd="0" parTransId="{8E713F65-3FE0-4C17-AA46-66736E31CE9F}" sibTransId="{1C808955-79B1-44BF-9211-CF8465508783}"/>
    <dgm:cxn modelId="{9E6A0C9A-E29C-4BBF-9FBA-AD06ACF33A92}" type="presOf" srcId="{BC550112-22B4-498B-AEE3-A083B8E02D06}" destId="{5991B5D4-8CCF-49F1-BA14-8D156730C9C0}" srcOrd="0" destOrd="0" presId="urn:microsoft.com/office/officeart/2005/8/layout/list1"/>
    <dgm:cxn modelId="{2CC56DED-4B15-4CC9-9ED5-C0ACE6AD8367}" type="presOf" srcId="{8B441D1B-D8FC-450B-A432-1895E58E31F8}" destId="{622060E3-161C-4688-9C7D-A9702D7BD12D}" srcOrd="0" destOrd="0" presId="urn:microsoft.com/office/officeart/2005/8/layout/list1"/>
    <dgm:cxn modelId="{702A0E63-5B87-49FC-B5DB-8FADCEDB6EBD}" type="presOf" srcId="{A5DEF940-B5B7-4450-B4BE-577BE508022C}" destId="{646FDCCB-FD77-46A8-9AC3-E9E88F1DC5FF}" srcOrd="0" destOrd="0" presId="urn:microsoft.com/office/officeart/2005/8/layout/list1"/>
    <dgm:cxn modelId="{CAE32EC5-1B88-41AF-A832-2DE8189C1943}" type="presOf" srcId="{A5DEF940-B5B7-4450-B4BE-577BE508022C}" destId="{D341E83E-97A4-44FD-8D70-EB6E6A816EAF}" srcOrd="1" destOrd="0" presId="urn:microsoft.com/office/officeart/2005/8/layout/list1"/>
    <dgm:cxn modelId="{94626353-1A74-49A3-AC57-6872FFAE1CD3}" type="presParOf" srcId="{5991B5D4-8CCF-49F1-BA14-8D156730C9C0}" destId="{2BF07C0B-7934-4BB9-A7DB-F4B155C5C8F0}" srcOrd="0" destOrd="0" presId="urn:microsoft.com/office/officeart/2005/8/layout/list1"/>
    <dgm:cxn modelId="{CE8D2FD8-C696-46A6-B3FD-70EACA30FD1B}" type="presParOf" srcId="{2BF07C0B-7934-4BB9-A7DB-F4B155C5C8F0}" destId="{646FDCCB-FD77-46A8-9AC3-E9E88F1DC5FF}" srcOrd="0" destOrd="0" presId="urn:microsoft.com/office/officeart/2005/8/layout/list1"/>
    <dgm:cxn modelId="{079E9206-C71B-4995-8CCE-E4AF015C408D}" type="presParOf" srcId="{2BF07C0B-7934-4BB9-A7DB-F4B155C5C8F0}" destId="{D341E83E-97A4-44FD-8D70-EB6E6A816EAF}" srcOrd="1" destOrd="0" presId="urn:microsoft.com/office/officeart/2005/8/layout/list1"/>
    <dgm:cxn modelId="{92C74A99-B767-4293-AEBE-88F619CE1244}" type="presParOf" srcId="{5991B5D4-8CCF-49F1-BA14-8D156730C9C0}" destId="{83387B33-652A-4FD8-8376-7896ED49713C}" srcOrd="1" destOrd="0" presId="urn:microsoft.com/office/officeart/2005/8/layout/list1"/>
    <dgm:cxn modelId="{4F769F8E-7434-4601-A8F5-9658AFA59FCE}" type="presParOf" srcId="{5991B5D4-8CCF-49F1-BA14-8D156730C9C0}" destId="{24958868-248C-4E64-8ECA-5BA86EB43573}" srcOrd="2" destOrd="0" presId="urn:microsoft.com/office/officeart/2005/8/layout/list1"/>
    <dgm:cxn modelId="{F5D4EB3E-DB60-4349-9297-D36622E13A6E}" type="presParOf" srcId="{5991B5D4-8CCF-49F1-BA14-8D156730C9C0}" destId="{BD1F9C95-A2ED-4BE5-A71C-73CF71CE7B5D}" srcOrd="3" destOrd="0" presId="urn:microsoft.com/office/officeart/2005/8/layout/list1"/>
    <dgm:cxn modelId="{E268104E-415E-4D30-B797-05BBB0501205}" type="presParOf" srcId="{5991B5D4-8CCF-49F1-BA14-8D156730C9C0}" destId="{34B27BC0-79A0-490D-AF75-CEDCF234643C}" srcOrd="4" destOrd="0" presId="urn:microsoft.com/office/officeart/2005/8/layout/list1"/>
    <dgm:cxn modelId="{B9C22AC2-AEF6-4C29-B989-DB1CFC2AB44D}" type="presParOf" srcId="{34B27BC0-79A0-490D-AF75-CEDCF234643C}" destId="{DB26D037-2EE8-4AAA-BF22-CBF768C95BB5}" srcOrd="0" destOrd="0" presId="urn:microsoft.com/office/officeart/2005/8/layout/list1"/>
    <dgm:cxn modelId="{E3D57F07-E1EE-4853-BEAE-E0235B7C993E}" type="presParOf" srcId="{34B27BC0-79A0-490D-AF75-CEDCF234643C}" destId="{CDCE2722-E83C-4899-9B0F-65B26296B4E6}" srcOrd="1" destOrd="0" presId="urn:microsoft.com/office/officeart/2005/8/layout/list1"/>
    <dgm:cxn modelId="{DCD08332-BA52-4AD1-AEA1-1C98E7B7900A}" type="presParOf" srcId="{5991B5D4-8CCF-49F1-BA14-8D156730C9C0}" destId="{51D49235-2B46-4F83-97E0-CBB1D8E2A934}" srcOrd="5" destOrd="0" presId="urn:microsoft.com/office/officeart/2005/8/layout/list1"/>
    <dgm:cxn modelId="{2503DEC2-11B3-41CF-98D2-4542DCFECDE5}" type="presParOf" srcId="{5991B5D4-8CCF-49F1-BA14-8D156730C9C0}" destId="{CFB02F0A-5E83-4CAD-A3E5-C3D3367E13AC}" srcOrd="6" destOrd="0" presId="urn:microsoft.com/office/officeart/2005/8/layout/list1"/>
    <dgm:cxn modelId="{27492E7A-3AEC-49E3-ABE9-42D4B722DEAF}" type="presParOf" srcId="{5991B5D4-8CCF-49F1-BA14-8D156730C9C0}" destId="{A7BAF202-FB51-4A38-893C-DC279A16A6C3}" srcOrd="7" destOrd="0" presId="urn:microsoft.com/office/officeart/2005/8/layout/list1"/>
    <dgm:cxn modelId="{E1FB5CB6-E722-406D-8216-77AD0B4208FE}" type="presParOf" srcId="{5991B5D4-8CCF-49F1-BA14-8D156730C9C0}" destId="{81DAE788-2898-4710-A213-4A89C5268CE2}" srcOrd="8" destOrd="0" presId="urn:microsoft.com/office/officeart/2005/8/layout/list1"/>
    <dgm:cxn modelId="{AA7D8EA3-86E0-485D-9366-7583A71C038C}" type="presParOf" srcId="{81DAE788-2898-4710-A213-4A89C5268CE2}" destId="{622060E3-161C-4688-9C7D-A9702D7BD12D}" srcOrd="0" destOrd="0" presId="urn:microsoft.com/office/officeart/2005/8/layout/list1"/>
    <dgm:cxn modelId="{DB15A906-3776-497B-AEDF-7B3C3BD996CA}" type="presParOf" srcId="{81DAE788-2898-4710-A213-4A89C5268CE2}" destId="{A0DCBD92-98BD-4E05-9892-4E833A00BD8F}" srcOrd="1" destOrd="0" presId="urn:microsoft.com/office/officeart/2005/8/layout/list1"/>
    <dgm:cxn modelId="{9ADF713B-D1FC-4CDC-8B05-683ABF8D759C}" type="presParOf" srcId="{5991B5D4-8CCF-49F1-BA14-8D156730C9C0}" destId="{F9E60201-D90B-447E-B1EC-895B6547F9BE}" srcOrd="9" destOrd="0" presId="urn:microsoft.com/office/officeart/2005/8/layout/list1"/>
    <dgm:cxn modelId="{6F95A0D6-6394-4A77-AF99-6A0CDCD49589}" type="presParOf" srcId="{5991B5D4-8CCF-49F1-BA14-8D156730C9C0}" destId="{6370BC4B-1573-467A-885C-7F3FFA77892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C02DB-97F0-47E5-AE41-DC8D2C1A3A07}">
      <dsp:nvSpPr>
        <dsp:cNvPr id="0" name=""/>
        <dsp:cNvSpPr/>
      </dsp:nvSpPr>
      <dsp:spPr>
        <a:xfrm>
          <a:off x="1866689" y="0"/>
          <a:ext cx="6953768" cy="35859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AB1F06-67F9-4C9A-B494-2B434C7040BF}">
      <dsp:nvSpPr>
        <dsp:cNvPr id="0" name=""/>
        <dsp:cNvSpPr/>
      </dsp:nvSpPr>
      <dsp:spPr>
        <a:xfrm>
          <a:off x="2483769" y="2837039"/>
          <a:ext cx="144736" cy="144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846817-5CB4-4F1B-A803-138D83F8350D}">
      <dsp:nvSpPr>
        <dsp:cNvPr id="0" name=""/>
        <dsp:cNvSpPr/>
      </dsp:nvSpPr>
      <dsp:spPr>
        <a:xfrm>
          <a:off x="2261750" y="3024336"/>
          <a:ext cx="1680326" cy="36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93" tIns="0" rIns="0" bIns="0" numCol="1" spcCol="1270" anchor="t" anchorCtr="0">
          <a:noAutofit/>
        </a:bodyPr>
        <a:lstStyle/>
        <a:p>
          <a:pPr lvl="0" algn="ctr" defTabSz="711200" rtl="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Педагог</a:t>
          </a:r>
        </a:p>
      </dsp:txBody>
      <dsp:txXfrm>
        <a:off x="2261750" y="3024336"/>
        <a:ext cx="1680326" cy="367528"/>
      </dsp:txXfrm>
    </dsp:sp>
    <dsp:sp modelId="{8FBE2196-4E3B-451D-ABAB-8565D1C1428B}">
      <dsp:nvSpPr>
        <dsp:cNvPr id="0" name=""/>
        <dsp:cNvSpPr/>
      </dsp:nvSpPr>
      <dsp:spPr>
        <a:xfrm>
          <a:off x="3660323" y="1937691"/>
          <a:ext cx="251715" cy="2517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C2C6E-0935-4800-9040-E1CBD884E9F4}">
      <dsp:nvSpPr>
        <dsp:cNvPr id="0" name=""/>
        <dsp:cNvSpPr/>
      </dsp:nvSpPr>
      <dsp:spPr>
        <a:xfrm>
          <a:off x="3122435" y="2048876"/>
          <a:ext cx="1321506" cy="1797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79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122435" y="2048876"/>
        <a:ext cx="1321506" cy="1797406"/>
      </dsp:txXfrm>
    </dsp:sp>
    <dsp:sp modelId="{E66DE684-9329-4FE3-985B-CB5A58EF6A51}">
      <dsp:nvSpPr>
        <dsp:cNvPr id="0" name=""/>
        <dsp:cNvSpPr/>
      </dsp:nvSpPr>
      <dsp:spPr>
        <a:xfrm>
          <a:off x="4932040" y="1290819"/>
          <a:ext cx="333523" cy="3335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CC2E5A-DE4A-47E7-8D94-231FA4E0FE7A}">
      <dsp:nvSpPr>
        <dsp:cNvPr id="0" name=""/>
        <dsp:cNvSpPr/>
      </dsp:nvSpPr>
      <dsp:spPr>
        <a:xfrm>
          <a:off x="4898907" y="1856181"/>
          <a:ext cx="2370518" cy="457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727" tIns="0" rIns="0" bIns="0" numCol="1" spcCol="1270" anchor="t" anchorCtr="0">
          <a:noAutofit/>
        </a:bodyPr>
        <a:lstStyle/>
        <a:p>
          <a:pPr marL="0" lvl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Муниципальный район</a:t>
          </a:r>
          <a:endParaRPr lang="en-US" sz="1400" b="1" kern="1200" dirty="0" smtClean="0">
            <a:solidFill>
              <a:schemeClr val="tx1">
                <a:lumMod val="65000"/>
                <a:lumOff val="3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898907" y="1856181"/>
        <a:ext cx="2370518" cy="457638"/>
      </dsp:txXfrm>
    </dsp:sp>
    <dsp:sp modelId="{02C73BCB-6D48-4E49-8D7A-ED5ECA17C4CE}">
      <dsp:nvSpPr>
        <dsp:cNvPr id="0" name=""/>
        <dsp:cNvSpPr/>
      </dsp:nvSpPr>
      <dsp:spPr>
        <a:xfrm>
          <a:off x="7787434" y="435748"/>
          <a:ext cx="580315" cy="6304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F3FB7-B084-40A9-A874-25EBCDB9FF61}">
      <dsp:nvSpPr>
        <dsp:cNvPr id="0" name=""/>
        <dsp:cNvSpPr/>
      </dsp:nvSpPr>
      <dsp:spPr>
        <a:xfrm>
          <a:off x="5660871" y="934857"/>
          <a:ext cx="1321506" cy="28200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747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660871" y="934857"/>
        <a:ext cx="1321506" cy="2820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B5B71-F8BF-43A5-BB7F-A526DAE9F330}">
      <dsp:nvSpPr>
        <dsp:cNvPr id="0" name=""/>
        <dsp:cNvSpPr/>
      </dsp:nvSpPr>
      <dsp:spPr>
        <a:xfrm rot="10800000">
          <a:off x="1505742" y="0"/>
          <a:ext cx="6173873" cy="1520859"/>
        </a:xfrm>
        <a:prstGeom prst="homePlate">
          <a:avLst/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0657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МОиН РТ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Утвердить) </a:t>
          </a:r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sp:txBody>
      <dsp:txXfrm rot="10800000">
        <a:off x="1885957" y="0"/>
        <a:ext cx="5793658" cy="1520859"/>
      </dsp:txXfrm>
    </dsp:sp>
    <dsp:sp modelId="{481BB562-93BC-4AE4-9F11-DFDCA6D0186B}">
      <dsp:nvSpPr>
        <dsp:cNvPr id="0" name=""/>
        <dsp:cNvSpPr/>
      </dsp:nvSpPr>
      <dsp:spPr>
        <a:xfrm>
          <a:off x="1000935" y="81411"/>
          <a:ext cx="1358066" cy="1360089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94FAF5-DCA1-41BA-8DDA-29E5B39C5F21}">
      <dsp:nvSpPr>
        <dsp:cNvPr id="0" name=""/>
        <dsp:cNvSpPr/>
      </dsp:nvSpPr>
      <dsp:spPr>
        <a:xfrm rot="10800000">
          <a:off x="1528732" y="2009317"/>
          <a:ext cx="6121927" cy="1520859"/>
        </a:xfrm>
        <a:prstGeom prst="homePlate">
          <a:avLst/>
        </a:prstGeom>
        <a:gradFill rotWithShape="0">
          <a:gsLst>
            <a:gs pos="28000">
              <a:schemeClr val="accent2">
                <a:hueOff val="-3277702"/>
                <a:satOff val="-3888"/>
                <a:lumOff val="-205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3277702"/>
                <a:satOff val="-3888"/>
                <a:lumOff val="-205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0657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МР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Куратор МОиН РТ)</a:t>
          </a:r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sp:txBody>
      <dsp:txXfrm rot="10800000">
        <a:off x="1908947" y="2009317"/>
        <a:ext cx="5741712" cy="1520859"/>
      </dsp:txXfrm>
    </dsp:sp>
    <dsp:sp modelId="{4468D691-84D7-4F54-88FA-CE2A504D8E34}">
      <dsp:nvSpPr>
        <dsp:cNvPr id="0" name=""/>
        <dsp:cNvSpPr/>
      </dsp:nvSpPr>
      <dsp:spPr>
        <a:xfrm>
          <a:off x="1030810" y="2078973"/>
          <a:ext cx="1290510" cy="1314661"/>
        </a:xfrm>
        <a:prstGeom prst="ellipse">
          <a:avLst/>
        </a:prstGeom>
        <a:solidFill>
          <a:schemeClr val="accent2">
            <a:tint val="50000"/>
            <a:hueOff val="-3211748"/>
            <a:satOff val="-5230"/>
            <a:lumOff val="-636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11C0597-6257-42D1-9FFC-12FCA61CA0A4}">
      <dsp:nvSpPr>
        <dsp:cNvPr id="0" name=""/>
        <dsp:cNvSpPr/>
      </dsp:nvSpPr>
      <dsp:spPr>
        <a:xfrm rot="10800000">
          <a:off x="1384574" y="3950721"/>
          <a:ext cx="6243288" cy="1520859"/>
        </a:xfrm>
        <a:prstGeom prst="homePlate">
          <a:avLst/>
        </a:prstGeom>
        <a:gradFill rotWithShape="0">
          <a:gsLst>
            <a:gs pos="28000">
              <a:schemeClr val="accent2">
                <a:hueOff val="-6555403"/>
                <a:satOff val="-7776"/>
                <a:lumOff val="-41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0657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altLang="ru-RU" sz="2500" b="1" kern="1200" dirty="0" smtClean="0">
            <a:latin typeface="+mn-lt"/>
            <a:ea typeface="Tahoma" pitchFamily="34" charset="0"/>
            <a:cs typeface="Tahoma" pitchFamily="34" charset="0"/>
          </a:endParaRP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Куратор ОО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500" b="1" kern="1200" dirty="0" smtClean="0">
              <a:latin typeface="+mn-lt"/>
              <a:ea typeface="Tahoma" pitchFamily="34" charset="0"/>
              <a:cs typeface="Tahoma" pitchFamily="34" charset="0"/>
            </a:rPr>
            <a:t>(Отклонить, Куратор МР)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altLang="ru-RU" sz="2500" b="1" kern="1200" dirty="0">
            <a:latin typeface="+mn-lt"/>
            <a:ea typeface="Tahoma" pitchFamily="34" charset="0"/>
            <a:cs typeface="Tahoma" pitchFamily="34" charset="0"/>
          </a:endParaRPr>
        </a:p>
      </dsp:txBody>
      <dsp:txXfrm rot="10800000">
        <a:off x="1764789" y="3950721"/>
        <a:ext cx="5863073" cy="1520859"/>
      </dsp:txXfrm>
    </dsp:sp>
    <dsp:sp modelId="{CEF78006-1F5C-4970-B83F-0A1C2E174D79}">
      <dsp:nvSpPr>
        <dsp:cNvPr id="0" name=""/>
        <dsp:cNvSpPr/>
      </dsp:nvSpPr>
      <dsp:spPr>
        <a:xfrm>
          <a:off x="1013097" y="4090899"/>
          <a:ext cx="1240002" cy="1240504"/>
        </a:xfrm>
        <a:prstGeom prst="ellipse">
          <a:avLst/>
        </a:prstGeom>
        <a:solidFill>
          <a:schemeClr val="accent2">
            <a:tint val="50000"/>
            <a:hueOff val="-6423495"/>
            <a:satOff val="-10461"/>
            <a:lumOff val="-127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58868-248C-4E64-8ECA-5BA86EB43573}">
      <dsp:nvSpPr>
        <dsp:cNvPr id="0" name=""/>
        <dsp:cNvSpPr/>
      </dsp:nvSpPr>
      <dsp:spPr>
        <a:xfrm>
          <a:off x="0" y="329630"/>
          <a:ext cx="871296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41E83E-97A4-44FD-8D70-EB6E6A816EAF}">
      <dsp:nvSpPr>
        <dsp:cNvPr id="0" name=""/>
        <dsp:cNvSpPr/>
      </dsp:nvSpPr>
      <dsp:spPr>
        <a:xfrm>
          <a:off x="435648" y="26927"/>
          <a:ext cx="7845914" cy="8488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система выбирает эксперта для аттестуемого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7084" y="68363"/>
        <a:ext cx="7763042" cy="765951"/>
      </dsp:txXfrm>
    </dsp:sp>
    <dsp:sp modelId="{CFB02F0A-5E83-4CAD-A3E5-C3D3367E13AC}">
      <dsp:nvSpPr>
        <dsp:cNvPr id="0" name=""/>
        <dsp:cNvSpPr/>
      </dsp:nvSpPr>
      <dsp:spPr>
        <a:xfrm>
          <a:off x="0" y="1746337"/>
          <a:ext cx="871296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515611"/>
              <a:satOff val="-6008"/>
              <a:lumOff val="-1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E2722-E83C-4899-9B0F-65B26296B4E6}">
      <dsp:nvSpPr>
        <dsp:cNvPr id="0" name=""/>
        <dsp:cNvSpPr/>
      </dsp:nvSpPr>
      <dsp:spPr>
        <a:xfrm>
          <a:off x="539885" y="1512619"/>
          <a:ext cx="7889766" cy="830626"/>
        </a:xfrm>
        <a:prstGeom prst="roundRect">
          <a:avLst/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эксперты проводят экспертизу аттестуемых из других районов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0433" y="1553167"/>
        <a:ext cx="7808670" cy="749530"/>
      </dsp:txXfrm>
    </dsp:sp>
    <dsp:sp modelId="{6370BC4B-1573-467A-885C-7F3FFA778925}">
      <dsp:nvSpPr>
        <dsp:cNvPr id="0" name=""/>
        <dsp:cNvSpPr/>
      </dsp:nvSpPr>
      <dsp:spPr>
        <a:xfrm>
          <a:off x="0" y="3158696"/>
          <a:ext cx="871296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1031223"/>
              <a:satOff val="-12017"/>
              <a:lumOff val="-21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CBD92-98BD-4E05-9892-4E833A00BD8F}">
      <dsp:nvSpPr>
        <dsp:cNvPr id="0" name=""/>
        <dsp:cNvSpPr/>
      </dsp:nvSpPr>
      <dsp:spPr>
        <a:xfrm>
          <a:off x="435648" y="2878537"/>
          <a:ext cx="7889766" cy="826279"/>
        </a:xfrm>
        <a:prstGeom prst="roundRect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эксперты проводят заочную экспертизу у аттестуемых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5984" y="2918873"/>
        <a:ext cx="7809094" cy="745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34" cy="496253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955" y="1"/>
            <a:ext cx="2946134" cy="496253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C72B141C-8C36-4B94-8B2D-AD6B7C3ECEC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6134" cy="49625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955" y="9428801"/>
            <a:ext cx="2946134" cy="49625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2EFECEC-5E2D-456E-A474-DFA1AB4E80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46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9E87A04A-1D79-4CE6-9FA4-7606F3ADCCAF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5527F5C3-C9F5-40F2-8017-BC469BB51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9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A79B9-795D-4F33-951B-5918FBFCB101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143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ЛК педагога -  Педагогическая аттестация  - Создать пакет</a:t>
            </a:r>
          </a:p>
          <a:p>
            <a:r>
              <a:rPr lang="ru-RU" dirty="0" smtClean="0"/>
              <a:t>При создании пакета  необходимо выбрать из списка – </a:t>
            </a:r>
          </a:p>
          <a:p>
            <a:r>
              <a:rPr lang="ru-RU" dirty="0" smtClean="0"/>
              <a:t> - заявленную категорию, </a:t>
            </a:r>
          </a:p>
          <a:p>
            <a:r>
              <a:rPr lang="ru-RU" dirty="0" smtClean="0"/>
              <a:t> - предмет (для школ и СПО)</a:t>
            </a:r>
          </a:p>
          <a:p>
            <a:r>
              <a:rPr lang="ru-RU" dirty="0" smtClean="0"/>
              <a:t> - должность</a:t>
            </a:r>
          </a:p>
          <a:p>
            <a:r>
              <a:rPr lang="ru-RU" dirty="0" smtClean="0"/>
              <a:t> - указать наличие льготы.</a:t>
            </a:r>
          </a:p>
          <a:p>
            <a:endParaRPr lang="ru-RU" dirty="0" smtClean="0"/>
          </a:p>
          <a:p>
            <a:r>
              <a:rPr lang="ru-RU" dirty="0" smtClean="0"/>
              <a:t>Приложить электронные документы </a:t>
            </a:r>
          </a:p>
          <a:p>
            <a:r>
              <a:rPr lang="ru-RU" dirty="0" smtClean="0"/>
              <a:t> - заявление</a:t>
            </a:r>
          </a:p>
          <a:p>
            <a:r>
              <a:rPr lang="ru-RU" dirty="0" smtClean="0"/>
              <a:t> - карту результативности</a:t>
            </a:r>
          </a:p>
          <a:p>
            <a:r>
              <a:rPr lang="ru-RU" dirty="0" smtClean="0"/>
              <a:t> - справку о прохождении тестирования</a:t>
            </a:r>
          </a:p>
          <a:p>
            <a:r>
              <a:rPr lang="ru-RU" dirty="0" smtClean="0"/>
              <a:t>-др. документы.</a:t>
            </a:r>
          </a:p>
          <a:p>
            <a:r>
              <a:rPr lang="ru-RU" dirty="0" smtClean="0"/>
              <a:t> Пакет можно формировать поэтапно в удобное время.</a:t>
            </a:r>
          </a:p>
          <a:p>
            <a:r>
              <a:rPr lang="ru-RU" dirty="0" smtClean="0"/>
              <a:t>Пакет можно отправить куратору ОО или удалить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AF3D5-1B80-4EF4-B75C-FF638E31CB44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F5C3-C9F5-40F2-8017-BC469BB515E1}" type="slidenum">
              <a:rPr lang="ru-RU" smtClean="0"/>
              <a:pPr/>
              <a:t>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62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F5C3-C9F5-40F2-8017-BC469BB515E1}" type="slidenum">
              <a:rPr lang="ru-RU" smtClean="0"/>
              <a:pPr/>
              <a:t>48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62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F5C3-C9F5-40F2-8017-BC469BB515E1}" type="slidenum">
              <a:rPr lang="ru-RU" smtClean="0"/>
              <a:pPr/>
              <a:t>52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62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85C4A-1BDB-40AF-9D85-BDB4F5BBB4DA}" type="datetimeFigureOut">
              <a:rPr lang="ru-RU"/>
              <a:pPr>
                <a:defRPr/>
              </a:pPr>
              <a:t>20.04.2016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8FFE-40F0-485E-BB54-E840FAEFC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47260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A40D98-67B8-4E26-A627-D95E4CF8B836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help.edu.tatar.ru/wp-content/uploads/2015/04/%D0%A2%D0%B8%D0%BF-%D0%B4%D0%BE%D0%BA%D1%83%D0%BC%D0%B5%D0%BD%D1%82%D0%B0.png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help.edu.tatar.ru/wp-content/uploads/2015/04/%D0%97%D0%B0%D0%BF%D0%B8%D1%81%D1%8C-%D0%B2-%D0%9B%D0%9A-%D0%B8-%D0%B8%D0%BD%D1%81%D1%82%D1%80%D1%83%D0%BC%D0%B5%D0%BD%D1%82%D1%8B3.png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3635896" y="6093296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sz="1400" dirty="0" smtClean="0">
                <a:solidFill>
                  <a:schemeClr val="tx1"/>
                </a:solidFill>
                <a:latin typeface="Verdana" pitchFamily="34" charset="0"/>
              </a:rPr>
              <a:t>Апрель 2016г</a:t>
            </a:r>
          </a:p>
        </p:txBody>
      </p:sp>
      <p:sp>
        <p:nvSpPr>
          <p:cNvPr id="51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738407"/>
            <a:ext cx="8568952" cy="43576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002060"/>
                </a:solidFill>
                <a:effectLst/>
              </a:rPr>
              <a:t>Аттестация </a:t>
            </a:r>
            <a:r>
              <a:rPr lang="ru-RU" sz="44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/>
              </a:rPr>
            </a:br>
            <a:r>
              <a:rPr lang="ru-RU" sz="4400" dirty="0" smtClean="0">
                <a:solidFill>
                  <a:srgbClr val="002060"/>
                </a:solidFill>
                <a:effectLst/>
              </a:rPr>
              <a:t>как </a:t>
            </a:r>
            <a:r>
              <a:rPr lang="ru-RU" sz="4400" dirty="0">
                <a:solidFill>
                  <a:srgbClr val="002060"/>
                </a:solidFill>
                <a:effectLst/>
              </a:rPr>
              <a:t>фактор оценки и развития профессиональных компетенций педагогических работников</a:t>
            </a:r>
            <a:endParaRPr lang="ru-RU" altLang="ru-RU" sz="44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125" name="Скругленный прямоугольник 15"/>
          <p:cNvSpPr>
            <a:spLocks noChangeArrowheads="1"/>
          </p:cNvSpPr>
          <p:nvPr/>
        </p:nvSpPr>
        <p:spPr bwMode="auto">
          <a:xfrm>
            <a:off x="4067175" y="4343400"/>
            <a:ext cx="4208463" cy="1524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tt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7279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3. Компетентность в области мотивирования обучающихся  на осуществление учебной </a:t>
            </a:r>
            <a:b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деятельности </a:t>
            </a:r>
            <a:endParaRPr lang="ru-RU" sz="3200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0345" y="2348880"/>
            <a:ext cx="9036496" cy="450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3.1 </a:t>
            </a:r>
            <a:r>
              <a:rPr lang="ru-RU" sz="3200" b="1" dirty="0" smtClean="0"/>
              <a:t>умение создавать ситуации, обеспечивающие успех в учебной</a:t>
            </a:r>
            <a:r>
              <a:rPr lang="ru-RU" sz="3200" dirty="0" smtClean="0"/>
              <a:t> </a:t>
            </a:r>
            <a:r>
              <a:rPr lang="ru-RU" sz="3200" b="1" dirty="0" smtClean="0"/>
              <a:t> деятельности,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3.2</a:t>
            </a:r>
            <a:r>
              <a:rPr lang="ru-RU" sz="3200" b="1" dirty="0" smtClean="0"/>
              <a:t> </a:t>
            </a:r>
            <a:r>
              <a:rPr lang="ru-RU" sz="3200" b="1" dirty="0" smtClean="0"/>
              <a:t>умение создавать условия обеспечения</a:t>
            </a:r>
            <a:r>
              <a:rPr lang="ru-RU" sz="3200" dirty="0" smtClean="0"/>
              <a:t> </a:t>
            </a:r>
            <a:r>
              <a:rPr lang="ru-RU" sz="3200" b="1" dirty="0" smtClean="0"/>
              <a:t>позитивной мотивации обучающихся,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3.3. </a:t>
            </a:r>
            <a:r>
              <a:rPr lang="ru-RU" sz="3200" b="1" dirty="0" smtClean="0"/>
              <a:t>умение </a:t>
            </a:r>
            <a:r>
              <a:rPr lang="ru-RU" sz="3200" b="1" dirty="0" smtClean="0"/>
              <a:t>создавать</a:t>
            </a:r>
            <a:r>
              <a:rPr lang="ru-RU" sz="3200" dirty="0" smtClean="0"/>
              <a:t> </a:t>
            </a:r>
            <a:r>
              <a:rPr lang="ru-RU" sz="3200" b="1" dirty="0" smtClean="0"/>
              <a:t>условия для </a:t>
            </a:r>
            <a:r>
              <a:rPr lang="ru-RU" sz="3200" b="1" dirty="0" err="1" smtClean="0"/>
              <a:t>самомотивирования</a:t>
            </a:r>
            <a:r>
              <a:rPr lang="ru-RU" sz="3200" b="1" dirty="0" smtClean="0"/>
              <a:t> обучающихся.</a:t>
            </a:r>
            <a:endParaRPr lang="ru-RU" sz="3200" dirty="0" smtClean="0"/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944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55119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4. Компетентность в области обеспечения информационной основы деятельности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23528" y="1844824"/>
            <a:ext cx="8526016" cy="4464496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r>
              <a:rPr lang="ru-RU" sz="3200" b="1" dirty="0" smtClean="0">
                <a:solidFill>
                  <a:schemeClr val="tx1"/>
                </a:solidFill>
              </a:rPr>
              <a:t>4.1</a:t>
            </a:r>
            <a:r>
              <a:rPr lang="ru-RU" sz="3200" b="1" dirty="0" smtClean="0"/>
              <a:t> компетентность в методах преподавания, </a:t>
            </a:r>
          </a:p>
          <a:p>
            <a:r>
              <a:rPr lang="ru-RU" sz="3200" b="1" dirty="0" smtClean="0"/>
              <a:t>4.2 компетентность в предмете преподавания,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4.3</a:t>
            </a:r>
            <a:r>
              <a:rPr lang="ru-RU" sz="3200" b="1" dirty="0" smtClean="0"/>
              <a:t> компетентность в субъективных условиях деятельности.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482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77279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5. Компетентность в области разработки программы, методических, дидактических материалов и принятии педагогических решений </a:t>
            </a:r>
            <a:endParaRPr lang="ru-RU" sz="3200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1520" y="2348880"/>
            <a:ext cx="8640960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5.1  </a:t>
            </a:r>
            <a:r>
              <a:rPr lang="ru-RU" sz="3200" dirty="0" smtClean="0"/>
              <a:t>умение выбрать и реализовать типовые образовательные программы,</a:t>
            </a:r>
          </a:p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5.2 </a:t>
            </a:r>
            <a:r>
              <a:rPr lang="ru-RU" sz="3200" dirty="0" smtClean="0"/>
              <a:t> </a:t>
            </a:r>
            <a:r>
              <a:rPr lang="ru-RU" sz="3200" dirty="0" smtClean="0"/>
              <a:t>умение разработать собственные программные, методические и дидактические материалы,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5.3  </a:t>
            </a:r>
            <a:r>
              <a:rPr lang="ru-RU" sz="3200" dirty="0" smtClean="0"/>
              <a:t>умение принимать решения в педагогических ситуациях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57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0188"/>
            <a:ext cx="8712968" cy="88639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6.Компетентность в области организации педагогической деятельности </a:t>
            </a:r>
            <a:endParaRPr lang="ru-RU" sz="3200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8257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6.1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/>
              <a:t>умение </a:t>
            </a:r>
            <a:r>
              <a:rPr lang="ru-RU" sz="3200" dirty="0" smtClean="0"/>
              <a:t>устанавливать субъект-субъектные отношения, </a:t>
            </a:r>
          </a:p>
          <a:p>
            <a:r>
              <a:rPr lang="ru-RU" sz="3200" dirty="0" smtClean="0"/>
              <a:t>6.2</a:t>
            </a:r>
            <a:r>
              <a:rPr lang="ru-RU" sz="3200" dirty="0"/>
              <a:t> </a:t>
            </a:r>
            <a:r>
              <a:rPr lang="ru-RU" sz="3200" dirty="0" smtClean="0"/>
              <a:t>умение </a:t>
            </a:r>
            <a:r>
              <a:rPr lang="ru-RU" sz="3200" dirty="0" smtClean="0"/>
              <a:t>организовать учебную  деятельность обучающихся,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6.3  </a:t>
            </a:r>
            <a:r>
              <a:rPr lang="ru-RU" sz="3200" dirty="0" smtClean="0"/>
              <a:t>умение реализовать педагогическое оценивание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9447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D081041D-D1E2-4570-91C9-BA37CEFD5FED}" type="slidenum">
              <a:rPr lang="ru-RU" altLang="ru-RU" sz="1200">
                <a:latin typeface="Verdana" pitchFamily="34" charset="0"/>
              </a:rPr>
              <a:pPr algn="r" eaLnBrk="1" hangingPunct="1"/>
              <a:t>14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26627" name="AutoShape 7"/>
          <p:cNvSpPr>
            <a:spLocks noChangeArrowheads="1"/>
          </p:cNvSpPr>
          <p:nvPr/>
        </p:nvSpPr>
        <p:spPr bwMode="auto">
          <a:xfrm>
            <a:off x="467545" y="188912"/>
            <a:ext cx="8208912" cy="6408439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Приказ МО и Н РФ </a:t>
            </a: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от 07 апреля 2014 г. № 276</a:t>
            </a:r>
          </a:p>
          <a:p>
            <a:pPr algn="ctr" eaLnBrk="1" hangingPunct="1"/>
            <a:endParaRPr lang="ru-RU" altLang="ru-RU" sz="3200" b="1" dirty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i="1" dirty="0">
                <a:latin typeface="Times New Roman" pitchFamily="18" charset="0"/>
              </a:rPr>
              <a:t> </a:t>
            </a:r>
            <a:r>
              <a:rPr lang="ru-RU" altLang="ru-RU" sz="2800" b="1" i="1" u="sng" dirty="0">
                <a:latin typeface="Times New Roman" pitchFamily="18" charset="0"/>
              </a:rPr>
              <a:t>«</a:t>
            </a:r>
            <a:r>
              <a:rPr lang="ru-RU" altLang="ru-RU" sz="2800" b="1" u="sng" dirty="0">
                <a:latin typeface="Times New Roman" pitchFamily="18" charset="0"/>
              </a:rPr>
              <a:t>О порядке проведения аттестации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 педагогических  работников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организаций, осуществляющих 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образовательную  деятельность »</a:t>
            </a:r>
          </a:p>
          <a:p>
            <a:pPr algn="ctr" eaLnBrk="1" hangingPunct="1"/>
            <a:r>
              <a:rPr lang="ru-RU" altLang="ru-RU" sz="2800" b="1" u="sng" dirty="0">
                <a:solidFill>
                  <a:srgbClr val="FF0000"/>
                </a:solidFill>
                <a:latin typeface="Times New Roman" pitchFamily="18" charset="0"/>
              </a:rPr>
              <a:t>(обязательная аттестация)</a:t>
            </a:r>
          </a:p>
          <a:p>
            <a:pPr algn="ctr" eaLnBrk="1" hangingPunct="1"/>
            <a:endParaRPr lang="ru-RU" altLang="ru-RU" sz="1200" b="1" u="sng" dirty="0" smtClean="0">
              <a:latin typeface="Times New Roman" pitchFamily="18" charset="0"/>
            </a:endParaRP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утратил </a:t>
            </a:r>
            <a:r>
              <a:rPr lang="ru-RU" altLang="ru-RU" dirty="0">
                <a:latin typeface="Times New Roman" pitchFamily="18" charset="0"/>
              </a:rPr>
              <a:t>силу приказ МО и Н РФ от 24.03.2010г №</a:t>
            </a:r>
            <a:r>
              <a:rPr lang="ru-RU" altLang="ru-RU" dirty="0" smtClean="0">
                <a:latin typeface="Times New Roman" pitchFamily="18" charset="0"/>
              </a:rPr>
              <a:t>209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</a:rPr>
              <a:t>«О порядке аттестации педагогических работников </a:t>
            </a:r>
            <a:r>
              <a:rPr lang="ru-RU" altLang="ru-RU" dirty="0" smtClean="0">
                <a:latin typeface="Times New Roman" pitchFamily="18" charset="0"/>
              </a:rPr>
              <a:t>государственных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</a:rPr>
              <a:t>и муниципальных образовательных учреждений», </a:t>
            </a:r>
          </a:p>
        </p:txBody>
      </p:sp>
      <p:sp>
        <p:nvSpPr>
          <p:cNvPr id="26628" name="Rectangle 9"/>
          <p:cNvSpPr>
            <a:spLocks noChangeArrowheads="1"/>
          </p:cNvSpPr>
          <p:nvPr/>
        </p:nvSpPr>
        <p:spPr bwMode="auto">
          <a:xfrm>
            <a:off x="323850" y="495300"/>
            <a:ext cx="7848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000" b="1" u="sng">
                <a:solidFill>
                  <a:srgbClr val="FF0000"/>
                </a:solidFill>
                <a:latin typeface="Times New Roman" pitchFamily="18" charset="0"/>
              </a:rPr>
              <a:t>Федеральные документы </a:t>
            </a:r>
            <a:r>
              <a:rPr lang="ru-RU" altLang="ru-RU" sz="3600" b="1" u="sng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ru-RU" sz="3600" b="1" u="sng">
                <a:solidFill>
                  <a:srgbClr val="FF0000"/>
                </a:solidFill>
                <a:latin typeface="Times New Roman" pitchFamily="18" charset="0"/>
              </a:rPr>
            </a:br>
            <a:endParaRPr lang="ru-RU" altLang="ru-RU" sz="3600" b="1" u="sng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132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5146" y="548680"/>
            <a:ext cx="6635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u="sng" dirty="0">
                <a:latin typeface="Times New Roman" pitchFamily="18" charset="0"/>
              </a:rPr>
              <a:t>ОБЯЗАТЕЛЬНАЯ  АТТЕСТАЦИЯ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579" y="135150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200" b="1" dirty="0">
                <a:latin typeface="Times New Roman" pitchFamily="18" charset="0"/>
              </a:rPr>
              <a:t>Аттестация с целью подтверждения</a:t>
            </a:r>
          </a:p>
          <a:p>
            <a:pPr algn="just"/>
            <a:r>
              <a:rPr lang="ru-RU" altLang="ru-RU" sz="3200" b="1" dirty="0">
                <a:latin typeface="Times New Roman" pitchFamily="18" charset="0"/>
              </a:rPr>
              <a:t> соответствия  занимаемой должности </a:t>
            </a:r>
          </a:p>
          <a:p>
            <a:pPr algn="just"/>
            <a:r>
              <a:rPr lang="ru-RU" altLang="ru-RU" sz="3200" b="1" dirty="0">
                <a:latin typeface="Times New Roman" pitchFamily="18" charset="0"/>
              </a:rPr>
              <a:t>проводится по представлению работодателя</a:t>
            </a:r>
          </a:p>
          <a:p>
            <a:pPr algn="just"/>
            <a:r>
              <a:rPr lang="ru-RU" altLang="ru-RU" sz="3200" b="1" dirty="0">
                <a:latin typeface="Times New Roman" pitchFamily="18" charset="0"/>
              </a:rPr>
              <a:t>один раз в 5 лет в отношении тех, </a:t>
            </a:r>
          </a:p>
          <a:p>
            <a:pPr algn="just"/>
            <a:r>
              <a:rPr lang="ru-RU" altLang="ru-RU" sz="3200" b="1" dirty="0">
                <a:latin typeface="Times New Roman" pitchFamily="18" charset="0"/>
              </a:rPr>
              <a:t>у кого нет квалификационных категорий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8579" y="4161587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>
                <a:latin typeface="Times New Roman" pitchFamily="18" charset="0"/>
              </a:rPr>
              <a:t> </a:t>
            </a:r>
            <a:endParaRPr lang="ru-RU" altLang="ru-RU" sz="2800" b="1" i="1" dirty="0" smtClean="0">
              <a:latin typeface="Times New Roman" pitchFamily="18" charset="0"/>
            </a:endParaRPr>
          </a:p>
          <a:p>
            <a:pPr algn="ctr"/>
            <a:r>
              <a:rPr lang="ru-RU" altLang="ru-RU" sz="2800" b="1" i="1" dirty="0" smtClean="0">
                <a:latin typeface="Times New Roman" pitchFamily="18" charset="0"/>
              </a:rPr>
              <a:t>Процедура </a:t>
            </a:r>
            <a:r>
              <a:rPr lang="ru-RU" altLang="ru-RU" sz="2800" b="1" i="1" dirty="0">
                <a:latin typeface="Times New Roman" pitchFamily="18" charset="0"/>
              </a:rPr>
              <a:t>аттестации: </a:t>
            </a:r>
          </a:p>
          <a:p>
            <a:pPr algn="ctr"/>
            <a:r>
              <a:rPr lang="ru-RU" altLang="ru-RU" sz="2800" b="1" i="1" dirty="0">
                <a:latin typeface="Times New Roman" pitchFamily="18" charset="0"/>
              </a:rPr>
              <a:t>Оценка профессиональной деятельности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523955"/>
            <a:ext cx="6087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 smtClean="0">
                <a:latin typeface="Times New Roman" pitchFamily="18" charset="0"/>
              </a:rPr>
              <a:t>(оценка </a:t>
            </a:r>
            <a:r>
              <a:rPr lang="ru-RU" altLang="ru-RU" sz="2400" b="1" i="1" dirty="0">
                <a:latin typeface="Times New Roman" pitchFamily="18" charset="0"/>
              </a:rPr>
              <a:t>знаний в письменной форме).</a:t>
            </a:r>
          </a:p>
        </p:txBody>
      </p:sp>
    </p:spTree>
    <p:extLst>
      <p:ext uri="{BB962C8B-B14F-4D97-AF65-F5344CB8AC3E}">
        <p14:creationId xmlns:p14="http://schemas.microsoft.com/office/powerpoint/2010/main" val="399252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C6F4868F-5661-4D9D-8AD8-08DF3B0CDCBD}" type="slidenum">
              <a:rPr lang="ru-RU" altLang="ru-RU" sz="1200">
                <a:latin typeface="Verdana" pitchFamily="34" charset="0"/>
              </a:rPr>
              <a:pPr algn="r" eaLnBrk="1" hangingPunct="1"/>
              <a:t>16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latin typeface="Times New Roman" pitchFamily="18" charset="0"/>
              </a:rPr>
              <a:t>ПОРЯДОК ПРОВЕДЕНИЯ ОЦЕНКИ ЗНАНИЙ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информация о сроках и месте проведения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сообщается работнику за месяц;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работодатель издает  приказ о проведении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оценки знаний;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работник информирует аттестационную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 комиссию о форме, предмете, классе, </a:t>
            </a:r>
            <a:endParaRPr lang="ru-RU" altLang="ru-RU" sz="2800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2800" dirty="0" smtClean="0">
                <a:latin typeface="Times New Roman" pitchFamily="18" charset="0"/>
              </a:rPr>
              <a:t>рабочей </a:t>
            </a:r>
            <a:r>
              <a:rPr lang="ru-RU" altLang="ru-RU" sz="2800" dirty="0">
                <a:latin typeface="Times New Roman" pitchFamily="18" charset="0"/>
              </a:rPr>
              <a:t>программе;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в назначенный день работник составляет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конспект урока (занятия) на бумагоносителе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в присутствии членов аттестационной комиссии: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тему урока предлагает комиссия из числа 10 тем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 по изучению нового материала, указанных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 в рабочей программе</a:t>
            </a:r>
          </a:p>
        </p:txBody>
      </p:sp>
    </p:spTree>
    <p:extLst>
      <p:ext uri="{BB962C8B-B14F-4D97-AF65-F5344CB8AC3E}">
        <p14:creationId xmlns:p14="http://schemas.microsoft.com/office/powerpoint/2010/main" val="1301364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55FF8A6-49B1-4600-9790-EEDE10D5BC66}" type="slidenum">
              <a:rPr lang="ru-RU" altLang="ru-RU" sz="1200">
                <a:latin typeface="Verdana" pitchFamily="34" charset="0"/>
              </a:rPr>
              <a:pPr algn="r" eaLnBrk="1" hangingPunct="1"/>
              <a:t>17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79388" y="260648"/>
            <a:ext cx="8713787" cy="622270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atin typeface="Times New Roman" pitchFamily="18" charset="0"/>
              </a:rPr>
              <a:t>ПОРЯДОК ПРОВЕДЕНИЯ ОЦЕНКИ </a:t>
            </a:r>
            <a:endParaRPr lang="ru-RU" altLang="ru-RU" sz="2800" b="1" dirty="0" smtClean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</a:rPr>
              <a:t>ПРОФЕССИОНАЛЬНЫХ ЗНАНИЙ ПРИ </a:t>
            </a:r>
            <a:r>
              <a:rPr lang="ru-RU" altLang="ru-RU" sz="2800" b="1" dirty="0">
                <a:latin typeface="Times New Roman" pitchFamily="18" charset="0"/>
              </a:rPr>
              <a:t>СЗД </a:t>
            </a:r>
            <a:endParaRPr lang="ru-RU" altLang="ru-RU" sz="2800" b="1" dirty="0" smtClean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</a:rPr>
              <a:t>УСТАНАВЛИВАЕТСЯ </a:t>
            </a:r>
            <a:r>
              <a:rPr lang="ru-RU" altLang="ru-RU" sz="2800" b="1" dirty="0">
                <a:latin typeface="Times New Roman" pitchFamily="18" charset="0"/>
              </a:rPr>
              <a:t>АТТЕСТАЦИОННОЙ </a:t>
            </a:r>
            <a:endParaRPr lang="ru-RU" altLang="ru-RU" sz="2800" b="1" dirty="0" smtClean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</a:rPr>
              <a:t>КОМИССИЕЙ  ОРГАНИЗАЦИИ:</a:t>
            </a:r>
          </a:p>
          <a:p>
            <a:pPr algn="ctr" eaLnBrk="1" hangingPunct="1"/>
            <a:endParaRPr lang="ru-RU" altLang="ru-RU" sz="2800" b="1" dirty="0">
              <a:latin typeface="Times New Roman" pitchFamily="18" charset="0"/>
            </a:endParaRPr>
          </a:p>
          <a:p>
            <a:pPr algn="just" eaLnBrk="1" hangingPunct="1">
              <a:buFontTx/>
              <a:buChar char="-"/>
            </a:pPr>
            <a:r>
              <a:rPr lang="ru-RU" altLang="ru-RU" sz="2800" dirty="0">
                <a:latin typeface="Times New Roman" pitchFamily="18" charset="0"/>
              </a:rPr>
              <a:t>максимальное время для написания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 конспекта урока (занятия)  (3 часа);</a:t>
            </a:r>
          </a:p>
          <a:p>
            <a:pPr algn="just" eaLnBrk="1" hangingPunct="1">
              <a:buFontTx/>
              <a:buChar char="-"/>
            </a:pPr>
            <a:r>
              <a:rPr lang="ru-RU" altLang="ru-RU" sz="2800" dirty="0">
                <a:latin typeface="Times New Roman" pitchFamily="18" charset="0"/>
              </a:rPr>
              <a:t>педагог  имеет  при себе рабочую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программу, </a:t>
            </a:r>
            <a:r>
              <a:rPr lang="ru-RU" altLang="ru-RU" sz="2800" dirty="0" err="1">
                <a:latin typeface="Times New Roman" pitchFamily="18" charset="0"/>
              </a:rPr>
              <a:t>гелевую</a:t>
            </a:r>
            <a:r>
              <a:rPr lang="ru-RU" altLang="ru-RU" sz="2800" dirty="0">
                <a:latin typeface="Times New Roman" pitchFamily="18" charset="0"/>
              </a:rPr>
              <a:t> ручку, 10 л. бумаги,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 учебник (хрестоматии, сборники задач);</a:t>
            </a:r>
          </a:p>
          <a:p>
            <a:pPr algn="just" eaLnBrk="1" hangingPunct="1">
              <a:buFontTx/>
              <a:buChar char="-"/>
            </a:pPr>
            <a:r>
              <a:rPr lang="ru-RU" altLang="ru-RU" sz="2800" dirty="0">
                <a:latin typeface="Times New Roman" pitchFamily="18" charset="0"/>
              </a:rPr>
              <a:t>педагогу предлагается инструкция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(структура конспекта, критерии, требования) </a:t>
            </a:r>
          </a:p>
        </p:txBody>
      </p:sp>
    </p:spTree>
    <p:extLst>
      <p:ext uri="{BB962C8B-B14F-4D97-AF65-F5344CB8AC3E}">
        <p14:creationId xmlns:p14="http://schemas.microsoft.com/office/powerpoint/2010/main" val="599483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07950" y="306388"/>
            <a:ext cx="8785225" cy="6075362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ru-RU" altLang="ru-RU" sz="10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2532" name="Заголовок 2"/>
          <p:cNvSpPr>
            <a:spLocks/>
          </p:cNvSpPr>
          <p:nvPr/>
        </p:nvSpPr>
        <p:spPr bwMode="auto">
          <a:xfrm>
            <a:off x="366713" y="120650"/>
            <a:ext cx="787717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ОБЯЗАТЕЛЬНАЯ  АТТЕСТАЦИЯ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071546"/>
            <a:ext cx="885831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70C0"/>
                </a:solidFill>
              </a:rPr>
              <a:t>Не подлежат аттестации педагогические работники </a:t>
            </a:r>
            <a:endParaRPr lang="ru-RU" sz="2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5108" y="1789406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имеющие </a:t>
            </a:r>
            <a:r>
              <a:rPr lang="ru-RU" sz="2800" dirty="0"/>
              <a:t>квалификационные категории;</a:t>
            </a:r>
          </a:p>
          <a:p>
            <a:r>
              <a:rPr lang="ru-RU" sz="2800" dirty="0"/>
              <a:t>  проработавшие в занимаемой должности менее двух лет в организации, в которой проводится аттестация; </a:t>
            </a:r>
          </a:p>
          <a:p>
            <a:r>
              <a:rPr lang="ru-RU" sz="2800" dirty="0"/>
              <a:t> беременные женщины; </a:t>
            </a:r>
          </a:p>
          <a:p>
            <a:r>
              <a:rPr lang="ru-RU" sz="2800" dirty="0"/>
              <a:t> женщины, находящиеся в отпуске по беременности и родам; </a:t>
            </a:r>
          </a:p>
          <a:p>
            <a:r>
              <a:rPr lang="ru-RU" sz="2800" dirty="0"/>
              <a:t> находящиеся в отпуске по уходу за ребенком до достижения им возраста трех лет; </a:t>
            </a:r>
          </a:p>
          <a:p>
            <a:r>
              <a:rPr lang="ru-RU" sz="2800" dirty="0"/>
              <a:t> отсутствовавшие на рабочем месте более четырех месяцев подряд в связи с заболеванием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66867EAC-D0A4-4297-A336-366B21FE5517}" type="slidenum">
              <a:rPr lang="ru-RU" altLang="ru-RU" sz="1200">
                <a:latin typeface="Verdana" pitchFamily="34" charset="0"/>
              </a:rPr>
              <a:pPr algn="r" eaLnBrk="1" hangingPunct="1"/>
              <a:t>19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107950" y="169863"/>
            <a:ext cx="8135938" cy="6075362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u="sng" dirty="0">
                <a:solidFill>
                  <a:srgbClr val="FF0000"/>
                </a:solidFill>
                <a:latin typeface="Times New Roman" pitchFamily="18" charset="0"/>
              </a:rPr>
              <a:t>ОТВЕТСТВЕННОСТЬ  РАБОТОДАТЕЛЯ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Char char="•"/>
            </a:pPr>
            <a:endParaRPr lang="ru-RU" altLang="ru-RU" sz="32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за своевременное проведение</a:t>
            </a:r>
            <a:endParaRPr lang="ru-RU" altLang="ru-RU" sz="32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i="1" dirty="0">
                <a:solidFill>
                  <a:srgbClr val="0000FF"/>
                </a:solidFill>
                <a:latin typeface="Times New Roman" pitchFamily="18" charset="0"/>
              </a:rPr>
              <a:t>аттестации с целью подтверждения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i="1" dirty="0">
                <a:solidFill>
                  <a:srgbClr val="0000FF"/>
                </a:solidFill>
                <a:latin typeface="Times New Roman" pitchFamily="18" charset="0"/>
              </a:rPr>
              <a:t>соответствия  занимаемой должности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i="1" dirty="0" smtClean="0">
                <a:solidFill>
                  <a:srgbClr val="0000FF"/>
                </a:solidFill>
                <a:latin typeface="Times New Roman" pitchFamily="18" charset="0"/>
              </a:rPr>
              <a:t>работником и выполнении рекомендаций</a:t>
            </a:r>
            <a:endParaRPr lang="ru-RU" altLang="ru-RU" sz="32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32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u="sng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  <p:sp>
        <p:nvSpPr>
          <p:cNvPr id="21508" name="Заголовок 2"/>
          <p:cNvSpPr>
            <a:spLocks/>
          </p:cNvSpPr>
          <p:nvPr/>
        </p:nvSpPr>
        <p:spPr bwMode="auto">
          <a:xfrm>
            <a:off x="366713" y="120650"/>
            <a:ext cx="8516937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endParaRPr lang="ru-RU" altLang="ru-RU" sz="4000" b="1" u="sng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8AA91BD-06D5-4F9C-9994-9EE04A4ABA9E}" type="slidenum">
              <a:rPr lang="ru-RU" altLang="ru-RU" sz="1200" smtClean="0">
                <a:solidFill>
                  <a:srgbClr val="045C75"/>
                </a:solidFill>
              </a:rPr>
              <a:pPr/>
              <a:t>2</a:t>
            </a:fld>
            <a:endParaRPr lang="ru-RU" altLang="ru-RU" sz="1200" smtClean="0">
              <a:solidFill>
                <a:srgbClr val="045C75"/>
              </a:solidFill>
            </a:endParaRPr>
          </a:p>
        </p:txBody>
      </p:sp>
      <p:sp>
        <p:nvSpPr>
          <p:cNvPr id="819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568952" cy="6532835"/>
          </a:xfrm>
        </p:spPr>
        <p:txBody>
          <a:bodyPr rtlCol="0">
            <a:normAutofit fontScale="90000"/>
          </a:bodyPr>
          <a:lstStyle/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Федеральный Закон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«Об образовании в Российской Федерации»</a:t>
            </a:r>
            <a:br>
              <a:rPr lang="ru-RU" alt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2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22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49. </a:t>
            </a:r>
            <a:r>
              <a:rPr lang="ru-RU" altLang="ru-RU" sz="2700" b="1" u="sng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</a:t>
            </a:r>
            <a:br>
              <a:rPr lang="ru-RU" altLang="ru-RU" sz="2700" b="1" u="sng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</a:t>
            </a:r>
            <a:r>
              <a:rPr lang="ru-RU" alt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оценки их профессиональной деятельности</a:t>
            </a:r>
            <a:r>
              <a:rPr lang="ru-RU" altLang="ru-RU" sz="27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осуществляется аттестационными комиссиями, самостоятельно формируемыми организациями, осуществляющими образовательную деятельность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 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осуществляется уполномоченными органами государственной власти субъектов Российской Федерации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порядок проведения аттестации педагогических работников устанавливается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700" i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6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34B8B67C-3320-4C85-828B-FDD7A4661885}" type="slidenum">
              <a:rPr lang="ru-RU" altLang="ru-RU" sz="1200">
                <a:latin typeface="Verdana" pitchFamily="34" charset="0"/>
              </a:rPr>
              <a:pPr algn="r" eaLnBrk="1" hangingPunct="1"/>
              <a:t>20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107950" y="169863"/>
            <a:ext cx="8785225" cy="6075362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2800" b="1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2800" b="1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32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Отказ работника от прохождения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аттестации с целью подтверждения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соответствия занимаемой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 должности является  нарушением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трудовой дисциплины, влекущее за собой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дисциплинарные взыскания в соответствии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>
                <a:solidFill>
                  <a:srgbClr val="0000FF"/>
                </a:solidFill>
                <a:latin typeface="Times New Roman" pitchFamily="18" charset="0"/>
              </a:rPr>
              <a:t>со  статьей </a:t>
            </a:r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</a:rPr>
              <a:t>192 ТК РФ</a:t>
            </a:r>
          </a:p>
          <a:p>
            <a:pPr algn="ctr" eaLnBrk="1" hangingPunct="1">
              <a:spcBef>
                <a:spcPct val="20000"/>
              </a:spcBef>
            </a:pPr>
            <a:endParaRPr lang="ru-RU" altLang="ru-RU" sz="32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  <p:sp>
        <p:nvSpPr>
          <p:cNvPr id="20484" name="Заголовок 2"/>
          <p:cNvSpPr>
            <a:spLocks/>
          </p:cNvSpPr>
          <p:nvPr/>
        </p:nvSpPr>
        <p:spPr bwMode="auto">
          <a:xfrm>
            <a:off x="366713" y="120650"/>
            <a:ext cx="8516937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</a:rPr>
              <a:t>ОТВЕТСТВЕННОСТЬ РАБОТНИКА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 bwMode="auto">
          <a:xfrm>
            <a:off x="323528" y="188640"/>
            <a:ext cx="8229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0" indent="0" algn="ctr" eaLnBrk="1" hangingPunct="1"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ОБЯЗАТЕЛЬНАЯ  </a:t>
            </a: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АТТЕСТАЦИЯ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071546"/>
            <a:ext cx="8750206" cy="550072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dirty="0" smtClean="0"/>
              <a:t>Педагогические работники, осуществляющие педагогическую работу </a:t>
            </a:r>
            <a:r>
              <a:rPr lang="ru-RU" sz="5100" dirty="0" smtClean="0">
                <a:solidFill>
                  <a:srgbClr val="0070C0"/>
                </a:solidFill>
              </a:rPr>
              <a:t>по совместительству</a:t>
            </a:r>
            <a:r>
              <a:rPr lang="ru-RU" sz="5100" dirty="0" smtClean="0"/>
              <a:t>, то есть у другого работодателя, в том числе в такой же должности, что и по основному месту работы, и не имеющие квалификационной категории, </a:t>
            </a:r>
            <a:r>
              <a:rPr lang="ru-RU" sz="5100" dirty="0" smtClean="0">
                <a:solidFill>
                  <a:srgbClr val="0070C0"/>
                </a:solidFill>
              </a:rPr>
              <a:t>проходят</a:t>
            </a:r>
            <a:r>
              <a:rPr lang="ru-RU" sz="5100" dirty="0" smtClean="0"/>
              <a:t> аттестацию в целях подтверждения соответствия занимаемой должности на общих основаниях (пункт 1 Порядка аттестации) независимо от того, что аттестация по одноименной должности была проведена по месту основной работы. Необходимость и сроки проведения такой аттестации определяются работодателем самостоятельно с учетом положений, предусмотренных пунктами 5 и 22 Порядка аттестации.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327"/>
            <a:ext cx="8715436" cy="136841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200" dirty="0" smtClean="0"/>
              <a:t>Профсоюз работников народного образования и науки Российской Федерации ИНФОРМАЦИОННЫЙ БЮЛЛЕТЕНЬ № 8,  РАЗЪЯСНЕНИЯ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>Вопрос 21.</a:t>
            </a:r>
            <a:br>
              <a:rPr lang="ru-RU" sz="1800" dirty="0" smtClean="0"/>
            </a:br>
            <a:r>
              <a:rPr lang="ru-RU" sz="2700" i="1" u="sng" dirty="0" smtClean="0">
                <a:solidFill>
                  <a:schemeClr val="tx1"/>
                </a:solidFill>
                <a:effectLst/>
              </a:rPr>
              <a:t>Распространяются ли результаты аттестации в целях подтверждения соответствия занимаемой должности одной образовательной организации при переходе в другую образовательную организацию?</a:t>
            </a:r>
            <a:endParaRPr lang="ru-RU" sz="2700" i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132856"/>
            <a:ext cx="844562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/>
              <a:t>Ответ.</a:t>
            </a:r>
            <a:endParaRPr lang="ru-RU" dirty="0" smtClean="0"/>
          </a:p>
          <a:p>
            <a:r>
              <a:rPr lang="ru-RU" dirty="0" smtClean="0"/>
              <a:t>Нет, не распространяются. Результаты аттестации в целях подтверждения соответствия занимаемой должности действуют в течение 5 лет только в данной организации, поскольку проведение такой аттестации осуществляется аттестационными комиссиями каждой организации самостоятельно.</a:t>
            </a:r>
          </a:p>
          <a:p>
            <a:r>
              <a:rPr lang="ru-RU" dirty="0" smtClean="0"/>
              <a:t>Вместе с тем, работодатель по новому месту работы может назначить проведение аттестации педагогического работника не ранее чем через два года со дня, с которого он приступил к работе (подпункт «б» пункта 22 Порядка аттестации).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2952750"/>
          </a:xfrm>
        </p:spPr>
        <p:txBody>
          <a:bodyPr>
            <a:normAutofit fontScale="9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A50021"/>
                </a:solidFill>
              </a:rPr>
              <a:t>Результаты аттестации педагогических работников</a:t>
            </a:r>
            <a:r>
              <a:rPr lang="ru-RU" sz="2800" dirty="0" smtClean="0">
                <a:solidFill>
                  <a:srgbClr val="A50021"/>
                </a:solidFill>
              </a:rPr>
              <a:t>, </a:t>
            </a:r>
            <a:r>
              <a:rPr lang="ru-RU" sz="2800" b="1" dirty="0" smtClean="0">
                <a:solidFill>
                  <a:srgbClr val="A50021"/>
                </a:solidFill>
              </a:rPr>
              <a:t>проводимых с целью подтверждения их СЗД, в трудовую книжку педагогического работника не вносятся. Сведения вносятся только в личную карточку работника (форма № Т-2), утвержденную постановлением Госкомстата России от 05.01.2004 №1, содержащую раздел </a:t>
            </a:r>
            <a:r>
              <a:rPr lang="en-US" sz="2800" b="1" dirty="0" smtClean="0">
                <a:solidFill>
                  <a:srgbClr val="A50021"/>
                </a:solidFill>
              </a:rPr>
              <a:t>IV </a:t>
            </a:r>
            <a:r>
              <a:rPr lang="tt-RU" sz="2800" b="1" dirty="0" smtClean="0">
                <a:solidFill>
                  <a:srgbClr val="A50021"/>
                </a:solidFill>
              </a:rPr>
              <a:t>“Аттеста</a:t>
            </a:r>
            <a:r>
              <a:rPr lang="ru-RU" sz="2800" b="1" dirty="0" err="1" smtClean="0">
                <a:solidFill>
                  <a:srgbClr val="A50021"/>
                </a:solidFill>
              </a:rPr>
              <a:t>ция</a:t>
            </a:r>
            <a:r>
              <a:rPr lang="ru-RU" sz="2800" b="1" dirty="0" smtClean="0">
                <a:solidFill>
                  <a:srgbClr val="A50021"/>
                </a:solidFill>
              </a:rPr>
              <a:t>».</a:t>
            </a:r>
          </a:p>
        </p:txBody>
      </p:sp>
      <p:sp>
        <p:nvSpPr>
          <p:cNvPr id="19459" name="Rectangle 85"/>
          <p:cNvSpPr>
            <a:spLocks noChangeArrowheads="1"/>
          </p:cNvSpPr>
          <p:nvPr/>
        </p:nvSpPr>
        <p:spPr bwMode="auto">
          <a:xfrm>
            <a:off x="0" y="2654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87213" name="Group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23955"/>
              </p:ext>
            </p:extLst>
          </p:nvPr>
        </p:nvGraphicFramePr>
        <p:xfrm>
          <a:off x="107950" y="3284538"/>
          <a:ext cx="8785225" cy="3200400"/>
        </p:xfrm>
        <a:graphic>
          <a:graphicData uri="http://schemas.openxmlformats.org/drawingml/2006/table">
            <a:tbl>
              <a:tblPr/>
              <a:tblGrid>
                <a:gridCol w="1079500"/>
                <a:gridCol w="2613025"/>
                <a:gridCol w="820738"/>
                <a:gridCol w="1030287"/>
                <a:gridCol w="3241675"/>
              </a:tblGrid>
              <a:tr h="56991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аттестации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комиссии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 (протокол)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14.05.2014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Соответствует занимаемой должности учителя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14.05.2014г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а/к от 14.05.2014г, приказ (распоряжение)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05.06.2014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CA4E892C-30EB-4B0F-8F47-4CC34C2099C9}" type="slidenum">
              <a:rPr lang="ru-RU" altLang="ru-RU" sz="1200">
                <a:latin typeface="Verdana" pitchFamily="34" charset="0"/>
              </a:rPr>
              <a:pPr algn="r" eaLnBrk="1" hangingPunct="1"/>
              <a:t>24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40963" name="AutoShape 7"/>
          <p:cNvSpPr>
            <a:spLocks noChangeArrowheads="1"/>
          </p:cNvSpPr>
          <p:nvPr/>
        </p:nvSpPr>
        <p:spPr bwMode="auto">
          <a:xfrm>
            <a:off x="900113" y="188913"/>
            <a:ext cx="7272337" cy="60563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Приказ МО и Н РФ </a:t>
            </a: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от 07 апреля 2014 г. № 276</a:t>
            </a:r>
          </a:p>
          <a:p>
            <a:pPr algn="ctr" eaLnBrk="1" hangingPunct="1"/>
            <a:endParaRPr lang="ru-RU" altLang="ru-RU" sz="3200" b="1" dirty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i="1" dirty="0">
                <a:latin typeface="Times New Roman" pitchFamily="18" charset="0"/>
              </a:rPr>
              <a:t> </a:t>
            </a:r>
            <a:r>
              <a:rPr lang="ru-RU" altLang="ru-RU" sz="2800" b="1" i="1" u="sng" dirty="0">
                <a:latin typeface="Times New Roman" pitchFamily="18" charset="0"/>
              </a:rPr>
              <a:t>«</a:t>
            </a:r>
            <a:r>
              <a:rPr lang="ru-RU" altLang="ru-RU" sz="2800" b="1" u="sng" dirty="0">
                <a:latin typeface="Times New Roman" pitchFamily="18" charset="0"/>
              </a:rPr>
              <a:t>О порядке проведения аттестации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 педагогических  работников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организаций, осуществляющих 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образовательную  деятельность »</a:t>
            </a:r>
          </a:p>
          <a:p>
            <a:pPr algn="ctr" eaLnBrk="1" hangingPunct="1"/>
            <a:r>
              <a:rPr lang="ru-RU" altLang="ru-RU" sz="2800" b="1" u="sng" dirty="0">
                <a:solidFill>
                  <a:srgbClr val="FF0000"/>
                </a:solidFill>
                <a:latin typeface="Times New Roman" pitchFamily="18" charset="0"/>
              </a:rPr>
              <a:t>(заявительная аттестация)</a:t>
            </a:r>
          </a:p>
          <a:p>
            <a:pPr algn="ctr" eaLnBrk="1" hangingPunct="1"/>
            <a:endParaRPr lang="ru-RU" altLang="ru-RU" sz="2800" b="1" u="sng" dirty="0">
              <a:latin typeface="Times New Roman" pitchFamily="18" charset="0"/>
            </a:endParaRPr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323850" y="495300"/>
            <a:ext cx="78486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000" b="1" u="sng">
                <a:solidFill>
                  <a:srgbClr val="FF0000"/>
                </a:solidFill>
                <a:latin typeface="Times New Roman" pitchFamily="18" charset="0"/>
              </a:rPr>
              <a:t>Федеральные документы </a:t>
            </a:r>
            <a:r>
              <a:rPr lang="ru-RU" altLang="ru-RU" sz="3600" b="1" u="sng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ru-RU" sz="3600" b="1" u="sng">
                <a:solidFill>
                  <a:srgbClr val="FF0000"/>
                </a:solidFill>
                <a:latin typeface="Times New Roman" pitchFamily="18" charset="0"/>
              </a:rPr>
            </a:br>
            <a:endParaRPr lang="ru-RU" altLang="ru-RU" sz="3600" b="1" u="sng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31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CB30DF79-C70D-4B4B-BE00-47FE8043BDA4}" type="slidenum">
              <a:rPr lang="ru-RU" altLang="ru-RU" sz="1200">
                <a:latin typeface="Verdana" pitchFamily="34" charset="0"/>
              </a:rPr>
              <a:pPr algn="r" eaLnBrk="1" hangingPunct="1"/>
              <a:t>25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23850" y="260350"/>
            <a:ext cx="8461375" cy="60039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b="1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33796" name="Заголовок 2"/>
          <p:cNvSpPr>
            <a:spLocks/>
          </p:cNvSpPr>
          <p:nvPr/>
        </p:nvSpPr>
        <p:spPr bwMode="auto">
          <a:xfrm>
            <a:off x="395288" y="765175"/>
            <a:ext cx="85169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Аттестация для присвоения квалификационных категорий</a:t>
            </a:r>
            <a:r>
              <a:rPr lang="ru-RU" altLang="ru-RU" sz="3200" b="1" dirty="0">
                <a:solidFill>
                  <a:srgbClr val="990000"/>
                </a:solidFill>
                <a:latin typeface="Times New Roman" pitchFamily="18" charset="0"/>
              </a:rPr>
              <a:t/>
            </a:r>
            <a:br>
              <a:rPr lang="ru-RU" altLang="ru-RU" sz="3200" b="1" dirty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altLang="ru-RU" sz="3200" b="1" dirty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(первой или высшей)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95288" y="1989138"/>
            <a:ext cx="8424862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    </a:t>
            </a:r>
            <a:r>
              <a:rPr lang="ru-RU" altLang="ru-RU" sz="2800" b="1" dirty="0">
                <a:latin typeface="Times New Roman" pitchFamily="18" charset="0"/>
              </a:rPr>
              <a:t>Проводится по заявлению педагогических работников  до истечения срока  имеющейся квалификационной категории  </a:t>
            </a:r>
          </a:p>
          <a:p>
            <a:pPr eaLnBrk="1" hangingPunct="1"/>
            <a:r>
              <a:rPr lang="ru-RU" altLang="ru-RU" sz="2800" b="1" dirty="0">
                <a:latin typeface="Times New Roman" pitchFamily="18" charset="0"/>
              </a:rPr>
              <a:t>     </a:t>
            </a:r>
          </a:p>
          <a:p>
            <a:pPr eaLnBrk="1" hangingPunct="1"/>
            <a:r>
              <a:rPr lang="ru-RU" altLang="ru-RU" sz="2800" b="1" dirty="0">
                <a:latin typeface="Times New Roman" pitchFamily="18" charset="0"/>
              </a:rPr>
              <a:t> Досрочная аттестация  разрешается через 2 года после предыдущей аттестации</a:t>
            </a:r>
          </a:p>
          <a:p>
            <a:pPr eaLnBrk="1" hangingPunct="1">
              <a:buFontTx/>
              <a:buChar char="-"/>
            </a:pPr>
            <a:endParaRPr lang="ru-RU" altLang="ru-RU" sz="2800" b="1" dirty="0">
              <a:latin typeface="Times New Roman" pitchFamily="18" charset="0"/>
            </a:endParaRPr>
          </a:p>
          <a:p>
            <a:pPr eaLnBrk="1" hangingPunct="1"/>
            <a:r>
              <a:rPr lang="ru-RU" altLang="ru-RU" sz="2800" b="1" i="1" dirty="0">
                <a:latin typeface="Times New Roman" pitchFamily="18" charset="0"/>
              </a:rPr>
              <a:t>Процедура аттестации: экспертная оценка.</a:t>
            </a:r>
          </a:p>
          <a:p>
            <a:pPr eaLnBrk="1" hangingPunct="1"/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260350"/>
            <a:ext cx="8640762" cy="65079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24.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Аттестация педагогических работников в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целях установления квалификационной категории</a:t>
            </a:r>
            <a:r>
              <a:rPr lang="ru-RU" sz="2200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проводится по их желанию.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результатам аттестации педагогическим работникам устанавливается первая или высшая квалификационная категория.</a:t>
            </a:r>
          </a:p>
          <a:p>
            <a:pPr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Квалификационная категория устанавливается сроком на 5 лет. Срок действия квалификационной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категории продлению не подлежит.</a:t>
            </a:r>
          </a:p>
          <a:p>
            <a:pPr>
              <a:defRPr/>
            </a:pP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Аттестация педагогических работников проводится на основании их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заявлений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29. Заявления о проведении аттестации подаются педагогическими работниками независимо от продолжительности работы в организации, в том числе в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период нахождения в отпуске по уходу за ребенком.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30. Заявления о проведении аттестации в целях установления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высшей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квалификационной категории по должности, по которой аттестация будет проводиться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впервые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подаются педагогическими работниками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ранее чем через два года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после установления по этой должности первой квалификационной категории.</a:t>
            </a:r>
            <a:endParaRPr lang="ru-RU" sz="22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" y="267230"/>
            <a:ext cx="8944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pPr eaLnBrk="0" hangingPunct="0">
              <a:defRPr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249861043"/>
              </p:ext>
            </p:extLst>
          </p:nvPr>
        </p:nvGraphicFramePr>
        <p:xfrm>
          <a:off x="0" y="2924944"/>
          <a:ext cx="9001156" cy="393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73445" y="5238763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Образовательная организация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9520" y="39957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МОиН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 РТ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19613" y="165114"/>
            <a:ext cx="6893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Педагогическая аттестация </a:t>
            </a:r>
          </a:p>
          <a:p>
            <a:pPr algn="ctr"/>
            <a:r>
              <a:rPr lang="ru-RU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на портале </a:t>
            </a:r>
            <a:r>
              <a:rPr lang="en-US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edu.tatar.ru</a:t>
            </a:r>
            <a:endParaRPr lang="ru-RU" sz="2800" dirty="0">
              <a:solidFill>
                <a:srgbClr val="09025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00192" y="3789040"/>
            <a:ext cx="421058" cy="3810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6246340" y="4365104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Эксперты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-25583" y="0"/>
            <a:ext cx="1805118" cy="6858000"/>
            <a:chOff x="-25583" y="0"/>
            <a:chExt cx="1805118" cy="6858000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25583" y="0"/>
              <a:ext cx="1403648" cy="6858000"/>
            </a:xfrm>
            <a:prstGeom prst="rect">
              <a:avLst/>
            </a:prstGeom>
          </p:spPr>
        </p:pic>
        <p:pic>
          <p:nvPicPr>
            <p:cNvPr id="16" name="Picture 2" descr="C:\Users\Afanaseva\Desktop\сам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733" y="319842"/>
              <a:ext cx="658802" cy="644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06" y="1543473"/>
            <a:ext cx="3464614" cy="2755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2796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9501176"/>
              </p:ext>
            </p:extLst>
          </p:nvPr>
        </p:nvGraphicFramePr>
        <p:xfrm>
          <a:off x="107504" y="556993"/>
          <a:ext cx="8928992" cy="6309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680520"/>
                <a:gridCol w="4248472"/>
              </a:tblGrid>
              <a:tr h="1700917">
                <a:tc>
                  <a:txBody>
                    <a:bodyPr/>
                    <a:lstStyle/>
                    <a:p>
                      <a:pPr algn="ctr"/>
                      <a:r>
                        <a:rPr lang="en-US" sz="2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2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en-US" sz="2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этап  </a:t>
                      </a:r>
                      <a:endParaRPr lang="ru-RU" sz="2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US" sz="2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подача и приём  заявлений на аттестацию</a:t>
                      </a:r>
                      <a:endParaRPr lang="ru-RU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u="sng" dirty="0" smtClean="0"/>
                        <a:t>I</a:t>
                      </a:r>
                      <a:r>
                        <a:rPr lang="en-US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b="1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этап</a:t>
                      </a:r>
                      <a:r>
                        <a:rPr lang="ru-RU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200" b="1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подача документов на аттестацию  </a:t>
                      </a:r>
                    </a:p>
                    <a:p>
                      <a:pPr algn="ctr"/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(для заявлений со статусом:  Утверждено)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</a:tr>
              <a:tr h="551591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Заполнение  заявления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Формирование пакета документов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1334789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Прохождение компьютерного тестирования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Согласование в образовательной организации, муниципальном районе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1261555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Согласование в образовательной организации, муниципальном районе и  МОиН  РТ (Утверждено/Отклонено)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Экспертиза для пакетов со свойством –</a:t>
                      </a:r>
                      <a:r>
                        <a:rPr lang="ru-RU" sz="2200" b="1" i="1" u="none" baseline="0" dirty="0" smtClean="0">
                          <a:solidFill>
                            <a:schemeClr val="tx2"/>
                          </a:solidFill>
                          <a:effectLst/>
                        </a:rPr>
                        <a:t> «</a:t>
                      </a:r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не льготный»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681545">
                <a:tc>
                  <a:txBody>
                    <a:bodyPr/>
                    <a:lstStyle/>
                    <a:p>
                      <a:endParaRPr lang="ru-RU" sz="2200" b="1" i="1" u="none" dirty="0"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Решение аттестационной комиссии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50134" y="22385"/>
            <a:ext cx="6893152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Этапы аттестации</a:t>
            </a:r>
            <a:endParaRPr lang="ru-RU" sz="3200" b="1" dirty="0">
              <a:solidFill>
                <a:srgbClr val="09025E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6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285728"/>
            <a:ext cx="8712968" cy="635798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Первая квалификационная категория педагогическим работникам устанавливается на основе: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стабильных положительных результатов освоения обучающимися образовательных программ по итогам мониторингов, проводимых организацией;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стабильных </a:t>
            </a:r>
            <a:r>
              <a:rPr lang="ru-RU" sz="2800" b="1" dirty="0" smtClean="0">
                <a:solidFill>
                  <a:srgbClr val="002060"/>
                </a:solidFill>
              </a:rPr>
              <a:t>положительных результатов освоения обучающимися образовательных программ по итогам мониторинга системы образования, проводимого в порядке, установленном постановлением Правительства Российской Федерации от 5 августа 2013 г. № 662*(5);</a:t>
            </a:r>
          </a:p>
          <a:p>
            <a:pPr marL="4572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86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44CD3B-B7A4-4D74-BE95-C3C45820F5CA}" type="slidenum">
              <a:rPr lang="ru-RU" altLang="ru-RU" smtClean="0">
                <a:solidFill>
                  <a:srgbClr val="045C75"/>
                </a:solidFill>
              </a:rPr>
              <a:pPr/>
              <a:t>3</a:t>
            </a:fld>
            <a:endParaRPr lang="ru-RU" altLang="ru-RU" smtClean="0">
              <a:solidFill>
                <a:srgbClr val="045C75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51974"/>
            <a:ext cx="7920037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88640"/>
            <a:ext cx="88569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Первая квалификационная категория педагогическим работникам устанавливается на </a:t>
            </a:r>
            <a:r>
              <a:rPr lang="ru-RU" sz="2800" dirty="0" smtClean="0">
                <a:solidFill>
                  <a:srgbClr val="C00000"/>
                </a:solidFill>
              </a:rPr>
              <a:t>основе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72816"/>
            <a:ext cx="8640960" cy="4824536"/>
          </a:xfrm>
        </p:spPr>
        <p:txBody>
          <a:bodyPr>
            <a:normAutofit fontScale="925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выявления развития у обучающихся способностей к научной (интеллектуальной), творческой, физкультурно-спортивной деятельности;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личного вклада в повышение качества образования, совершенствования методов обучения и воспитания, транслирования в педагогических коллективах опыта практических результатов своей профессиональной деятельности, активного участия в работе методических объединений педагогических работников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930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14290"/>
            <a:ext cx="8640960" cy="64294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Высшая квалификационная категория педагогическим работникам устанавливается на основе:</a:t>
            </a:r>
          </a:p>
          <a:p>
            <a:r>
              <a:rPr lang="ru-RU" sz="2400" dirty="0" smtClean="0"/>
              <a:t>достижения обучающимися положительной динамики результатов освоения образовательных программ по итогам мониторингов, проводимых организацией;</a:t>
            </a:r>
            <a:endParaRPr lang="ru-RU" sz="2400" b="1" dirty="0" smtClean="0"/>
          </a:p>
          <a:p>
            <a:r>
              <a:rPr lang="ru-RU" sz="2400" dirty="0" smtClean="0"/>
              <a:t>достижения обучающимися положительных результатов освоения образовательных программ по итогам мониторинга системы образования, проводимого в порядке, установленном постановлением Правительства Российской Федерации от 5 августа 2013 г. № 662*(5);</a:t>
            </a:r>
            <a:endParaRPr lang="ru-RU" sz="2400" b="1" dirty="0" smtClean="0"/>
          </a:p>
          <a:p>
            <a:r>
              <a:rPr lang="ru-RU" sz="2400" dirty="0" smtClean="0"/>
              <a:t>выявления и развития способностей обучающихся к научной (интеллектуальной), творческой, физкультурно-спортивной деятельности, а также их участия в олимпиадах, конкурсах, фестивалях, соревнованиях;</a:t>
            </a:r>
            <a:endParaRPr lang="ru-RU" sz="2400" b="1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8074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Высшая квалификационная категория педагогическим работникам устанавливается на основе: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772816"/>
            <a:ext cx="9144000" cy="482453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личного вклада в повышение качества образования, совершенствования методов обучения и воспитания, и продуктивного использования новых образовательных технологий, транслирования в педагогических коллективах опыта практических результатов своей профессиональной деятельности, в том числе </a:t>
            </a:r>
            <a:r>
              <a:rPr lang="ru-RU" sz="2800" b="1" dirty="0">
                <a:solidFill>
                  <a:srgbClr val="C00000"/>
                </a:solidFill>
              </a:rPr>
              <a:t>экспериментальной и инновационной;</a:t>
            </a:r>
          </a:p>
          <a:p>
            <a:r>
              <a:rPr lang="ru-RU" sz="2800" dirty="0"/>
              <a:t>активного участия в работе методических объединений педагогических работников организаций, в разработке программно-методического сопровождения образовательного процесса, профессиональных конкурсах.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0861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latin typeface="Times New Roman" pitchFamily="18" charset="0"/>
              </a:rPr>
              <a:t>Инновационная деятельность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79928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Необходимо </a:t>
            </a:r>
            <a:r>
              <a:rPr lang="ru-RU" sz="3200" dirty="0" smtClean="0"/>
              <a:t>подать заявление </a:t>
            </a:r>
            <a:r>
              <a:rPr lang="ru-RU" sz="3200" dirty="0"/>
              <a:t>для прикрепления </a:t>
            </a:r>
            <a:r>
              <a:rPr lang="ru-RU" sz="3200" dirty="0" smtClean="0"/>
              <a:t>к </a:t>
            </a:r>
            <a:r>
              <a:rPr lang="ru-RU" sz="3200" dirty="0"/>
              <a:t>Республиканской инновационной площадке </a:t>
            </a:r>
            <a:r>
              <a:rPr lang="ru-RU" sz="3200" dirty="0" smtClean="0"/>
              <a:t>учителей</a:t>
            </a:r>
            <a:r>
              <a:rPr lang="ru-RU" sz="3200" dirty="0"/>
              <a:t>, претендующих на высшую квалификационную категорию.</a:t>
            </a:r>
          </a:p>
          <a:p>
            <a:r>
              <a:rPr lang="ru-RU" dirty="0"/>
              <a:t>     </a:t>
            </a:r>
          </a:p>
        </p:txBody>
      </p:sp>
    </p:spTree>
    <p:extLst>
      <p:ext uri="{BB962C8B-B14F-4D97-AF65-F5344CB8AC3E}">
        <p14:creationId xmlns:p14="http://schemas.microsoft.com/office/powerpoint/2010/main" val="10431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50" y="142852"/>
            <a:ext cx="892975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0" y="260648"/>
            <a:ext cx="912797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46377"/>
            <a:ext cx="6078946" cy="8667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Интерфейс </a:t>
            </a:r>
            <a:r>
              <a:rPr lang="ru-RU" sz="3200" b="1" dirty="0" smtClean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 педагога</a:t>
            </a:r>
            <a:endParaRPr lang="ru-RU" sz="3200" b="1" dirty="0">
              <a:solidFill>
                <a:srgbClr val="09025E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697" y="1030018"/>
            <a:ext cx="5218578" cy="325739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51920" y="4293096"/>
            <a:ext cx="1224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Заявление</a:t>
            </a:r>
            <a:endParaRPr lang="ru-RU" sz="105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67744" y="6213309"/>
            <a:ext cx="1656184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250058" y="3573016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bg1">
                    <a:lumMod val="65000"/>
                  </a:schemeClr>
                </a:solidFill>
              </a:rPr>
              <a:t>Результат тестирования</a:t>
            </a:r>
            <a:endParaRPr lang="ru-RU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Рисунок 12" descr="Заявле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815" y="3162639"/>
            <a:ext cx="4429156" cy="3643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45039" y="1180589"/>
            <a:ext cx="3714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  </a:t>
            </a:r>
            <a:r>
              <a:rPr lang="ru-RU" b="1" dirty="0" smtClean="0"/>
              <a:t>Педагог подаёт заявление на аттестацию с учётом всех требований к квалификационной категории</a:t>
            </a:r>
          </a:p>
          <a:p>
            <a:endParaRPr lang="ru-RU" sz="800" b="1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70960" y="2586739"/>
            <a:ext cx="16827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anose="020B0604030504040204" pitchFamily="34" charset="0"/>
                <a:cs typeface="Clear Sans" pitchFamily="34" charset="0"/>
              </a:rPr>
              <a:t>Функционал: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40334" y="3000435"/>
            <a:ext cx="3619449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Доступ  к нормативным документам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Экспертиза  пакетов со свойством  «не льготный»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Заполнение экспертного листа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Подготовка экспертного заключения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Выставление экспертной оценки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Отправка пакета куратору МР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ear Sans" pitchFamily="34" charset="0"/>
                <a:ea typeface="Tahoma" pitchFamily="34" charset="0"/>
                <a:cs typeface="Clear Sans" pitchFamily="34" charset="0"/>
              </a:rPr>
              <a:t>Эксперт не связывается с педагогом!</a:t>
            </a:r>
          </a:p>
        </p:txBody>
      </p:sp>
    </p:spTree>
    <p:extLst>
      <p:ext uri="{BB962C8B-B14F-4D97-AF65-F5344CB8AC3E}">
        <p14:creationId xmlns:p14="http://schemas.microsoft.com/office/powerpoint/2010/main" val="370053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9040"/>
            <a:ext cx="8964488" cy="13001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effectLst/>
              </a:rPr>
              <a:t>На странице «Типы документов пакета» файлу или файлам устанавливается соответствующий тип из списка </a:t>
            </a:r>
            <a:r>
              <a:rPr lang="ru-RU" sz="2700" dirty="0" smtClean="0">
                <a:effectLst/>
              </a:rPr>
              <a:t>типов – </a:t>
            </a:r>
            <a:br>
              <a:rPr lang="ru-RU" sz="2700" dirty="0" smtClean="0">
                <a:effectLst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http://help.edu.tatar.ru/wp-content/uploads/2015/04/%D0%A2%D0%B8%D0%BF-%D0%B4%D0%BE%D0%BA%D1%83%D0%BC%D0%B5%D0%BD%D1%82%D0%B0-300x132.png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892480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92142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завершения операции необходимо выполнить действие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Обновить типы документов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 У Заявления тип документа «Другие документы» изменится на «Заявление».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5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79512" y="116632"/>
            <a:ext cx="8856984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Должности иных педагогических </a:t>
            </a:r>
            <a:endParaRPr lang="ru-RU" alt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работников</a:t>
            </a:r>
            <a:endParaRPr lang="ru-RU" alt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Инструктор-методист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Инструктор по труду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Концертмейстер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Логопед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Мастер производственного обучения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Методист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r>
              <a:rPr lang="ru-RU" altLang="ru-RU" sz="22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Педагог-библиотекарь</a:t>
            </a:r>
          </a:p>
          <a:p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Педагог-организатор</a:t>
            </a:r>
          </a:p>
          <a:p>
            <a:endParaRPr lang="ru-RU" alt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r>
              <a:rPr lang="ru-RU" alt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</a:t>
            </a:r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 безопасности жизнедеятельности</a:t>
            </a:r>
          </a:p>
          <a:p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физического воспитания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Социальный педагог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вожатый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инструктор-методист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педагог дополнительного образования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тренер-преподаватель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Тренер-преподаватель</a:t>
            </a:r>
          </a:p>
          <a:p>
            <a:r>
              <a:rPr lang="ru-RU" altLang="ru-RU" sz="2200" b="1" dirty="0" err="1">
                <a:latin typeface="Times New Roman" pitchFamily="18" charset="0"/>
                <a:cs typeface="Times New Roman" pitchFamily="18" charset="0"/>
              </a:rPr>
              <a:t>Тьютор</a:t>
            </a:r>
            <a:endParaRPr lang="ru-RU" altLang="ru-RU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effectLst/>
              </a:rPr>
              <a:t>Для прохождения компьютерного тестирования необходимо  на странице Педагогическая аттестация выбрать Действие «Начать тестирование». Тестирование будет доступно в определенный срок. 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Время прохождения тестирования — 45 минут</a:t>
            </a:r>
            <a:r>
              <a:rPr lang="ru-RU" sz="2000" dirty="0" smtClean="0">
                <a:effectLst/>
              </a:rPr>
              <a:t>.</a:t>
            </a:r>
            <a:br>
              <a:rPr lang="ru-RU" sz="2000" dirty="0" smtClean="0">
                <a:effectLst/>
              </a:rPr>
            </a:br>
            <a:endParaRPr lang="ru-RU" sz="2000" dirty="0">
              <a:effectLst/>
            </a:endParaRPr>
          </a:p>
        </p:txBody>
      </p:sp>
      <p:pic>
        <p:nvPicPr>
          <p:cNvPr id="4" name="Содержимое 3" descr="http://help.edu.tatar.ru/wp-content/uploads/2015/04/%D0%97%D0%B0%D0%BF%D0%B8%D1%81%D1%8C-%D0%B2-%D0%9B%D0%9A-%D0%B8-%D0%B8%D0%BD%D1%81%D1%82%D1%80%D1%83%D0%BC%D0%B5%D0%BD%D1%82%D1%8B3-300x136.png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636912"/>
            <a:ext cx="8784976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3F82C7E9-4A50-496D-9750-F1E82EA4A67D}" type="slidenum">
              <a:rPr lang="ru-RU" altLang="ru-RU" sz="1200">
                <a:latin typeface="Verdana" pitchFamily="34" charset="0"/>
              </a:rPr>
              <a:pPr algn="r" eaLnBrk="1" hangingPunct="1"/>
              <a:t>41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179388" y="188913"/>
            <a:ext cx="8785225" cy="64087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4400" b="1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  <a:latin typeface="Times New Roman" pitchFamily="18" charset="0"/>
              </a:rPr>
              <a:t>http//www.</a:t>
            </a:r>
            <a:r>
              <a:rPr lang="en-US" altLang="ru-RU" sz="4400" b="1" u="sng">
                <a:solidFill>
                  <a:srgbClr val="FF0000"/>
                </a:solidFill>
                <a:latin typeface="Times New Roman" pitchFamily="18" charset="0"/>
              </a:rPr>
              <a:t>mon.tatar.ru</a:t>
            </a:r>
          </a:p>
          <a:p>
            <a:pPr algn="ctr" eaLnBrk="1" hangingPunct="1"/>
            <a:endParaRPr lang="en-US" altLang="ru-RU" sz="4400" b="1" u="sng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4400" b="1" u="sng">
                <a:solidFill>
                  <a:srgbClr val="9900FF"/>
                </a:solidFill>
                <a:latin typeface="Times New Roman" pitchFamily="18" charset="0"/>
              </a:rPr>
              <a:t>Раздел/ОБРАЗОВАНИЕ/</a:t>
            </a:r>
            <a:endParaRPr lang="en-US" altLang="ru-RU" sz="4400" b="1" u="sng">
              <a:solidFill>
                <a:srgbClr val="9900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4400" b="1" u="sng">
                <a:solidFill>
                  <a:srgbClr val="9900FF"/>
                </a:solidFill>
                <a:latin typeface="Times New Roman" pitchFamily="18" charset="0"/>
              </a:rPr>
              <a:t>«Педагогическая аттестация»</a:t>
            </a:r>
            <a:r>
              <a:rPr lang="ru-RU" altLang="ru-RU" sz="4400">
                <a:solidFill>
                  <a:srgbClr val="9900FF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endParaRPr lang="ru-RU" altLang="ru-RU" sz="4400">
              <a:solidFill>
                <a:srgbClr val="9900FF"/>
              </a:solidFill>
              <a:latin typeface="Times New Roman" pitchFamily="18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68313" y="260350"/>
            <a:ext cx="7947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altLang="ru-RU" sz="3200" b="1">
                <a:solidFill>
                  <a:srgbClr val="FF3300"/>
                </a:solidFill>
                <a:latin typeface="Times New Roman" pitchFamily="18" charset="0"/>
              </a:rPr>
              <a:t>Сайт Министерства образования </a:t>
            </a:r>
            <a:br>
              <a:rPr lang="ru-RU" altLang="ru-RU" sz="3200" b="1">
                <a:solidFill>
                  <a:srgbClr val="FF3300"/>
                </a:solidFill>
                <a:latin typeface="Times New Roman" pitchFamily="18" charset="0"/>
              </a:rPr>
            </a:br>
            <a:r>
              <a:rPr lang="ru-RU" altLang="ru-RU" sz="3200" b="1">
                <a:solidFill>
                  <a:srgbClr val="FF3300"/>
                </a:solidFill>
                <a:latin typeface="Times New Roman" pitchFamily="18" charset="0"/>
              </a:rPr>
              <a:t>и науки Республики Татарстан</a:t>
            </a:r>
          </a:p>
        </p:txBody>
      </p:sp>
    </p:spTree>
    <p:extLst>
      <p:ext uri="{BB962C8B-B14F-4D97-AF65-F5344CB8AC3E}">
        <p14:creationId xmlns:p14="http://schemas.microsoft.com/office/powerpoint/2010/main" val="330221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251520" y="260648"/>
            <a:ext cx="889248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251520" y="116632"/>
            <a:ext cx="8892480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251520" y="116632"/>
            <a:ext cx="8712968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5728"/>
            <a:ext cx="8640960" cy="911024"/>
          </a:xfrm>
        </p:spPr>
        <p:txBody>
          <a:bodyPr>
            <a:normAutofit fontScale="90000"/>
          </a:bodyPr>
          <a:lstStyle/>
          <a:p>
            <a:pPr marL="0" indent="0" algn="just">
              <a:buNone/>
            </a:pPr>
            <a:r>
              <a:rPr lang="ru-RU" altLang="ru-RU" sz="3200" b="1" dirty="0" smtClean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Этапы прохождения заявления аттестуемого</a:t>
            </a:r>
            <a:br>
              <a:rPr lang="ru-RU" altLang="ru-RU" sz="3200" b="1" dirty="0" smtClean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</a:br>
            <a:endParaRPr lang="ru-RU" altLang="ru-RU" sz="3200" b="1" dirty="0" smtClean="0">
              <a:solidFill>
                <a:srgbClr val="09025E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45235423"/>
              </p:ext>
            </p:extLst>
          </p:nvPr>
        </p:nvGraphicFramePr>
        <p:xfrm>
          <a:off x="251520" y="1124744"/>
          <a:ext cx="86409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трелка вверх 9"/>
          <p:cNvSpPr/>
          <p:nvPr/>
        </p:nvSpPr>
        <p:spPr>
          <a:xfrm>
            <a:off x="2428860" y="3429000"/>
            <a:ext cx="357190" cy="642942"/>
          </a:xfrm>
          <a:prstGeom prst="upArrow">
            <a:avLst>
              <a:gd name="adj1" fmla="val 50000"/>
              <a:gd name="adj2" fmla="val 81841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4" name="Стрелка вверх 13"/>
          <p:cNvSpPr/>
          <p:nvPr/>
        </p:nvSpPr>
        <p:spPr>
          <a:xfrm>
            <a:off x="2428860" y="5072074"/>
            <a:ext cx="357190" cy="642942"/>
          </a:xfrm>
          <a:prstGeom prst="upArrow">
            <a:avLst>
              <a:gd name="adj1" fmla="val 50000"/>
              <a:gd name="adj2" fmla="val 81841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Возможные статусы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64096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«</a:t>
            </a:r>
            <a:r>
              <a:rPr lang="ru-RU" sz="2800" b="1" u="sng" dirty="0" smtClean="0"/>
              <a:t>Куратор ОО», «Куратор МР</a:t>
            </a:r>
            <a:r>
              <a:rPr lang="ru-RU" sz="2800" u="sng" dirty="0" smtClean="0"/>
              <a:t>», </a:t>
            </a:r>
          </a:p>
          <a:p>
            <a:pPr>
              <a:buNone/>
            </a:pPr>
            <a:r>
              <a:rPr lang="ru-RU" sz="2800" dirty="0" smtClean="0"/>
              <a:t>»Возврат на доработку», </a:t>
            </a:r>
          </a:p>
          <a:p>
            <a:pPr>
              <a:buNone/>
            </a:pPr>
            <a:r>
              <a:rPr lang="ru-RU" sz="2800" dirty="0" smtClean="0"/>
              <a:t>«</a:t>
            </a:r>
            <a:r>
              <a:rPr lang="ru-RU" sz="2800" b="1" u="sng" dirty="0" smtClean="0"/>
              <a:t>Куратор </a:t>
            </a:r>
            <a:r>
              <a:rPr lang="ru-RU" sz="2800" b="1" u="sng" dirty="0" err="1" smtClean="0"/>
              <a:t>МОиН</a:t>
            </a:r>
            <a:r>
              <a:rPr lang="ru-RU" sz="2800" b="1" u="sng" dirty="0" smtClean="0"/>
              <a:t> РТ</a:t>
            </a:r>
            <a:r>
              <a:rPr lang="ru-RU" sz="2800" dirty="0" smtClean="0"/>
              <a:t>», «Утверждено»,  «Отказ в предоставлении государственной услуги». </a:t>
            </a:r>
          </a:p>
          <a:p>
            <a:pPr>
              <a:buNone/>
            </a:pPr>
            <a:r>
              <a:rPr lang="ru-RU" sz="2800" dirty="0" smtClean="0"/>
              <a:t>Если у пакета  статус «</a:t>
            </a:r>
            <a:r>
              <a:rPr lang="ru-RU" sz="2800" b="1" dirty="0" smtClean="0"/>
              <a:t>Возврат на доработку</a:t>
            </a:r>
            <a:r>
              <a:rPr lang="ru-RU" sz="2800" dirty="0" smtClean="0"/>
              <a:t>», значит согласно комментария надо провести доработку заявления и отправить куратору ОО. «</a:t>
            </a:r>
            <a:r>
              <a:rPr lang="ru-RU" sz="2800" b="1" dirty="0" smtClean="0"/>
              <a:t>Отказ в предоставлении государственной услуги</a:t>
            </a:r>
            <a:r>
              <a:rPr lang="ru-RU" sz="2800" dirty="0" smtClean="0"/>
              <a:t>» означает отклонение пакета на уровне МО и Н РТ, </a:t>
            </a:r>
          </a:p>
          <a:p>
            <a:pPr>
              <a:buNone/>
            </a:pPr>
            <a:r>
              <a:rPr lang="ru-RU" sz="2800" dirty="0" smtClean="0"/>
              <a:t>и «</a:t>
            </a:r>
            <a:r>
              <a:rPr lang="ru-RU" sz="2800" b="1" dirty="0" smtClean="0"/>
              <a:t>Утверждено</a:t>
            </a:r>
            <a:r>
              <a:rPr lang="ru-RU" sz="2800" dirty="0" smtClean="0"/>
              <a:t>» означает, что педагог  переходит на 2 этап аттестации.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AD083AE-9239-4904-9B16-8348E306BDF7}" type="slidenum">
              <a:rPr lang="ru-RU" sz="1200">
                <a:solidFill>
                  <a:prstClr val="black">
                    <a:tint val="75000"/>
                  </a:prstClr>
                </a:solidFill>
              </a:rPr>
              <a:pPr algn="r">
                <a:defRPr/>
              </a:pPr>
              <a:t>47</a:t>
            </a:fld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6253" y="1385012"/>
            <a:ext cx="8223501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</a:rPr>
              <a:t> </a:t>
            </a:r>
            <a:endParaRPr lang="ru-RU" sz="2200" b="1" dirty="0">
              <a:solidFill>
                <a:srgbClr val="1F497D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138112"/>
            <a:ext cx="871296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tt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4166" y="323233"/>
            <a:ext cx="81926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Экспертиза </a:t>
            </a:r>
            <a:r>
              <a:rPr lang="ru-RU" altLang="ru-RU" sz="2800" b="1" dirty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профессиональной деятельности аттестуемых </a:t>
            </a:r>
            <a:endParaRPr lang="ru-RU" sz="2800" b="1" dirty="0">
              <a:solidFill>
                <a:srgbClr val="09025E"/>
              </a:solidFill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35005403"/>
              </p:ext>
            </p:extLst>
          </p:nvPr>
        </p:nvGraphicFramePr>
        <p:xfrm>
          <a:off x="269044" y="2420888"/>
          <a:ext cx="8712968" cy="411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94166" y="1285860"/>
            <a:ext cx="84519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500" b="1" dirty="0" smtClean="0">
                <a:solidFill>
                  <a:srgbClr val="0070C0"/>
                </a:solidFill>
                <a:ea typeface="Tahoma" pitchFamily="34" charset="0"/>
                <a:cs typeface="Tahoma" pitchFamily="34" charset="0"/>
              </a:rPr>
              <a:t>экспертиза проводится в новом режиме -</a:t>
            </a: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ea typeface="Tahoma" pitchFamily="34" charset="0"/>
                <a:cs typeface="Tahoma" pitchFamily="34" charset="0"/>
              </a:rPr>
              <a:t>в электронной системе</a:t>
            </a:r>
            <a:endParaRPr lang="ru-RU" sz="2500" b="1" dirty="0">
              <a:solidFill>
                <a:srgbClr val="0070C0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2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AD083AE-9239-4904-9B16-8348E306BDF7}" type="slidenum">
              <a:rPr lang="ru-RU" sz="1200">
                <a:solidFill>
                  <a:prstClr val="black">
                    <a:tint val="75000"/>
                  </a:prstClr>
                </a:solidFill>
              </a:rPr>
              <a:pPr algn="r">
                <a:defRPr/>
              </a:pPr>
              <a:t>48</a:t>
            </a:fld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138112"/>
            <a:ext cx="871296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tt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1253" y="1567289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buClr>
                <a:srgbClr val="002060"/>
              </a:buClr>
              <a:buFont typeface="Wingdings" pitchFamily="2" charset="2"/>
              <a:buChar char="§"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8712968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rgbClr val="E6B91E"/>
              </a:buClr>
              <a:defRPr/>
            </a:pPr>
            <a:r>
              <a:rPr lang="ru-RU" altLang="ru-RU" sz="3600" dirty="0" smtClean="0">
                <a:solidFill>
                  <a:srgbClr val="002060"/>
                </a:solidFill>
                <a:latin typeface="+mj-lt"/>
              </a:rPr>
              <a:t>размещения  </a:t>
            </a:r>
            <a:r>
              <a:rPr lang="ru-RU" altLang="ru-RU" sz="3600" b="1" dirty="0">
                <a:solidFill>
                  <a:srgbClr val="FF0000"/>
                </a:solidFill>
                <a:latin typeface="+mj-lt"/>
              </a:rPr>
              <a:t>на личных сайтах</a:t>
            </a:r>
            <a:r>
              <a:rPr lang="ru-RU" altLang="ru-RU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altLang="ru-RU" sz="3600" dirty="0" smtClean="0">
                <a:solidFill>
                  <a:srgbClr val="FF0000"/>
                </a:solidFill>
                <a:latin typeface="+mj-lt"/>
              </a:rPr>
              <a:t>:</a:t>
            </a:r>
          </a:p>
          <a:p>
            <a:pPr algn="just">
              <a:lnSpc>
                <a:spcPct val="80000"/>
              </a:lnSpc>
              <a:buClr>
                <a:srgbClr val="E6B91E"/>
              </a:buClr>
              <a:buFontTx/>
              <a:buChar char="-"/>
              <a:defRPr/>
            </a:pPr>
            <a:endParaRPr lang="ru-RU" altLang="ru-RU" sz="3600" b="1" dirty="0">
              <a:solidFill>
                <a:srgbClr val="FF0000"/>
              </a:solidFill>
              <a:latin typeface="+mj-lt"/>
            </a:endParaRPr>
          </a:p>
          <a:p>
            <a:pPr algn="just">
              <a:lnSpc>
                <a:spcPct val="80000"/>
              </a:lnSpc>
              <a:buClr>
                <a:srgbClr val="E6B91E"/>
              </a:buClr>
              <a:defRPr/>
            </a:pPr>
            <a:r>
              <a:rPr lang="ru-RU" altLang="ru-RU" sz="3600" b="1" dirty="0" smtClean="0">
                <a:solidFill>
                  <a:srgbClr val="FF0000"/>
                </a:solidFill>
                <a:latin typeface="+mj-lt"/>
              </a:rPr>
              <a:t>- </a:t>
            </a:r>
            <a:r>
              <a:rPr lang="ru-RU" altLang="ru-RU" sz="3600" b="1" dirty="0" err="1" smtClean="0">
                <a:solidFill>
                  <a:srgbClr val="FF0000"/>
                </a:solidFill>
                <a:latin typeface="+mj-lt"/>
              </a:rPr>
              <a:t>видеоуроков</a:t>
            </a:r>
            <a:r>
              <a:rPr lang="ru-RU" altLang="ru-RU" sz="3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3600" dirty="0">
                <a:solidFill>
                  <a:srgbClr val="002060"/>
                </a:solidFill>
                <a:latin typeface="+mj-lt"/>
              </a:rPr>
              <a:t>аттестуемых педагогов для дальнейшей качественной работы экспертов, определения ими личностных компетенций аттестуемых</a:t>
            </a:r>
            <a:r>
              <a:rPr lang="ru-RU" altLang="ru-RU" sz="3600" dirty="0" smtClean="0">
                <a:solidFill>
                  <a:srgbClr val="002060"/>
                </a:solidFill>
                <a:latin typeface="+mj-lt"/>
              </a:rPr>
              <a:t>,</a:t>
            </a:r>
            <a:endParaRPr lang="ru-RU" altLang="ru-RU" sz="3600" dirty="0">
              <a:solidFill>
                <a:srgbClr val="002060"/>
              </a:solidFill>
              <a:latin typeface="+mj-lt"/>
            </a:endParaRPr>
          </a:p>
          <a:p>
            <a:pPr algn="just">
              <a:lnSpc>
                <a:spcPct val="80000"/>
              </a:lnSpc>
              <a:buClr>
                <a:srgbClr val="E6B91E"/>
              </a:buClr>
              <a:defRPr/>
            </a:pPr>
            <a:endParaRPr lang="ru-RU" altLang="ru-RU" sz="3600" dirty="0">
              <a:solidFill>
                <a:srgbClr val="002060"/>
              </a:solidFill>
              <a:latin typeface="+mj-lt"/>
            </a:endParaRPr>
          </a:p>
          <a:p>
            <a:pPr algn="just">
              <a:lnSpc>
                <a:spcPct val="80000"/>
              </a:lnSpc>
              <a:buClr>
                <a:srgbClr val="E6B91E"/>
              </a:buClr>
              <a:defRPr/>
            </a:pPr>
            <a:r>
              <a:rPr lang="ru-RU" altLang="ru-RU" sz="3600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ru-RU" altLang="ru-RU" sz="3600" b="1" dirty="0">
                <a:solidFill>
                  <a:srgbClr val="FF0000"/>
                </a:solidFill>
                <a:latin typeface="+mj-lt"/>
              </a:rPr>
              <a:t>индивидуальных планов </a:t>
            </a:r>
            <a:r>
              <a:rPr lang="ru-RU" altLang="ru-RU" sz="3600" dirty="0">
                <a:solidFill>
                  <a:srgbClr val="002060"/>
                </a:solidFill>
                <a:latin typeface="+mj-lt"/>
              </a:rPr>
              <a:t>повышения профессионального уровня на межаттестационный период педагогам, аттестованным  в 2011-2015 годах </a:t>
            </a:r>
          </a:p>
        </p:txBody>
      </p:sp>
    </p:spTree>
    <p:extLst>
      <p:ext uri="{BB962C8B-B14F-4D97-AF65-F5344CB8AC3E}">
        <p14:creationId xmlns:p14="http://schemas.microsoft.com/office/powerpoint/2010/main" val="31945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25583" y="0"/>
            <a:ext cx="1805118" cy="6858000"/>
            <a:chOff x="-25583" y="0"/>
            <a:chExt cx="1805118" cy="6858000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25583" y="0"/>
              <a:ext cx="1403648" cy="6858000"/>
            </a:xfrm>
            <a:prstGeom prst="rect">
              <a:avLst/>
            </a:prstGeom>
          </p:spPr>
        </p:pic>
        <p:pic>
          <p:nvPicPr>
            <p:cNvPr id="9" name="Picture 2" descr="C:\Users\Afanaseva\Desktop\сам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733" y="319842"/>
              <a:ext cx="658802" cy="644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42852"/>
            <a:ext cx="3929090" cy="1143000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Работа </a:t>
            </a:r>
            <a:r>
              <a:rPr lang="ru-RU" altLang="ru-RU" sz="3200" b="1" dirty="0" smtClean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эксперта</a:t>
            </a:r>
            <a:endParaRPr lang="ru-RU" altLang="ru-RU" sz="3200" b="1" dirty="0">
              <a:solidFill>
                <a:srgbClr val="09025E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1142984"/>
            <a:ext cx="6315075" cy="3860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0" y="4500570"/>
            <a:ext cx="6524625" cy="16383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521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7704138" cy="647700"/>
          </a:xfrm>
        </p:spPr>
        <p:txBody>
          <a:bodyPr rtlCol="0">
            <a:noAutofit/>
          </a:bodyPr>
          <a:lstStyle/>
          <a:p>
            <a:pPr marL="0" indent="0" algn="r" eaLnBrk="1" fontAlgn="auto" hangingPunct="1">
              <a:spcAft>
                <a:spcPts val="0"/>
              </a:spcAft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Федеральные документы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1520" y="980728"/>
            <a:ext cx="8568952" cy="5544616"/>
          </a:xfrm>
        </p:spPr>
        <p:txBody>
          <a:bodyPr rtlCol="0">
            <a:normAutofit lnSpcReduction="10000"/>
          </a:bodyPr>
          <a:lstStyle/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</a:t>
            </a:r>
          </a:p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endParaRPr lang="ru-RU" sz="2800" dirty="0">
              <a:solidFill>
                <a:srgbClr val="FF0000"/>
              </a:solidFill>
            </a:endParaRPr>
          </a:p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b="1" dirty="0" smtClean="0"/>
              <a:t>Письмо Департамента общего образования </a:t>
            </a:r>
          </a:p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b="1" dirty="0" smtClean="0"/>
              <a:t>МО и Н РФ  </a:t>
            </a:r>
            <a:r>
              <a:rPr lang="ru-RU" sz="2800" b="1" u="sng" dirty="0" smtClean="0"/>
              <a:t>от 27.02.2012 г.№ 03-109     </a:t>
            </a:r>
            <a:r>
              <a:rPr lang="ru-RU" sz="2800" b="1" dirty="0" smtClean="0"/>
              <a:t>«О повышении квалификации и аттестации педагогических работников»</a:t>
            </a:r>
          </a:p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endParaRPr lang="ru-RU" sz="2800" b="1" dirty="0">
              <a:solidFill>
                <a:srgbClr val="0000FF"/>
              </a:solidFill>
            </a:endParaRPr>
          </a:p>
          <a:p>
            <a:pPr marL="8255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b="1" dirty="0"/>
              <a:t>квалификации учителей, реализующих программу начального общего образования, </a:t>
            </a:r>
            <a:r>
              <a:rPr lang="ru-RU" sz="2800" b="1" dirty="0" smtClean="0"/>
              <a:t>педагоги ДОУ- </a:t>
            </a:r>
            <a:r>
              <a:rPr lang="ru-RU" sz="2800" b="1" dirty="0"/>
              <a:t>72 часа, </a:t>
            </a:r>
            <a:endParaRPr lang="ru-RU" sz="2800" b="1" dirty="0" smtClean="0"/>
          </a:p>
          <a:p>
            <a:pPr marL="8255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endParaRPr lang="ru-RU" sz="2800" b="1" dirty="0" smtClean="0"/>
          </a:p>
          <a:p>
            <a:pPr marL="8255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b="1" dirty="0" smtClean="0"/>
              <a:t>а </a:t>
            </a:r>
            <a:r>
              <a:rPr lang="ru-RU" sz="2800" b="1" dirty="0"/>
              <a:t>программу основного общего образования - 108 часов. </a:t>
            </a:r>
            <a:endParaRPr lang="ru-RU" sz="2800" b="1" dirty="0" smtClean="0"/>
          </a:p>
          <a:p>
            <a:pPr marL="82550" indent="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ru-RU" sz="1800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F8D73A5A-4E8C-42A3-AB81-FB93B29C77EE}" type="slidenum">
              <a:rPr lang="ru-RU" altLang="ru-RU" sz="1200">
                <a:latin typeface="Verdana" pitchFamily="34" charset="0"/>
              </a:rPr>
              <a:pPr algn="r" eaLnBrk="1" hangingPunct="1"/>
              <a:t>50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auto">
          <a:xfrm>
            <a:off x="250825" y="260648"/>
            <a:ext cx="8497888" cy="626397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latin typeface="Times New Roman" pitchFamily="18" charset="0"/>
              </a:rPr>
              <a:t>Независимые эксперты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не направляются </a:t>
            </a:r>
          </a:p>
          <a:p>
            <a:pPr algn="just" eaLnBrk="1" hangingPunct="1"/>
            <a:r>
              <a:rPr lang="ru-RU" altLang="ru-RU" sz="3200" b="1" dirty="0">
                <a:latin typeface="Times New Roman" pitchFamily="18" charset="0"/>
              </a:rPr>
              <a:t>к педагогическим работникам</a:t>
            </a:r>
          </a:p>
          <a:p>
            <a:pPr algn="just" eaLnBrk="1" hangingPunct="1"/>
            <a:r>
              <a:rPr lang="ru-RU" altLang="ru-RU" sz="3200" b="1" dirty="0">
                <a:latin typeface="Times New Roman" pitchFamily="18" charset="0"/>
              </a:rPr>
              <a:t> (при повторной аттестации)</a:t>
            </a:r>
          </a:p>
          <a:p>
            <a:pPr algn="just" eaLnBrk="1" hangingPunct="1"/>
            <a:r>
              <a:rPr lang="ru-RU" altLang="ru-RU" sz="3200" b="1" dirty="0">
                <a:latin typeface="Times New Roman" pitchFamily="18" charset="0"/>
              </a:rPr>
              <a:t>при наличии у них:</a:t>
            </a:r>
          </a:p>
          <a:p>
            <a:pPr algn="just" eaLnBrk="1" hangingPunct="1">
              <a:buFontTx/>
              <a:buChar char="-"/>
            </a:pPr>
            <a:r>
              <a:rPr lang="ru-RU" altLang="ru-RU" sz="3200" b="1" dirty="0">
                <a:latin typeface="Times New Roman" pitchFamily="18" charset="0"/>
              </a:rPr>
              <a:t>достижений на профессиональных </a:t>
            </a:r>
          </a:p>
          <a:p>
            <a:pPr algn="just" eaLnBrk="1" hangingPunct="1"/>
            <a:r>
              <a:rPr lang="ru-RU" altLang="ru-RU" sz="3200" b="1" dirty="0">
                <a:latin typeface="Times New Roman" pitchFamily="18" charset="0"/>
              </a:rPr>
              <a:t>конкурсах, соревнованиях и др. </a:t>
            </a:r>
          </a:p>
          <a:p>
            <a:pPr algn="just" eaLnBrk="1" hangingPunct="1">
              <a:buFontTx/>
              <a:buChar char="-"/>
            </a:pPr>
            <a:r>
              <a:rPr lang="ru-RU" altLang="ru-RU" sz="3200" b="1" dirty="0">
                <a:latin typeface="Times New Roman" pitchFamily="18" charset="0"/>
              </a:rPr>
              <a:t>государственных, отраслевых наград</a:t>
            </a:r>
          </a:p>
          <a:p>
            <a:pPr algn="just" eaLnBrk="1" hangingPunct="1"/>
            <a:endParaRPr lang="ru-RU" altLang="ru-RU" sz="3200" b="1" dirty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3200" b="1" i="1" dirty="0">
                <a:latin typeface="Times New Roman" pitchFamily="18" charset="0"/>
              </a:rPr>
              <a:t>К </a:t>
            </a: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руководящим работникам</a:t>
            </a:r>
            <a:r>
              <a:rPr lang="ru-RU" altLang="ru-RU" sz="3200" b="1" i="1" dirty="0">
                <a:latin typeface="Times New Roman" pitchFamily="18" charset="0"/>
              </a:rPr>
              <a:t>, аттестуемым</a:t>
            </a:r>
          </a:p>
          <a:p>
            <a:pPr algn="just" eaLnBrk="1" hangingPunct="1"/>
            <a:r>
              <a:rPr lang="ru-RU" altLang="ru-RU" sz="3200" b="1" i="1" dirty="0">
                <a:latin typeface="Times New Roman" pitchFamily="18" charset="0"/>
              </a:rPr>
              <a:t> по педагогическим должностям </a:t>
            </a:r>
            <a:r>
              <a:rPr lang="ru-RU" altLang="ru-RU" sz="3200" b="1" dirty="0">
                <a:latin typeface="Times New Roman" pitchFamily="18" charset="0"/>
              </a:rPr>
              <a:t>, </a:t>
            </a:r>
            <a:endParaRPr lang="ru-RU" altLang="ru-RU" sz="3200" b="1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3200" b="1" i="1" dirty="0" smtClean="0">
                <a:latin typeface="Times New Roman" pitchFamily="18" charset="0"/>
              </a:rPr>
              <a:t>Независимые  </a:t>
            </a:r>
            <a:r>
              <a:rPr lang="ru-RU" altLang="ru-RU" sz="3200" b="1" i="1" dirty="0">
                <a:latin typeface="Times New Roman" pitchFamily="18" charset="0"/>
              </a:rPr>
              <a:t>эксперты </a:t>
            </a:r>
            <a:r>
              <a:rPr lang="ru-RU" altLang="ru-RU" sz="3200" b="1" i="1" dirty="0" smtClean="0">
                <a:latin typeface="Times New Roman" pitchFamily="18" charset="0"/>
              </a:rPr>
              <a:t>направляются </a:t>
            </a:r>
          </a:p>
          <a:p>
            <a:pPr algn="just" eaLnBrk="1" hangingPunct="1"/>
            <a:r>
              <a:rPr lang="ru-RU" alt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обязательно</a:t>
            </a:r>
            <a:r>
              <a:rPr lang="ru-RU" altLang="ru-RU" sz="3200" b="1" dirty="0" smtClean="0">
                <a:latin typeface="Times New Roman" pitchFamily="18" charset="0"/>
              </a:rPr>
              <a:t> </a:t>
            </a:r>
            <a:endParaRPr lang="ru-RU" altLang="ru-RU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278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1F764F7C-943A-426E-893C-2C95B0FB853A}" type="slidenum">
              <a:rPr lang="ru-RU" altLang="ru-RU" sz="1200">
                <a:latin typeface="Verdana" pitchFamily="34" charset="0"/>
              </a:rPr>
              <a:pPr algn="r" eaLnBrk="1" hangingPunct="1"/>
              <a:t>51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250825" y="333375"/>
            <a:ext cx="8569325" cy="633571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ОРГАНИЗАЦИЯ ЗАЯВИТЕЛЬНОЙ АТТЕСТАЦИИ </a:t>
            </a:r>
            <a:endParaRPr lang="ru-RU" altLang="ru-RU" sz="24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457200" indent="-457200" algn="just" eaLnBrk="1" hangingPunct="1">
              <a:spcBef>
                <a:spcPct val="0"/>
              </a:spcBef>
              <a:buClrTx/>
              <a:buSzTx/>
              <a:buFontTx/>
              <a:buAutoNum type="arabicPeriod"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Подача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заявления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на аттестацию, </a:t>
            </a:r>
          </a:p>
          <a:p>
            <a:pPr marL="457200" indent="-457200"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профессиональное  </a:t>
            </a:r>
            <a:r>
              <a:rPr lang="ru-RU" alt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тестирование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2. Издание приказа МО и Н РТ о проведении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аттестации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3.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Проведение</a:t>
            </a:r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экспертизы 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в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системе, </a:t>
            </a: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подготовка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 для экспертов листа самооценки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Заполнение экспертных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заключений в ИС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4.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Подача документов через ИС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5.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Проведение </a:t>
            </a:r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</a:rPr>
              <a:t>заседания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 АК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МО и Н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РТ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с приглашением аттестуемых на первую 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высшую категорию</a:t>
            </a:r>
            <a:endParaRPr lang="ru-RU" altLang="ru-RU" sz="28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6. Издание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приказа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МО и Н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РТ об итогах аттестации,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размещение в Системе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</a:rPr>
              <a:t>Аттестационные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</a:rPr>
              <a:t>листы отменены</a:t>
            </a:r>
          </a:p>
        </p:txBody>
      </p:sp>
    </p:spTree>
    <p:extLst>
      <p:ext uri="{BB962C8B-B14F-4D97-AF65-F5344CB8AC3E}">
        <p14:creationId xmlns:p14="http://schemas.microsoft.com/office/powerpoint/2010/main" val="2951798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AD083AE-9239-4904-9B16-8348E306BDF7}" type="slidenum">
              <a:rPr lang="ru-RU" sz="1200">
                <a:solidFill>
                  <a:prstClr val="black">
                    <a:tint val="75000"/>
                  </a:prstClr>
                </a:solidFill>
              </a:rPr>
              <a:pPr algn="r">
                <a:defRPr/>
              </a:pPr>
              <a:t>52</a:t>
            </a:fld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6253" y="1385012"/>
            <a:ext cx="8223501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</a:rPr>
              <a:t> </a:t>
            </a:r>
            <a:endParaRPr lang="ru-RU" sz="2200" b="1" dirty="0">
              <a:solidFill>
                <a:srgbClr val="1F497D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138112"/>
            <a:ext cx="871296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tt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57290" y="357166"/>
            <a:ext cx="7358082" cy="1571636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algn="ctr">
              <a:lnSpc>
                <a:spcPct val="115000"/>
              </a:lnSpc>
            </a:pPr>
            <a:r>
              <a:rPr lang="ru-RU" altLang="ru-RU" sz="47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Типовые ошибки </a:t>
            </a:r>
          </a:p>
          <a:p>
            <a:pPr algn="ctr">
              <a:lnSpc>
                <a:spcPct val="115000"/>
              </a:lnSpc>
            </a:pPr>
            <a:r>
              <a:rPr lang="ru-RU" altLang="ru-RU" sz="47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при работе в системе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25E"/>
                </a:solidFill>
                <a:effectLst/>
                <a:uLnTx/>
                <a:uFillTx/>
                <a:latin typeface="+mn-lt"/>
                <a:ea typeface="Tahoma" pitchFamily="34" charset="0"/>
                <a:cs typeface="Tahoma" pitchFamily="34" charset="0"/>
              </a:rPr>
              <a:t/>
            </a:r>
            <a:b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25E"/>
                </a:solidFill>
                <a:effectLst/>
                <a:uLnTx/>
                <a:uFillTx/>
                <a:latin typeface="+mn-lt"/>
                <a:ea typeface="Tahoma" pitchFamily="34" charset="0"/>
                <a:cs typeface="Tahoma" pitchFamily="34" charset="0"/>
              </a:rPr>
            </a:b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9025E"/>
              </a:solidFill>
              <a:effectLst/>
              <a:uLnTx/>
              <a:uFillTx/>
              <a:latin typeface="+mn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1500174"/>
            <a:ext cx="77867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60000"/>
              <a:defRPr/>
            </a:pPr>
            <a:endParaRPr lang="ru-RU" altLang="ru-RU" sz="2800" b="1" dirty="0" smtClean="0">
              <a:solidFill>
                <a:srgbClr val="002060"/>
              </a:solidFill>
            </a:endParaRPr>
          </a:p>
          <a:p>
            <a:pPr indent="355600" algn="just">
              <a:buSzPct val="60000"/>
            </a:pPr>
            <a:r>
              <a:rPr lang="ru-RU" altLang="ru-RU" sz="2800" i="1" dirty="0" smtClean="0">
                <a:solidFill>
                  <a:srgbClr val="002060"/>
                </a:solidFill>
              </a:rPr>
              <a:t>Педагоги:</a:t>
            </a:r>
          </a:p>
          <a:p>
            <a:pPr indent="355600" algn="just">
              <a:buSzPct val="60000"/>
            </a:pPr>
            <a:endParaRPr lang="ru-RU" altLang="ru-RU" sz="1200" i="1" dirty="0" smtClean="0">
              <a:solidFill>
                <a:srgbClr val="002060"/>
              </a:solidFill>
            </a:endParaRPr>
          </a:p>
          <a:p>
            <a:pPr indent="355600" algn="just">
              <a:buSzPct val="60000"/>
              <a:buFont typeface="Wingdings" pitchFamily="2" charset="2"/>
              <a:buChar char="q"/>
            </a:pPr>
            <a:r>
              <a:rPr lang="ru-RU" altLang="ru-RU" sz="2800" i="1" dirty="0" smtClean="0">
                <a:solidFill>
                  <a:srgbClr val="002060"/>
                </a:solidFill>
              </a:rPr>
              <a:t>не в полном объёме заполняют личные кабинеты;</a:t>
            </a:r>
          </a:p>
          <a:p>
            <a:pPr indent="355600" algn="just">
              <a:buSzPct val="60000"/>
              <a:buFont typeface="Wingdings" pitchFamily="2" charset="2"/>
              <a:buChar char="q"/>
            </a:pPr>
            <a:r>
              <a:rPr lang="ru-RU" altLang="ru-RU" sz="2800" i="1" dirty="0" smtClean="0">
                <a:solidFill>
                  <a:srgbClr val="002060"/>
                </a:solidFill>
              </a:rPr>
              <a:t>не правильно выбирают категории, на которые хотели бы заявиться; </a:t>
            </a:r>
          </a:p>
          <a:p>
            <a:pPr indent="355600" algn="just">
              <a:buSzPct val="60000"/>
              <a:buFont typeface="Wingdings" pitchFamily="2" charset="2"/>
              <a:buChar char="q"/>
            </a:pPr>
            <a:r>
              <a:rPr lang="ru-RU" altLang="ru-RU" sz="2800" i="1" dirty="0" smtClean="0">
                <a:solidFill>
                  <a:srgbClr val="002060"/>
                </a:solidFill>
              </a:rPr>
              <a:t>создают несколько личных кабинетов;</a:t>
            </a:r>
          </a:p>
          <a:p>
            <a:pPr indent="355600" algn="just">
              <a:buSzPct val="60000"/>
              <a:buFont typeface="Wingdings" pitchFamily="2" charset="2"/>
              <a:buChar char="q"/>
            </a:pPr>
            <a:r>
              <a:rPr lang="ru-RU" altLang="ru-RU" sz="2800" i="1" dirty="0" smtClean="0">
                <a:solidFill>
                  <a:srgbClr val="002060"/>
                </a:solidFill>
              </a:rPr>
              <a:t>неверно оформляют должности в личном кабинете.</a:t>
            </a:r>
          </a:p>
        </p:txBody>
      </p:sp>
    </p:spTree>
    <p:extLst>
      <p:ext uri="{BB962C8B-B14F-4D97-AF65-F5344CB8AC3E}">
        <p14:creationId xmlns:p14="http://schemas.microsoft.com/office/powerpoint/2010/main" val="329271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142852"/>
            <a:ext cx="8229600" cy="650085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Вопрос 50.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Вносится ли запись в трудовую книжку педагогического работника в связи с установлением ему квалификационной категории (первой, высшей)?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Ответ.</a:t>
            </a:r>
            <a:endParaRPr lang="ru-RU" dirty="0" smtClean="0"/>
          </a:p>
          <a:p>
            <a:r>
              <a:rPr lang="ru-RU" dirty="0" smtClean="0"/>
              <a:t>Согласно пункту 3.1 Инструкции по заполнению трудовых книжек, утвержденной постановлением Минтруда России от 10 октября 2003 г. № 69 «Об утверждении Инструкции по заполнению трудовых книжек» (зарегистрировано в Минюсте России 11 ноября 2003 г., регистрационный № 5219), если работнику в период работы присваивается новый разряд (класс, категория и т.п.), об этом в установленном порядке производится соответствующая запись.</a:t>
            </a:r>
          </a:p>
          <a:p>
            <a:r>
              <a:rPr lang="ru-RU" dirty="0" smtClean="0"/>
              <a:t>Следовательно, сведения о результатах аттестации, проведенной на основании заявления педагогического работника для установления ему первой или высшей квалификационной категории, должны быть внесены в трудовую книжку.</a:t>
            </a:r>
          </a:p>
          <a:p>
            <a:r>
              <a:rPr lang="ru-RU" dirty="0" smtClean="0"/>
              <a:t>Например: учителю информатики (преподавателю) присвоена высшая квалификационная категория. В этом случае в трудовой книжке в графе 1 раздела «Сведения о работе» ставится порядковый номер записи, в графе 2 указывается дата принятия решения аттестационной комиссии, в графе 3 делается запись «Установлена высшая квалификационная категория по должности «учитель» («преподаватель») без указания преподаваемого предмета, в графу 4 вносятся дата и номер распорядительного акта федерального органа исполнительной власти, государственного органа исполнительной власти субъекта Российской Федерации, осуществляющего управление в сфере образования.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42001" y="980728"/>
            <a:ext cx="7886774" cy="252376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" indent="0" algn="ctr">
              <a:buNone/>
            </a:pP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 </a:t>
            </a:r>
          </a:p>
          <a:p>
            <a:pPr marL="45720" indent="0" algn="ctr">
              <a:buNone/>
            </a:pPr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marL="45720" indent="0" algn="ctr">
              <a:buNone/>
            </a:pPr>
            <a:endParaRPr lang="ru-RU" sz="5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66" y="2967335"/>
            <a:ext cx="9047669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Игътибарыгыз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өчен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рәхмәт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ru-RU" sz="5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12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7187"/>
            <a:ext cx="6867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Два вида аттестации для педагогов: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u="sng" dirty="0">
                <a:solidFill>
                  <a:srgbClr val="FF0000"/>
                </a:solidFill>
                <a:latin typeface="Times New Roman" pitchFamily="18" charset="0"/>
              </a:rPr>
              <a:t>1 вид:  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с целью </a:t>
            </a:r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подтверждения</a:t>
            </a:r>
          </a:p>
          <a:p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соответствия занимаемой должности</a:t>
            </a:r>
          </a:p>
          <a:p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на уровне ОУ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501008"/>
            <a:ext cx="77177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u="sng" dirty="0">
                <a:solidFill>
                  <a:srgbClr val="FF0000"/>
                </a:solidFill>
                <a:latin typeface="Times New Roman" pitchFamily="18" charset="0"/>
              </a:rPr>
              <a:t>2 вид:  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для установления соответствия </a:t>
            </a:r>
          </a:p>
          <a:p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уровня квалификации требованиям</a:t>
            </a:r>
          </a:p>
          <a:p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квалификационной категории</a:t>
            </a:r>
          </a:p>
          <a:p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(первой или высшей)</a:t>
            </a:r>
          </a:p>
        </p:txBody>
      </p:sp>
    </p:spTree>
    <p:extLst>
      <p:ext uri="{BB962C8B-B14F-4D97-AF65-F5344CB8AC3E}">
        <p14:creationId xmlns:p14="http://schemas.microsoft.com/office/powerpoint/2010/main" val="220509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201958" y="310742"/>
            <a:ext cx="8785225" cy="113223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>
                <a:latin typeface="Segoe UI Semibold" pitchFamily="34" charset="0"/>
              </a:rPr>
              <a:t>Методика  оценки квалификации </a:t>
            </a:r>
          </a:p>
          <a:p>
            <a:pPr algn="ctr" eaLnBrk="1" hangingPunct="1"/>
            <a:r>
              <a:rPr lang="ru-RU" altLang="ru-RU" sz="3200" b="1" dirty="0">
                <a:latin typeface="Segoe UI Semibold" pitchFamily="34" charset="0"/>
              </a:rPr>
              <a:t>педагогических работников</a:t>
            </a:r>
          </a:p>
          <a:p>
            <a:pPr eaLnBrk="1" hangingPunct="1"/>
            <a:endParaRPr lang="ru-RU" altLang="ru-RU" sz="2800" b="1" dirty="0">
              <a:solidFill>
                <a:srgbClr val="FF0000"/>
              </a:solidFill>
              <a:latin typeface="Segoe UI Semibold" pitchFamily="34" charset="0"/>
            </a:endParaRPr>
          </a:p>
        </p:txBody>
      </p:sp>
      <p:sp>
        <p:nvSpPr>
          <p:cNvPr id="28676" name="Заголовок 2"/>
          <p:cNvSpPr>
            <a:spLocks/>
          </p:cNvSpPr>
          <p:nvPr/>
        </p:nvSpPr>
        <p:spPr bwMode="auto">
          <a:xfrm>
            <a:off x="476250" y="1047750"/>
            <a:ext cx="851693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endParaRPr lang="ru-RU" altLang="ru-RU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5496" y="1268760"/>
            <a:ext cx="861250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Квалификация- совокупность </a:t>
            </a:r>
            <a:r>
              <a:rPr lang="ru-RU" altLang="ru-RU" sz="2800" b="1" u="sng" dirty="0">
                <a:solidFill>
                  <a:srgbClr val="FF0000"/>
                </a:solidFill>
                <a:latin typeface="Times New Roman" pitchFamily="18" charset="0"/>
              </a:rPr>
              <a:t>6 основных компетентностей</a:t>
            </a:r>
          </a:p>
          <a:p>
            <a:pPr>
              <a:buFont typeface="Arial" charset="0"/>
              <a:buChar char="•"/>
            </a:pPr>
            <a:r>
              <a:rPr lang="ru-RU" altLang="ru-RU" sz="2800" dirty="0" smtClean="0">
                <a:latin typeface="Times New Roman" pitchFamily="18" charset="0"/>
              </a:rPr>
              <a:t>Компетентность </a:t>
            </a:r>
            <a:r>
              <a:rPr lang="ru-RU" altLang="ru-RU" sz="2800" dirty="0">
                <a:latin typeface="Times New Roman" pitchFamily="18" charset="0"/>
              </a:rPr>
              <a:t>в области личностных качеств.</a:t>
            </a:r>
          </a:p>
          <a:p>
            <a:pPr>
              <a:buFont typeface="Arial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Компетентность   в   постановке   целей   и   задач.</a:t>
            </a:r>
          </a:p>
          <a:p>
            <a:pPr>
              <a:buFont typeface="Arial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Компетентность в мотивировании обучающихся.</a:t>
            </a:r>
          </a:p>
          <a:p>
            <a:pPr>
              <a:buFont typeface="Arial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Компетентность в разработке программы деятельности </a:t>
            </a:r>
            <a:r>
              <a:rPr lang="ru-RU" altLang="ru-RU" sz="2800" dirty="0" smtClean="0">
                <a:latin typeface="Times New Roman" pitchFamily="18" charset="0"/>
              </a:rPr>
              <a:t>и </a:t>
            </a:r>
            <a:r>
              <a:rPr lang="ru-RU" altLang="ru-RU" sz="2800" dirty="0">
                <a:latin typeface="Times New Roman" pitchFamily="18" charset="0"/>
              </a:rPr>
              <a:t>принятии педагогических решений.</a:t>
            </a:r>
          </a:p>
          <a:p>
            <a:pPr>
              <a:buFont typeface="Arial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Компетентность     в     обеспечении     </a:t>
            </a:r>
            <a:r>
              <a:rPr lang="ru-RU" altLang="ru-RU" sz="2800" dirty="0" smtClean="0">
                <a:latin typeface="Times New Roman" pitchFamily="18" charset="0"/>
              </a:rPr>
              <a:t>информационной основы </a:t>
            </a:r>
            <a:r>
              <a:rPr lang="ru-RU" altLang="ru-RU" sz="2800" dirty="0">
                <a:latin typeface="Times New Roman" pitchFamily="18" charset="0"/>
              </a:rPr>
              <a:t>педагогической деятельности.</a:t>
            </a:r>
          </a:p>
          <a:p>
            <a:pPr>
              <a:buFont typeface="Arial" charset="0"/>
              <a:buChar char="•"/>
            </a:pPr>
            <a:r>
              <a:rPr lang="ru-RU" altLang="ru-RU" sz="2800" dirty="0">
                <a:latin typeface="Times New Roman" pitchFamily="18" charset="0"/>
              </a:rPr>
              <a:t>Компетентность в организации педагогической деятельности.</a:t>
            </a:r>
            <a:br>
              <a:rPr lang="ru-RU" altLang="ru-RU" sz="2800" dirty="0">
                <a:latin typeface="Times New Roman" pitchFamily="18" charset="0"/>
              </a:rPr>
            </a:br>
            <a:endParaRPr lang="ru-RU" altLang="ru-RU" sz="2800" b="1" dirty="0">
              <a:latin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7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55119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1. Компетентность в области личностных качеств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5536" y="1484785"/>
            <a:ext cx="8640960" cy="5087488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/>
              <a:t>любовь к детям;</a:t>
            </a:r>
          </a:p>
          <a:p>
            <a:r>
              <a:rPr lang="ru-RU" sz="3500" dirty="0" smtClean="0"/>
              <a:t>общую культуру;</a:t>
            </a:r>
          </a:p>
          <a:p>
            <a:r>
              <a:rPr lang="ru-RU" sz="3500" dirty="0" smtClean="0"/>
              <a:t>способность организовать свою работу;</a:t>
            </a:r>
          </a:p>
          <a:p>
            <a:r>
              <a:rPr lang="ru-RU" sz="3500" dirty="0" smtClean="0"/>
              <a:t>направленность на педагогическую </a:t>
            </a:r>
            <a:r>
              <a:rPr lang="ru-RU" sz="3500" dirty="0" smtClean="0"/>
              <a:t>деятельность</a:t>
            </a:r>
          </a:p>
          <a:p>
            <a:pPr marL="45720" indent="0">
              <a:buNone/>
            </a:pPr>
            <a:endParaRPr lang="ru-RU" sz="3500" b="1" dirty="0"/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1.1. </a:t>
            </a:r>
            <a:r>
              <a:rPr lang="ru-RU" sz="3500" b="1" dirty="0" err="1" smtClean="0">
                <a:solidFill>
                  <a:schemeClr val="tx1"/>
                </a:solidFill>
              </a:rPr>
              <a:t>эмпатийность</a:t>
            </a:r>
            <a:r>
              <a:rPr lang="ru-RU" sz="3500" b="1" dirty="0" smtClean="0">
                <a:solidFill>
                  <a:schemeClr val="tx1"/>
                </a:solidFill>
              </a:rPr>
              <a:t> и </a:t>
            </a:r>
            <a:r>
              <a:rPr lang="ru-RU" sz="3500" b="1" dirty="0" err="1" smtClean="0">
                <a:solidFill>
                  <a:schemeClr val="tx1"/>
                </a:solidFill>
              </a:rPr>
              <a:t>социорефлексия</a:t>
            </a:r>
            <a:r>
              <a:rPr lang="ru-RU" sz="3500" b="1" dirty="0" smtClean="0">
                <a:solidFill>
                  <a:schemeClr val="tx1"/>
                </a:solidFill>
                <a:hlinkClick r:id="rId2" action="ppaction://hlinksldjump"/>
              </a:rPr>
              <a:t>,</a:t>
            </a:r>
            <a:endParaRPr lang="ru-RU" sz="35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1.2. </a:t>
            </a:r>
            <a:r>
              <a:rPr lang="ru-RU" sz="3500" b="1" dirty="0" err="1" smtClean="0">
                <a:solidFill>
                  <a:schemeClr val="tx1"/>
                </a:solidFill>
              </a:rPr>
              <a:t>самоорганизованность</a:t>
            </a:r>
            <a:r>
              <a:rPr lang="ru-RU" sz="3500" b="1" dirty="0" smtClean="0">
                <a:solidFill>
                  <a:schemeClr val="tx1"/>
                </a:solidFill>
              </a:rPr>
              <a:t>, </a:t>
            </a:r>
            <a:endParaRPr lang="ru-RU" sz="35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1.3. </a:t>
            </a:r>
            <a:r>
              <a:rPr lang="ru-RU" sz="3500" b="1" dirty="0" smtClean="0">
                <a:solidFill>
                  <a:schemeClr val="tx1"/>
                </a:solidFill>
              </a:rPr>
              <a:t>общая культура.</a:t>
            </a:r>
            <a:endParaRPr lang="ru-RU" sz="3500" b="1" kern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838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88639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Компетентность в области постановки целей и задач </a:t>
            </a:r>
            <a:endParaRPr lang="ru-RU" sz="3200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5536" y="1556792"/>
            <a:ext cx="8382000" cy="47525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2.1</a:t>
            </a:r>
            <a:r>
              <a:rPr lang="ru-RU" sz="3200" dirty="0"/>
              <a:t> </a:t>
            </a:r>
            <a:r>
              <a:rPr lang="ru-RU" sz="3200" dirty="0" smtClean="0"/>
              <a:t>умение </a:t>
            </a:r>
            <a:r>
              <a:rPr lang="ru-RU" sz="3200" dirty="0" smtClean="0"/>
              <a:t>ставить цели и задачи в соответствии с возрастными и индивидуальными особенностями обучающихся (воспитанников);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2.2</a:t>
            </a:r>
            <a:r>
              <a:rPr lang="ru-RU" sz="3200" dirty="0" smtClean="0"/>
              <a:t> умение перевести тему урока в педагогическую задачу;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2.3 </a:t>
            </a:r>
            <a:r>
              <a:rPr lang="ru-RU" sz="3200" dirty="0" smtClean="0"/>
              <a:t> </a:t>
            </a:r>
            <a:r>
              <a:rPr lang="ru-RU" sz="3200" dirty="0" smtClean="0"/>
              <a:t>умение вовлечь обучающихся (воспитанников) в процесс формулирования целей и задач.</a:t>
            </a:r>
          </a:p>
        </p:txBody>
      </p:sp>
    </p:spTree>
    <p:extLst>
      <p:ext uri="{BB962C8B-B14F-4D97-AF65-F5344CB8AC3E}">
        <p14:creationId xmlns:p14="http://schemas.microsoft.com/office/powerpoint/2010/main" val="9623833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19682</TotalTime>
  <Words>2017</Words>
  <Application>Microsoft Office PowerPoint</Application>
  <PresentationFormat>Экран (4:3)</PresentationFormat>
  <Paragraphs>401</Paragraphs>
  <Slides>54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Воздушный поток</vt:lpstr>
      <vt:lpstr>Аттестация  как фактор оценки и развития профессиональных компетенций педагогических работников</vt:lpstr>
      <vt:lpstr>Федеральный Закон  «Об образовании в Российской Федерации»   Статья 49. Аттестация педагогических работников п. 1: аттестация педагогических работников проводится на основе оценки их профессиональной деятельности п. 2 : аттестация педагогических работников осуществляется аттестационными комиссиями, самостоятельно формируемыми организациями, осуществляющими образовательную деятельность п. 3 : аттестация педагогических работников осуществляется уполномоченными органами государственной власти субъектов Российской Федерации п. 4 : порядок проведения аттестации педагогических работников устанавливается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 </vt:lpstr>
      <vt:lpstr>Презентация PowerPoint</vt:lpstr>
      <vt:lpstr>Презентация PowerPoint</vt:lpstr>
      <vt:lpstr>Федеральные документы</vt:lpstr>
      <vt:lpstr>Презентация PowerPoint</vt:lpstr>
      <vt:lpstr>Презентация PowerPoint</vt:lpstr>
      <vt:lpstr>1. Компетентность в области личностных качеств </vt:lpstr>
      <vt:lpstr>2. Компетентность в области постановки целей и задач </vt:lpstr>
      <vt:lpstr>3. Компетентность в области мотивирования обучающихся  на осуществление учебной  деятельности </vt:lpstr>
      <vt:lpstr>4. Компетентность в области обеспечения информационной основы деятельности </vt:lpstr>
      <vt:lpstr>5. Компетентность в области разработки программы, методических, дидактических материалов и принятии педагогических решений </vt:lpstr>
      <vt:lpstr>6.Компетентность в области организации педагогической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ОБЯЗАТЕЛЬНАЯ  АТТЕСТАЦИЯ</vt:lpstr>
      <vt:lpstr>Профсоюз работников народного образования и науки Российской Федерации ИНФОРМАЦИОННЫЙ БЮЛЛЕТЕНЬ № 8,  РАЗЪЯСНЕНИЯ  Вопрос 21. Распространяются ли результаты аттестации в целях подтверждения соответствия занимаемой должности одной образовательной организации при переходе в другую образовательную организацию?</vt:lpstr>
      <vt:lpstr>Результаты аттестации педагогических работников, проводимых с целью подтверждения их СЗД, в трудовую книжку педагогического работника не вносятся. Сведения вносятся только в личную карточку работника (форма № Т-2), утвержденную постановлением Госкомстата России от 05.01.2004 №1, содержащую раздел IV “Аттестация».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квалификационная категория педагогическим работникам устанавливается на основе                      </vt:lpstr>
      <vt:lpstr>Презентация PowerPoint</vt:lpstr>
      <vt:lpstr>Высшая квалификационная категория педагогическим работникам устанавливается на основе: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Интерфейс  педагога</vt:lpstr>
      <vt:lpstr>На странице «Типы документов пакета» файлу или файлам устанавливается соответствующий тип из списка типов –   </vt:lpstr>
      <vt:lpstr>Презентация PowerPoint</vt:lpstr>
      <vt:lpstr>Для прохождения компьютерного тестирования необходимо  на странице Педагогическая аттестация выбрать Действие «Начать тестирование». Тестирование будет доступно в определенный срок.  Время прохождения тестирования — 45 минут. 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прохождения заявления аттестуемого </vt:lpstr>
      <vt:lpstr>Возможные статусы</vt:lpstr>
      <vt:lpstr>Презентация PowerPoint</vt:lpstr>
      <vt:lpstr>Презентация PowerPoint</vt:lpstr>
      <vt:lpstr>Работа эксперта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образования г. Набережные Челны</dc:title>
  <dc:creator>Vladimir</dc:creator>
  <cp:lastModifiedBy>Райхана</cp:lastModifiedBy>
  <cp:revision>983</cp:revision>
  <cp:lastPrinted>2015-07-10T03:33:56Z</cp:lastPrinted>
  <dcterms:created xsi:type="dcterms:W3CDTF">2013-02-06T07:02:31Z</dcterms:created>
  <dcterms:modified xsi:type="dcterms:W3CDTF">2016-04-20T11:50:33Z</dcterms:modified>
</cp:coreProperties>
</file>