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7" r:id="rId3"/>
    <p:sldId id="257" r:id="rId4"/>
    <p:sldId id="275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6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F4C3F-743D-4141-8A3C-BFB66F942CEA}" type="datetimeFigureOut">
              <a:rPr lang="ru-RU" smtClean="0"/>
              <a:pPr/>
              <a:t>25.04.2016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E5FAE-0A1E-4468-A089-0B85BC15CF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F4C3F-743D-4141-8A3C-BFB66F942CEA}" type="datetimeFigureOut">
              <a:rPr lang="ru-RU" smtClean="0"/>
              <a:pPr/>
              <a:t>25.04.2016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E5FAE-0A1E-4468-A089-0B85BC15CF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F4C3F-743D-4141-8A3C-BFB66F942CEA}" type="datetimeFigureOut">
              <a:rPr lang="ru-RU" smtClean="0"/>
              <a:pPr/>
              <a:t>25.04.2016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E5FAE-0A1E-4468-A089-0B85BC15CF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F4C3F-743D-4141-8A3C-BFB66F942CEA}" type="datetimeFigureOut">
              <a:rPr lang="ru-RU" smtClean="0"/>
              <a:pPr/>
              <a:t>25.04.2016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E5FAE-0A1E-4468-A089-0B85BC15CF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F4C3F-743D-4141-8A3C-BFB66F942CEA}" type="datetimeFigureOut">
              <a:rPr lang="ru-RU" smtClean="0"/>
              <a:pPr/>
              <a:t>25.04.2016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E5FAE-0A1E-4468-A089-0B85BC15CF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F4C3F-743D-4141-8A3C-BFB66F942CEA}" type="datetimeFigureOut">
              <a:rPr lang="ru-RU" smtClean="0"/>
              <a:pPr/>
              <a:t>25.04.2016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E5FAE-0A1E-4468-A089-0B85BC15CF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F4C3F-743D-4141-8A3C-BFB66F942CEA}" type="datetimeFigureOut">
              <a:rPr lang="ru-RU" smtClean="0"/>
              <a:pPr/>
              <a:t>25.04.2016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E5FAE-0A1E-4468-A089-0B85BC15CF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F4C3F-743D-4141-8A3C-BFB66F942CEA}" type="datetimeFigureOut">
              <a:rPr lang="ru-RU" smtClean="0"/>
              <a:pPr/>
              <a:t>25.04.2016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E5FAE-0A1E-4468-A089-0B85BC15CF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F4C3F-743D-4141-8A3C-BFB66F942CEA}" type="datetimeFigureOut">
              <a:rPr lang="ru-RU" smtClean="0"/>
              <a:pPr/>
              <a:t>25.04.2016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E5FAE-0A1E-4468-A089-0B85BC15CF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F4C3F-743D-4141-8A3C-BFB66F942CEA}" type="datetimeFigureOut">
              <a:rPr lang="ru-RU" smtClean="0"/>
              <a:pPr/>
              <a:t>25.04.2016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E5FAE-0A1E-4468-A089-0B85BC15CF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F4C3F-743D-4141-8A3C-BFB66F942CEA}" type="datetimeFigureOut">
              <a:rPr lang="ru-RU" smtClean="0"/>
              <a:pPr/>
              <a:t>25.04.2016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E5FAE-0A1E-4468-A089-0B85BC15CF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FF4C3F-743D-4141-8A3C-BFB66F942CEA}" type="datetimeFigureOut">
              <a:rPr lang="ru-RU" smtClean="0"/>
              <a:pPr/>
              <a:t>25.04.2016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FE5FAE-0A1E-4468-A089-0B85BC15CF8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wiki/%D0%9E%D0%BB%D0%B8%D0%BC%D0%BF%D0%B8%D0%B9%D1%81%D0%BA%D0%B8%D0%B5_%D0%B8%D0%B3%D1%80%D1%8B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357166"/>
            <a:ext cx="7215206" cy="1470025"/>
          </a:xfrm>
        </p:spPr>
        <p:txBody>
          <a:bodyPr>
            <a:noAutofit/>
          </a:bodyPr>
          <a:lstStyle/>
          <a:p>
            <a:r>
              <a:rPr lang="ru-RU" sz="8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Олимпийские </a:t>
            </a:r>
            <a:r>
              <a:rPr lang="ru-RU" sz="8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 виды спорта</a:t>
            </a:r>
            <a:endParaRPr lang="ru-RU" sz="8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itchFamily="18" charset="0"/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4929190" y="5214950"/>
            <a:ext cx="4214810" cy="1500198"/>
          </a:xfrm>
        </p:spPr>
        <p:txBody>
          <a:bodyPr>
            <a:normAutofit/>
          </a:bodyPr>
          <a:lstStyle/>
          <a:p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Выполнила: ученица  4Б класса МОУ гимназии №9 </a:t>
            </a:r>
            <a:r>
              <a:rPr lang="ru-RU" sz="1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Лазутина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Вероника </a:t>
            </a:r>
          </a:p>
          <a:p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Руководитель: </a:t>
            </a:r>
            <a:r>
              <a:rPr lang="ru-RU" sz="1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Капустьян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Олеся Владимировна</a:t>
            </a:r>
            <a:endParaRPr lang="ru-RU" sz="1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207899505__41063170_olymp300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786058"/>
            <a:ext cx="4214842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ФКi.jpe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 rot="770574">
            <a:off x="7160768" y="2152264"/>
            <a:ext cx="1549400" cy="161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i.jpe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 rot="21086826">
            <a:off x="5024953" y="3101208"/>
            <a:ext cx="1460500" cy="139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iЫ.jpe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89761" y="0"/>
            <a:ext cx="2154239" cy="1662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3857620" y="6500834"/>
            <a:ext cx="13573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2013 год</a:t>
            </a:r>
            <a:endParaRPr lang="ru-RU" sz="1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25668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Century Schoolbook" pitchFamily="18" charset="0"/>
              </a:rPr>
              <a:t>БИАТЛОН</a:t>
            </a:r>
            <a:br>
              <a:rPr lang="ru-RU" sz="2000" b="1" dirty="0" smtClean="0">
                <a:solidFill>
                  <a:schemeClr val="bg1"/>
                </a:solidFill>
                <a:latin typeface="Century Schoolbook" pitchFamily="18" charset="0"/>
              </a:rPr>
            </a:br>
            <a:r>
              <a:rPr lang="ru-RU" sz="2000" b="1" dirty="0" smtClean="0">
                <a:solidFill>
                  <a:schemeClr val="bg1"/>
                </a:solidFill>
                <a:latin typeface="Century Schoolbook" pitchFamily="18" charset="0"/>
              </a:rPr>
              <a:t> зимний вид спорта — лыжная гонка со стрельбой из винтовки на нескольких рубежах. Как самостоятельный вид оформился в конце 1950-х гг. В 1920-е гг. с появлением удобных в обращении винтовок во многих странах Европы, в спортивную практику вошли военизированные лыжные состязания, получившие название «гонок патрулей». Они-то и дали начало современному биатлону.</a:t>
            </a:r>
            <a:br>
              <a:rPr lang="ru-RU" sz="2000" b="1" dirty="0" smtClean="0">
                <a:solidFill>
                  <a:schemeClr val="bg1"/>
                </a:solidFill>
                <a:latin typeface="Century Schoolbook" pitchFamily="18" charset="0"/>
              </a:rPr>
            </a:br>
            <a:endParaRPr lang="ru-RU" sz="2000" dirty="0">
              <a:solidFill>
                <a:schemeClr val="bg1"/>
              </a:solidFill>
              <a:latin typeface="Century Schoolbook" pitchFamily="18" charset="0"/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728" y="2571744"/>
            <a:ext cx="6429420" cy="4001059"/>
          </a:xfrm>
          <a:prstGeom prst="rect">
            <a:avLst/>
          </a:prstGeom>
          <a:noFill/>
          <a:ln w="25400">
            <a:solidFill>
              <a:srgbClr val="3366FF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714512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Century Schoolbook" pitchFamily="18" charset="0"/>
              </a:rPr>
              <a:t>БЕГ</a:t>
            </a:r>
            <a:br>
              <a:rPr lang="ru-RU" sz="2000" b="1" dirty="0" smtClean="0">
                <a:solidFill>
                  <a:schemeClr val="bg1"/>
                </a:solidFill>
                <a:latin typeface="Century Schoolbook" pitchFamily="18" charset="0"/>
              </a:rPr>
            </a:br>
            <a:r>
              <a:rPr lang="ru-RU" sz="2000" b="1" dirty="0" smtClean="0">
                <a:solidFill>
                  <a:schemeClr val="bg1"/>
                </a:solidFill>
                <a:latin typeface="Century Schoolbook" pitchFamily="18" charset="0"/>
              </a:rPr>
              <a:t> спортивный, один из основных видов легкой атлетики: бег гладкий (по беговой дорожке, шоссе), с препятствиями-барьерами, кросс, марафонский.</a:t>
            </a:r>
            <a:br>
              <a:rPr lang="ru-RU" sz="2000" b="1" dirty="0" smtClean="0">
                <a:solidFill>
                  <a:schemeClr val="bg1"/>
                </a:solidFill>
                <a:latin typeface="Century Schoolbook" pitchFamily="18" charset="0"/>
              </a:rPr>
            </a:br>
            <a:endParaRPr lang="ru-RU" sz="2000" dirty="0">
              <a:solidFill>
                <a:schemeClr val="bg1"/>
              </a:solidFill>
              <a:latin typeface="Century Schoolbook" pitchFamily="18" charset="0"/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785926"/>
            <a:ext cx="6429420" cy="4501125"/>
          </a:xfrm>
          <a:prstGeom prst="rect">
            <a:avLst/>
          </a:prstGeom>
          <a:noFill/>
          <a:ln w="25400">
            <a:solidFill>
              <a:srgbClr val="339966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688" y="285728"/>
            <a:ext cx="8858312" cy="1439850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Century Schoolbook" pitchFamily="18" charset="0"/>
              </a:rPr>
              <a:t>ВЕЛОСПОРТ</a:t>
            </a:r>
            <a:br>
              <a:rPr lang="ru-RU" sz="2000" b="1" dirty="0" smtClean="0">
                <a:solidFill>
                  <a:schemeClr val="bg1"/>
                </a:solidFill>
                <a:latin typeface="Century Schoolbook" pitchFamily="18" charset="0"/>
              </a:rPr>
            </a:br>
            <a:r>
              <a:rPr lang="ru-RU" sz="2000" b="1" dirty="0" smtClean="0">
                <a:solidFill>
                  <a:schemeClr val="bg1"/>
                </a:solidFill>
                <a:latin typeface="Century Schoolbook" pitchFamily="18" charset="0"/>
              </a:rPr>
              <a:t>вид спорта — гонки на треке, на шоссе, по пересеченной местности. К велосипедному спорту относят и фигурную езду, и игру в мяч на велосипедах (</a:t>
            </a:r>
            <a:r>
              <a:rPr lang="ru-RU" sz="2000" b="1" dirty="0" err="1" smtClean="0">
                <a:solidFill>
                  <a:schemeClr val="bg1"/>
                </a:solidFill>
                <a:latin typeface="Century Schoolbook" pitchFamily="18" charset="0"/>
              </a:rPr>
              <a:t>велобол</a:t>
            </a:r>
            <a:r>
              <a:rPr lang="ru-RU" sz="2000" b="1" dirty="0" smtClean="0">
                <a:solidFill>
                  <a:schemeClr val="bg1"/>
                </a:solidFill>
                <a:latin typeface="Century Schoolbook" pitchFamily="18" charset="0"/>
              </a:rPr>
              <a:t>, </a:t>
            </a:r>
            <a:r>
              <a:rPr lang="ru-RU" sz="2000" b="1" dirty="0" err="1" smtClean="0">
                <a:solidFill>
                  <a:schemeClr val="bg1"/>
                </a:solidFill>
                <a:latin typeface="Century Schoolbook" pitchFamily="18" charset="0"/>
              </a:rPr>
              <a:t>велополо</a:t>
            </a:r>
            <a:r>
              <a:rPr lang="ru-RU" sz="2000" b="1" dirty="0" smtClean="0">
                <a:solidFill>
                  <a:schemeClr val="bg1"/>
                </a:solidFill>
                <a:latin typeface="Century Schoolbook" pitchFamily="18" charset="0"/>
              </a:rPr>
              <a:t>), но эти последние виды не включены в программу Олимпийских игр.</a:t>
            </a:r>
            <a:br>
              <a:rPr lang="ru-RU" sz="2000" b="1" dirty="0" smtClean="0">
                <a:solidFill>
                  <a:schemeClr val="bg1"/>
                </a:solidFill>
                <a:latin typeface="Century Schoolbook" pitchFamily="18" charset="0"/>
              </a:rPr>
            </a:br>
            <a:endParaRPr lang="ru-RU" sz="2000" dirty="0">
              <a:solidFill>
                <a:schemeClr val="bg1"/>
              </a:solidFill>
              <a:latin typeface="Century Schoolbook" pitchFamily="18" charset="0"/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2357430"/>
            <a:ext cx="7500990" cy="4286280"/>
          </a:xfrm>
          <a:prstGeom prst="rect">
            <a:avLst/>
          </a:prstGeom>
          <a:noFill/>
          <a:ln w="25400">
            <a:solidFill>
              <a:srgbClr val="339966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725602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solidFill>
                  <a:schemeClr val="bg1"/>
                </a:solidFill>
                <a:latin typeface="Century Schoolbook" pitchFamily="18" charset="0"/>
              </a:rPr>
              <a:t>ГИМНАСТИКА</a:t>
            </a:r>
            <a:br>
              <a:rPr lang="ru-RU" sz="1800" b="1" dirty="0" smtClean="0">
                <a:solidFill>
                  <a:schemeClr val="bg1"/>
                </a:solidFill>
                <a:latin typeface="Century Schoolbook" pitchFamily="18" charset="0"/>
              </a:rPr>
            </a:br>
            <a:r>
              <a:rPr lang="ru-RU" sz="1800" b="1" dirty="0" smtClean="0">
                <a:solidFill>
                  <a:schemeClr val="bg1"/>
                </a:solidFill>
                <a:latin typeface="Century Schoolbook" pitchFamily="18" charset="0"/>
              </a:rPr>
              <a:t> система специально подобранных физических упражнений и методических приемов, применяемых для укрепления здоровья, гармоничного физического развития. Различают: спортивную и художественную гимнастику, спортивную акробатику.</a:t>
            </a:r>
            <a:br>
              <a:rPr lang="ru-RU" sz="1800" b="1" dirty="0" smtClean="0">
                <a:solidFill>
                  <a:schemeClr val="bg1"/>
                </a:solidFill>
                <a:latin typeface="Century Schoolbook" pitchFamily="18" charset="0"/>
              </a:rPr>
            </a:br>
            <a:endParaRPr lang="ru-RU" sz="1800" dirty="0">
              <a:solidFill>
                <a:schemeClr val="bg1"/>
              </a:solidFill>
              <a:latin typeface="Century Schoolbook" pitchFamily="18" charset="0"/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71736" y="1857364"/>
            <a:ext cx="4357718" cy="5000636"/>
          </a:xfrm>
          <a:prstGeom prst="rect">
            <a:avLst/>
          </a:prstGeom>
          <a:noFill/>
          <a:ln w="25400">
            <a:solidFill>
              <a:srgbClr val="339966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928802"/>
          </a:xfrm>
        </p:spPr>
        <p:txBody>
          <a:bodyPr>
            <a:normAutofit/>
          </a:bodyPr>
          <a:lstStyle/>
          <a:p>
            <a:r>
              <a:rPr lang="ru-RU" sz="2200" b="1" dirty="0" smtClean="0">
                <a:solidFill>
                  <a:schemeClr val="bg1"/>
                </a:solidFill>
                <a:latin typeface="Century Schoolbook" pitchFamily="18" charset="0"/>
              </a:rPr>
              <a:t>ПРЫЖКИ</a:t>
            </a:r>
            <a:br>
              <a:rPr lang="ru-RU" sz="2200" b="1" dirty="0" smtClean="0">
                <a:solidFill>
                  <a:schemeClr val="bg1"/>
                </a:solidFill>
                <a:latin typeface="Century Schoolbook" pitchFamily="18" charset="0"/>
              </a:rPr>
            </a:br>
            <a:r>
              <a:rPr lang="ru-RU" sz="2200" b="1" dirty="0" smtClean="0">
                <a:solidFill>
                  <a:schemeClr val="bg1"/>
                </a:solidFill>
                <a:latin typeface="Century Schoolbook" pitchFamily="18" charset="0"/>
              </a:rPr>
              <a:t> спортивные, прыжки в воду, прыжки в длину и высоту,         в т. ч. с шестом, в легкой атлетике, опорные в спортивной гимнастике, с трамплина в лыжном спорте и </a:t>
            </a:r>
            <a:r>
              <a:rPr lang="ru-RU" sz="2200" b="1" dirty="0" smtClean="0">
                <a:solidFill>
                  <a:schemeClr val="bg1"/>
                </a:solidFill>
              </a:rPr>
              <a:t>др.</a:t>
            </a:r>
            <a:endParaRPr lang="ru-RU" sz="2200" b="1" dirty="0">
              <a:solidFill>
                <a:schemeClr val="bg1"/>
              </a:solidFill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72066" y="1928802"/>
            <a:ext cx="3000396" cy="4286280"/>
          </a:xfrm>
          <a:prstGeom prst="rect">
            <a:avLst/>
          </a:prstGeom>
          <a:noFill/>
          <a:ln w="25400">
            <a:solidFill>
              <a:srgbClr val="339966"/>
            </a:solidFill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1928802"/>
            <a:ext cx="3000396" cy="4249738"/>
          </a:xfrm>
          <a:prstGeom prst="rect">
            <a:avLst/>
          </a:prstGeom>
          <a:noFill/>
          <a:ln w="25400">
            <a:solidFill>
              <a:srgbClr val="339966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511288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Century Schoolbook" pitchFamily="18" charset="0"/>
              </a:rPr>
              <a:t>МЕТАНИЯ СПОРТИВНЫЕ </a:t>
            </a:r>
            <a:br>
              <a:rPr lang="ru-RU" sz="2000" b="1" dirty="0" smtClean="0">
                <a:solidFill>
                  <a:schemeClr val="bg1"/>
                </a:solidFill>
                <a:latin typeface="Century Schoolbook" pitchFamily="18" charset="0"/>
              </a:rPr>
            </a:br>
            <a:r>
              <a:rPr lang="ru-RU" sz="2000" b="1" dirty="0" smtClean="0">
                <a:solidFill>
                  <a:schemeClr val="bg1"/>
                </a:solidFill>
                <a:latin typeface="Century Schoolbook" pitchFamily="18" charset="0"/>
              </a:rPr>
              <a:t> в легкой атлетике — метание на дальность диска, копья, молота, гранаты, а также толкание ядра.</a:t>
            </a:r>
            <a:br>
              <a:rPr lang="ru-RU" sz="2000" b="1" dirty="0" smtClean="0">
                <a:solidFill>
                  <a:schemeClr val="bg1"/>
                </a:solidFill>
                <a:latin typeface="Century Schoolbook" pitchFamily="18" charset="0"/>
              </a:rPr>
            </a:br>
            <a:endParaRPr lang="ru-RU" sz="2000" dirty="0">
              <a:solidFill>
                <a:schemeClr val="bg1"/>
              </a:solidFill>
              <a:latin typeface="Century Schoolbook" pitchFamily="18" charset="0"/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428860" y="1500174"/>
            <a:ext cx="4214842" cy="5143536"/>
          </a:xfrm>
          <a:prstGeom prst="rect">
            <a:avLst/>
          </a:prstGeom>
          <a:noFill/>
          <a:ln w="25400">
            <a:solidFill>
              <a:srgbClr val="339966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725602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Century Schoolbook" pitchFamily="18" charset="0"/>
              </a:rPr>
              <a:t>ФУТБОЛ</a:t>
            </a:r>
            <a:br>
              <a:rPr lang="ru-RU" sz="2000" b="1" dirty="0" smtClean="0">
                <a:solidFill>
                  <a:schemeClr val="bg1"/>
                </a:solidFill>
                <a:latin typeface="Century Schoolbook" pitchFamily="18" charset="0"/>
              </a:rPr>
            </a:br>
            <a:r>
              <a:rPr lang="ru-RU" sz="2000" b="1" dirty="0" smtClean="0">
                <a:solidFill>
                  <a:schemeClr val="bg1"/>
                </a:solidFill>
                <a:latin typeface="Century Schoolbook" pitchFamily="18" charset="0"/>
              </a:rPr>
              <a:t>спортивная игра на травяном поле, в которой две противоборствующие команды, используя ведение и передачи мяча ногами или другой частью тела стремятся забить его в ворота соперника и не пропустить в свои. </a:t>
            </a:r>
            <a:br>
              <a:rPr lang="ru-RU" sz="2000" b="1" dirty="0" smtClean="0">
                <a:solidFill>
                  <a:schemeClr val="bg1"/>
                </a:solidFill>
                <a:latin typeface="Century Schoolbook" pitchFamily="18" charset="0"/>
              </a:rPr>
            </a:br>
            <a:endParaRPr lang="ru-RU" sz="2000" dirty="0">
              <a:solidFill>
                <a:schemeClr val="bg1"/>
              </a:solidFill>
              <a:latin typeface="Century Schoolbook" pitchFamily="18" charset="0"/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71670" y="2143116"/>
            <a:ext cx="4572032" cy="4572032"/>
          </a:xfrm>
          <a:prstGeom prst="rect">
            <a:avLst/>
          </a:prstGeom>
          <a:noFill/>
          <a:ln w="25400">
            <a:solidFill>
              <a:srgbClr val="339966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928802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Century Schoolbook" pitchFamily="18" charset="0"/>
              </a:rPr>
              <a:t>ВОДНОЕ ПОЛО</a:t>
            </a:r>
            <a:br>
              <a:rPr lang="ru-RU" sz="2000" b="1" dirty="0" smtClean="0">
                <a:solidFill>
                  <a:schemeClr val="bg1"/>
                </a:solidFill>
                <a:latin typeface="Century Schoolbook" pitchFamily="18" charset="0"/>
              </a:rPr>
            </a:br>
            <a:r>
              <a:rPr lang="ru-RU" sz="2000" b="1" dirty="0" smtClean="0">
                <a:solidFill>
                  <a:schemeClr val="bg1"/>
                </a:solidFill>
                <a:latin typeface="Century Schoolbook" pitchFamily="18" charset="0"/>
              </a:rPr>
              <a:t>спортивная командная игра с мячом на воде — в прямоугольном бассейне, играющие стремятся забросить мяч в ворота соперника. </a:t>
            </a:r>
            <a:br>
              <a:rPr lang="ru-RU" sz="2000" b="1" dirty="0" smtClean="0">
                <a:solidFill>
                  <a:schemeClr val="bg1"/>
                </a:solidFill>
                <a:latin typeface="Century Schoolbook" pitchFamily="18" charset="0"/>
              </a:rPr>
            </a:br>
            <a:endParaRPr lang="ru-RU" sz="2000" dirty="0">
              <a:solidFill>
                <a:schemeClr val="bg1"/>
              </a:solidFill>
              <a:latin typeface="Century Schoolbook" pitchFamily="18" charset="0"/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862652"/>
            <a:ext cx="6429419" cy="4709620"/>
          </a:xfrm>
          <a:prstGeom prst="rect">
            <a:avLst/>
          </a:prstGeom>
          <a:noFill/>
          <a:ln w="25400">
            <a:solidFill>
              <a:srgbClr val="339966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001156" cy="1582726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Century Schoolbook" pitchFamily="18" charset="0"/>
              </a:rPr>
              <a:t>БОКС</a:t>
            </a:r>
            <a:br>
              <a:rPr lang="ru-RU" sz="2000" b="1" dirty="0" smtClean="0">
                <a:solidFill>
                  <a:schemeClr val="bg1"/>
                </a:solidFill>
                <a:latin typeface="Century Schoolbook" pitchFamily="18" charset="0"/>
              </a:rPr>
            </a:br>
            <a:r>
              <a:rPr lang="ru-RU" sz="2000" b="1" dirty="0" smtClean="0">
                <a:solidFill>
                  <a:schemeClr val="bg1"/>
                </a:solidFill>
                <a:latin typeface="Century Schoolbook" pitchFamily="18" charset="0"/>
              </a:rPr>
              <a:t> спортивное единоборство, кулачный бой по особым правилам, в специальных мягких перчатках. </a:t>
            </a:r>
            <a:br>
              <a:rPr lang="ru-RU" sz="2000" b="1" dirty="0" smtClean="0">
                <a:solidFill>
                  <a:schemeClr val="bg1"/>
                </a:solidFill>
                <a:latin typeface="Century Schoolbook" pitchFamily="18" charset="0"/>
              </a:rPr>
            </a:br>
            <a:endParaRPr lang="ru-RU" sz="2000" dirty="0">
              <a:solidFill>
                <a:schemeClr val="bg1"/>
              </a:solidFill>
              <a:latin typeface="Century Schoolbook" pitchFamily="18" charset="0"/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428736"/>
            <a:ext cx="5643602" cy="5072629"/>
          </a:xfrm>
          <a:prstGeom prst="rect">
            <a:avLst/>
          </a:prstGeom>
          <a:noFill/>
          <a:ln w="25400">
            <a:solidFill>
              <a:srgbClr val="339966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74638"/>
            <a:ext cx="9001156" cy="1654164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Century Schoolbook" pitchFamily="18" charset="0"/>
              </a:rPr>
              <a:t>БАСКЕТБОЛ</a:t>
            </a:r>
            <a:br>
              <a:rPr lang="ru-RU" sz="2000" b="1" dirty="0" smtClean="0">
                <a:solidFill>
                  <a:schemeClr val="bg1"/>
                </a:solidFill>
                <a:latin typeface="Century Schoolbook" pitchFamily="18" charset="0"/>
              </a:rPr>
            </a:br>
            <a:r>
              <a:rPr lang="ru-RU" sz="2000" b="1" dirty="0" smtClean="0">
                <a:solidFill>
                  <a:schemeClr val="bg1"/>
                </a:solidFill>
                <a:latin typeface="Century Schoolbook" pitchFamily="18" charset="0"/>
              </a:rPr>
              <a:t>спортивная командная игра (по 5 человек в каждой команде) с мячом, который забрасывают руками в кольцо с сеткой (корзину), укрепленное на щите на высоте 3,05 м. </a:t>
            </a:r>
            <a:br>
              <a:rPr lang="ru-RU" sz="2000" b="1" dirty="0" smtClean="0">
                <a:solidFill>
                  <a:schemeClr val="bg1"/>
                </a:solidFill>
                <a:latin typeface="Century Schoolbook" pitchFamily="18" charset="0"/>
              </a:rPr>
            </a:br>
            <a:endParaRPr lang="ru-RU" sz="2000" dirty="0">
              <a:solidFill>
                <a:schemeClr val="bg1"/>
              </a:solidFill>
              <a:latin typeface="Century Schoolbook" pitchFamily="18" charset="0"/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71736" y="1643050"/>
            <a:ext cx="3786214" cy="4929222"/>
          </a:xfrm>
          <a:prstGeom prst="rect">
            <a:avLst/>
          </a:prstGeom>
          <a:noFill/>
          <a:ln w="25400">
            <a:solidFill>
              <a:srgbClr val="339966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альтернативный процесс 3"/>
          <p:cNvSpPr/>
          <p:nvPr/>
        </p:nvSpPr>
        <p:spPr>
          <a:xfrm>
            <a:off x="1214414" y="0"/>
            <a:ext cx="3357586" cy="1357298"/>
          </a:xfrm>
          <a:prstGeom prst="flowChartAlternateProcess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Зимние</a:t>
            </a:r>
            <a:endParaRPr lang="ru-RU" sz="4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4643438" y="0"/>
            <a:ext cx="3500462" cy="1285860"/>
          </a:xfrm>
          <a:prstGeom prst="flowChartAlternateProcess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Летние</a:t>
            </a:r>
            <a:endParaRPr lang="ru-RU" sz="4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0" y="1857364"/>
            <a:ext cx="2214578" cy="71438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фристайл</a:t>
            </a:r>
            <a:endParaRPr lang="ru-RU" dirty="0"/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0" y="2571744"/>
            <a:ext cx="2214578" cy="71438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Прыжки на лыжах с трамплина</a:t>
            </a:r>
            <a:endParaRPr lang="ru-RU" dirty="0"/>
          </a:p>
        </p:txBody>
      </p:sp>
      <p:sp>
        <p:nvSpPr>
          <p:cNvPr id="8" name="Горизонтальный свиток 7"/>
          <p:cNvSpPr/>
          <p:nvPr/>
        </p:nvSpPr>
        <p:spPr>
          <a:xfrm>
            <a:off x="2143108" y="6143620"/>
            <a:ext cx="2214578" cy="71438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сноуборд</a:t>
            </a:r>
            <a:endParaRPr lang="ru-RU" dirty="0"/>
          </a:p>
        </p:txBody>
      </p:sp>
      <p:sp>
        <p:nvSpPr>
          <p:cNvPr id="9" name="Горизонтальный свиток 8"/>
          <p:cNvSpPr/>
          <p:nvPr/>
        </p:nvSpPr>
        <p:spPr>
          <a:xfrm>
            <a:off x="0" y="3286124"/>
            <a:ext cx="2214578" cy="71438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Скоростной бег на коньках</a:t>
            </a:r>
            <a:endParaRPr lang="ru-RU" dirty="0"/>
          </a:p>
        </p:txBody>
      </p:sp>
      <p:sp>
        <p:nvSpPr>
          <p:cNvPr id="10" name="Горизонтальный свиток 9"/>
          <p:cNvSpPr/>
          <p:nvPr/>
        </p:nvSpPr>
        <p:spPr>
          <a:xfrm>
            <a:off x="2143108" y="4143380"/>
            <a:ext cx="2214578" cy="71438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хоккей</a:t>
            </a:r>
            <a:endParaRPr lang="ru-RU" dirty="0"/>
          </a:p>
        </p:txBody>
      </p:sp>
      <p:sp>
        <p:nvSpPr>
          <p:cNvPr id="11" name="Горизонтальный свиток 10"/>
          <p:cNvSpPr/>
          <p:nvPr/>
        </p:nvSpPr>
        <p:spPr>
          <a:xfrm>
            <a:off x="2143108" y="5429264"/>
            <a:ext cx="2214578" cy="71438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бобслей</a:t>
            </a:r>
            <a:endParaRPr lang="ru-RU" dirty="0"/>
          </a:p>
        </p:txBody>
      </p:sp>
      <p:sp>
        <p:nvSpPr>
          <p:cNvPr id="12" name="Горизонтальный свиток 11"/>
          <p:cNvSpPr/>
          <p:nvPr/>
        </p:nvSpPr>
        <p:spPr>
          <a:xfrm>
            <a:off x="0" y="1142984"/>
            <a:ext cx="2214578" cy="71438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биатлон</a:t>
            </a:r>
            <a:endParaRPr lang="ru-RU" dirty="0"/>
          </a:p>
        </p:txBody>
      </p:sp>
      <p:sp>
        <p:nvSpPr>
          <p:cNvPr id="13" name="Горизонтальный свиток 12"/>
          <p:cNvSpPr/>
          <p:nvPr/>
        </p:nvSpPr>
        <p:spPr>
          <a:xfrm>
            <a:off x="2143108" y="4786322"/>
            <a:ext cx="2214578" cy="71438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керлинг</a:t>
            </a:r>
            <a:endParaRPr lang="ru-RU" dirty="0"/>
          </a:p>
        </p:txBody>
      </p:sp>
      <p:sp>
        <p:nvSpPr>
          <p:cNvPr id="14" name="Горизонтальный свиток 13"/>
          <p:cNvSpPr/>
          <p:nvPr/>
        </p:nvSpPr>
        <p:spPr>
          <a:xfrm>
            <a:off x="6929422" y="3786190"/>
            <a:ext cx="2214578" cy="71438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бег</a:t>
            </a:r>
            <a:endParaRPr lang="ru-RU" dirty="0"/>
          </a:p>
        </p:txBody>
      </p:sp>
      <p:sp>
        <p:nvSpPr>
          <p:cNvPr id="15" name="Горизонтальный свиток 14"/>
          <p:cNvSpPr/>
          <p:nvPr/>
        </p:nvSpPr>
        <p:spPr>
          <a:xfrm>
            <a:off x="4500562" y="2000240"/>
            <a:ext cx="2214578" cy="71438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велоспорт</a:t>
            </a:r>
            <a:endParaRPr lang="ru-RU" dirty="0"/>
          </a:p>
        </p:txBody>
      </p:sp>
      <p:sp>
        <p:nvSpPr>
          <p:cNvPr id="16" name="Горизонтальный свиток 15"/>
          <p:cNvSpPr/>
          <p:nvPr/>
        </p:nvSpPr>
        <p:spPr>
          <a:xfrm>
            <a:off x="4500562" y="2643182"/>
            <a:ext cx="2214578" cy="71438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гимнастика</a:t>
            </a:r>
            <a:endParaRPr lang="ru-RU" dirty="0"/>
          </a:p>
        </p:txBody>
      </p:sp>
      <p:sp>
        <p:nvSpPr>
          <p:cNvPr id="17" name="Горизонтальный свиток 16"/>
          <p:cNvSpPr/>
          <p:nvPr/>
        </p:nvSpPr>
        <p:spPr>
          <a:xfrm>
            <a:off x="4500562" y="3286124"/>
            <a:ext cx="2214578" cy="71438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прыжки</a:t>
            </a:r>
            <a:endParaRPr lang="ru-RU" dirty="0"/>
          </a:p>
        </p:txBody>
      </p:sp>
      <p:sp>
        <p:nvSpPr>
          <p:cNvPr id="18" name="Горизонтальный свиток 17"/>
          <p:cNvSpPr/>
          <p:nvPr/>
        </p:nvSpPr>
        <p:spPr>
          <a:xfrm>
            <a:off x="6929422" y="4357694"/>
            <a:ext cx="2214578" cy="71438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Водное поло</a:t>
            </a:r>
            <a:endParaRPr lang="ru-RU" dirty="0"/>
          </a:p>
        </p:txBody>
      </p:sp>
      <p:sp>
        <p:nvSpPr>
          <p:cNvPr id="19" name="Горизонтальный свиток 18"/>
          <p:cNvSpPr/>
          <p:nvPr/>
        </p:nvSpPr>
        <p:spPr>
          <a:xfrm>
            <a:off x="6929422" y="3143248"/>
            <a:ext cx="2214578" cy="71438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футбол</a:t>
            </a:r>
            <a:endParaRPr lang="ru-RU" dirty="0"/>
          </a:p>
        </p:txBody>
      </p:sp>
      <p:sp>
        <p:nvSpPr>
          <p:cNvPr id="20" name="Горизонтальный свиток 19"/>
          <p:cNvSpPr/>
          <p:nvPr/>
        </p:nvSpPr>
        <p:spPr>
          <a:xfrm>
            <a:off x="6929422" y="4929198"/>
            <a:ext cx="2214578" cy="71438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Метание спортивные</a:t>
            </a:r>
            <a:endParaRPr lang="ru-RU" dirty="0"/>
          </a:p>
        </p:txBody>
      </p:sp>
      <p:sp>
        <p:nvSpPr>
          <p:cNvPr id="21" name="Горизонтальный свиток 20"/>
          <p:cNvSpPr/>
          <p:nvPr/>
        </p:nvSpPr>
        <p:spPr>
          <a:xfrm>
            <a:off x="6929422" y="5572140"/>
            <a:ext cx="2214578" cy="71438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бокс</a:t>
            </a:r>
            <a:endParaRPr lang="ru-RU" dirty="0"/>
          </a:p>
        </p:txBody>
      </p:sp>
      <p:sp>
        <p:nvSpPr>
          <p:cNvPr id="22" name="Горизонтальный свиток 21"/>
          <p:cNvSpPr/>
          <p:nvPr/>
        </p:nvSpPr>
        <p:spPr>
          <a:xfrm>
            <a:off x="4500562" y="3929066"/>
            <a:ext cx="2214578" cy="71438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баскетбол</a:t>
            </a:r>
            <a:endParaRPr lang="ru-RU" dirty="0"/>
          </a:p>
        </p:txBody>
      </p:sp>
      <p:sp>
        <p:nvSpPr>
          <p:cNvPr id="23" name="Горизонтальный свиток 22"/>
          <p:cNvSpPr/>
          <p:nvPr/>
        </p:nvSpPr>
        <p:spPr>
          <a:xfrm>
            <a:off x="6929422" y="6143620"/>
            <a:ext cx="2214578" cy="71438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волейбол</a:t>
            </a:r>
            <a:endParaRPr lang="ru-RU" dirty="0"/>
          </a:p>
        </p:txBody>
      </p:sp>
      <p:sp>
        <p:nvSpPr>
          <p:cNvPr id="24" name="Горизонтальный свиток 23"/>
          <p:cNvSpPr/>
          <p:nvPr/>
        </p:nvSpPr>
        <p:spPr>
          <a:xfrm>
            <a:off x="4500562" y="1357298"/>
            <a:ext cx="2214578" cy="71438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плавание</a:t>
            </a:r>
            <a:endParaRPr lang="ru-RU" dirty="0"/>
          </a:p>
        </p:txBody>
      </p:sp>
      <p:pic>
        <p:nvPicPr>
          <p:cNvPr id="26" name="Рисунок 25" descr="http://abrosait.ru/wp-content/uploads/2008/09/olimpic-sports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4643422"/>
            <a:ext cx="2214578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Рисунок 26" descr="http://www.rustt.ru/b/artc/848/tt2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1428736"/>
            <a:ext cx="2143140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Рисунок 27" descr="http://images.aif.ru/002/454/443e55f01e004aeda03b4e32a9ec4bcd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4643446"/>
            <a:ext cx="2000232" cy="201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Рисунок 28" descr="http://fb.ru/misc/i/gallery/13506/433051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58016" y="1357298"/>
            <a:ext cx="2285984" cy="1902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74638"/>
            <a:ext cx="9001156" cy="1725602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Century Schoolbook" pitchFamily="18" charset="0"/>
              </a:rPr>
              <a:t>ВОЛЕЙБОЛ</a:t>
            </a:r>
            <a:br>
              <a:rPr lang="ru-RU" sz="2000" b="1" dirty="0" smtClean="0">
                <a:solidFill>
                  <a:schemeClr val="bg1"/>
                </a:solidFill>
                <a:latin typeface="Century Schoolbook" pitchFamily="18" charset="0"/>
              </a:rPr>
            </a:br>
            <a:r>
              <a:rPr lang="ru-RU" sz="2000" b="1" dirty="0" smtClean="0">
                <a:solidFill>
                  <a:schemeClr val="bg1"/>
                </a:solidFill>
                <a:latin typeface="Century Schoolbook" pitchFamily="18" charset="0"/>
              </a:rPr>
              <a:t>командная спортивная игра с мячом. Играющие стремятся ударами рук по мячу приземлить его на половине соперника. </a:t>
            </a:r>
            <a:br>
              <a:rPr lang="ru-RU" sz="2000" b="1" dirty="0" smtClean="0">
                <a:solidFill>
                  <a:schemeClr val="bg1"/>
                </a:solidFill>
                <a:latin typeface="Century Schoolbook" pitchFamily="18" charset="0"/>
              </a:rPr>
            </a:br>
            <a:endParaRPr lang="ru-RU" sz="2000" dirty="0">
              <a:solidFill>
                <a:schemeClr val="bg1"/>
              </a:solidFill>
              <a:latin typeface="Century Schoolbook" pitchFamily="18" charset="0"/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714612" y="1571612"/>
            <a:ext cx="3571900" cy="5072098"/>
          </a:xfrm>
          <a:prstGeom prst="rect">
            <a:avLst/>
          </a:prstGeom>
          <a:noFill/>
          <a:ln w="25400">
            <a:solidFill>
              <a:srgbClr val="339966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2225668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>
                <a:solidFill>
                  <a:schemeClr val="bg1"/>
                </a:solidFill>
                <a:latin typeface="Century Schoolbook" pitchFamily="18" charset="0"/>
              </a:rPr>
              <a:t>ПЛАВАНИЕ: </a:t>
            </a:r>
            <a:br>
              <a:rPr lang="ru-RU" sz="2200" b="1" dirty="0" smtClean="0">
                <a:solidFill>
                  <a:schemeClr val="bg1"/>
                </a:solidFill>
                <a:latin typeface="Century Schoolbook" pitchFamily="18" charset="0"/>
              </a:rPr>
            </a:br>
            <a:r>
              <a:rPr lang="ru-RU" sz="2200" b="1" dirty="0" smtClean="0">
                <a:solidFill>
                  <a:schemeClr val="bg1"/>
                </a:solidFill>
                <a:latin typeface="Century Schoolbook" pitchFamily="18" charset="0"/>
              </a:rPr>
              <a:t>на спортивные дистанции способами кроль (вольный стиль), брасс, баттерфляй, на спине, комбинированным стилем, а также прикладное, подводное, синхронное (художественное) плавание. Первые спортивные соревнования по плаванию состоялись в Англии (1877).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728" y="2357430"/>
            <a:ext cx="6073026" cy="4143404"/>
          </a:xfrm>
          <a:prstGeom prst="rect">
            <a:avLst/>
          </a:prstGeom>
          <a:noFill/>
          <a:ln w="25400">
            <a:solidFill>
              <a:srgbClr val="339966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Вывод: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   </a:t>
            </a:r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программу современных </a:t>
            </a:r>
            <a:r>
              <a:rPr lang="ru-RU" sz="3600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2" tooltip="Олимпийские игры"/>
              </a:rPr>
              <a:t>Олимпийских игр</a:t>
            </a:r>
            <a:r>
              <a:rPr lang="ru-RU" sz="3600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входят 28 летних (41 дисциплина) и 7 </a:t>
            </a:r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зимних (15 дисциплин) видов спорта. </a:t>
            </a:r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Олимпийские игры представляют не только те виды спорта, соревнования по которым можно проводить только </a:t>
            </a:r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летом или зимой , </a:t>
            </a:r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но и всесезонные. К тому же, постоянно идёт процесс принятия новых дисциплин в Олимпийскую программу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857364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Century Schoolbook" pitchFamily="18" charset="0"/>
              </a:rPr>
              <a:t>ФРИСТАЙЛ</a:t>
            </a:r>
            <a:r>
              <a:rPr lang="ru-RU" sz="2000" dirty="0">
                <a:solidFill>
                  <a:schemeClr val="bg1"/>
                </a:solidFill>
                <a:latin typeface="Century Schoolbook" pitchFamily="18" charset="0"/>
              </a:rPr>
              <a:t/>
            </a:r>
            <a:br>
              <a:rPr lang="ru-RU" sz="2000" dirty="0">
                <a:solidFill>
                  <a:schemeClr val="bg1"/>
                </a:solidFill>
                <a:latin typeface="Century Schoolbook" pitchFamily="18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Century Schoolbook" pitchFamily="18" charset="0"/>
              </a:rPr>
              <a:t>вид горнолыжного спорта; включает три разновидности: </a:t>
            </a:r>
            <a:br>
              <a:rPr lang="ru-RU" sz="2000" dirty="0" smtClean="0">
                <a:solidFill>
                  <a:schemeClr val="bg1"/>
                </a:solidFill>
                <a:latin typeface="Century Schoolbook" pitchFamily="18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Century Schoolbook" pitchFamily="18" charset="0"/>
              </a:rPr>
              <a:t>  1) могул; 2) лыжный балет; 3) прыжки с трамплина с выполнением ряда акробатических фигур. Кубок мира проводится с 1978, чемпионаты мира — с 1986</a:t>
            </a:r>
            <a:endParaRPr lang="ru-RU" sz="2000" dirty="0">
              <a:solidFill>
                <a:schemeClr val="bg1"/>
              </a:solidFill>
              <a:latin typeface="Century Schoolbook" pitchFamily="18" charset="0"/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857752" y="2214554"/>
            <a:ext cx="2924583" cy="3809524"/>
          </a:xfrm>
          <a:prstGeom prst="rect">
            <a:avLst/>
          </a:prstGeom>
          <a:noFill/>
          <a:ln w="25400">
            <a:solidFill>
              <a:srgbClr val="3366FF"/>
            </a:solidFill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2000240"/>
            <a:ext cx="3109912" cy="4319587"/>
          </a:xfrm>
          <a:prstGeom prst="rect">
            <a:avLst/>
          </a:prstGeom>
          <a:noFill/>
          <a:ln w="25400">
            <a:solidFill>
              <a:srgbClr val="3366FF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2071702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Century Schoolbook" pitchFamily="18" charset="0"/>
              </a:rPr>
              <a:t>ПРЫЖКИ НА ЛЫЖАХ С ТРАМПЛИНА</a:t>
            </a:r>
            <a:br>
              <a:rPr lang="ru-RU" sz="2000" b="1" dirty="0" smtClean="0">
                <a:solidFill>
                  <a:schemeClr val="bg1"/>
                </a:solidFill>
                <a:latin typeface="Century Schoolbook" pitchFamily="18" charset="0"/>
              </a:rPr>
            </a:br>
            <a:r>
              <a:rPr lang="ru-RU" sz="2000" b="1" dirty="0" smtClean="0">
                <a:solidFill>
                  <a:schemeClr val="bg1"/>
                </a:solidFill>
                <a:latin typeface="Century Schoolbook" pitchFamily="18" charset="0"/>
              </a:rPr>
              <a:t>вид лыжного спорта. Соревнования проводятся только среди мужчин со среднего (90 м) и большого (120 м) трамплинов. Прыжок оценивается с точки зрения техники исполнения (по 20-балльной системе) и длины полета. Участники соревнований выполняют две попытки.</a:t>
            </a:r>
            <a:br>
              <a:rPr lang="ru-RU" sz="2000" b="1" dirty="0" smtClean="0">
                <a:solidFill>
                  <a:schemeClr val="bg1"/>
                </a:solidFill>
                <a:latin typeface="Century Schoolbook" pitchFamily="18" charset="0"/>
              </a:rPr>
            </a:br>
            <a:endParaRPr lang="ru-RU" sz="2000" dirty="0">
              <a:solidFill>
                <a:schemeClr val="bg1"/>
              </a:solidFill>
              <a:latin typeface="Century Schoolbook" pitchFamily="18" charset="0"/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2285992"/>
            <a:ext cx="8215370" cy="4429155"/>
          </a:xfrm>
          <a:prstGeom prst="rect">
            <a:avLst/>
          </a:prstGeom>
          <a:noFill/>
          <a:ln w="25400">
            <a:solidFill>
              <a:srgbClr val="3366FF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1857388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>
                <a:solidFill>
                  <a:schemeClr val="bg1"/>
                </a:solidFill>
                <a:latin typeface="Century Schoolbook" pitchFamily="18" charset="0"/>
              </a:rPr>
              <a:t>СНОУБОРДИНГ</a:t>
            </a:r>
            <a:br>
              <a:rPr lang="ru-RU" sz="2200" b="1" dirty="0" smtClean="0">
                <a:solidFill>
                  <a:schemeClr val="bg1"/>
                </a:solidFill>
                <a:latin typeface="Century Schoolbook" pitchFamily="18" charset="0"/>
              </a:rPr>
            </a:br>
            <a:r>
              <a:rPr lang="ru-RU" sz="2200" b="1" dirty="0" smtClean="0">
                <a:solidFill>
                  <a:schemeClr val="bg1"/>
                </a:solidFill>
                <a:latin typeface="Century Schoolbook" pitchFamily="18" charset="0"/>
              </a:rPr>
              <a:t> (от англ. — лыжная доска), вид лыжного спорта — спуск по снежному склону на широкой окантованной лыже (крепления для ног устанавливаются поперек линии движения).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Содержимое 3" descr="5875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1928802"/>
            <a:ext cx="8001056" cy="4714908"/>
          </a:xfrm>
          <a:prstGeom prst="rect">
            <a:avLst/>
          </a:prstGeom>
          <a:noFill/>
          <a:ln w="25400">
            <a:solidFill>
              <a:srgbClr val="3366FF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001156" cy="1511288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Century Schoolbook" pitchFamily="18" charset="0"/>
              </a:rPr>
              <a:t>СКОРОСТНОЙ БЕГ НА КОНЬКАХ</a:t>
            </a:r>
            <a:br>
              <a:rPr lang="ru-RU" sz="2400" b="1" dirty="0" smtClean="0">
                <a:solidFill>
                  <a:schemeClr val="bg1"/>
                </a:solidFill>
                <a:latin typeface="Century Schoolbook" pitchFamily="18" charset="0"/>
              </a:rPr>
            </a:br>
            <a:r>
              <a:rPr lang="ru-RU" sz="2400" b="1" dirty="0" smtClean="0">
                <a:solidFill>
                  <a:schemeClr val="bg1"/>
                </a:solidFill>
                <a:latin typeface="Century Schoolbook" pitchFamily="18" charset="0"/>
              </a:rPr>
              <a:t> вид спорта, в котором необходимо как можно быстрее преодолевать соревновательную дистанцию на ледовом стадионе по замкнутому кругу.</a:t>
            </a:r>
            <a:r>
              <a:rPr lang="ru-RU" sz="2000" b="1" dirty="0" smtClean="0">
                <a:latin typeface="Century Schoolbook" pitchFamily="18" charset="0"/>
              </a:rPr>
              <a:t/>
            </a:r>
            <a:br>
              <a:rPr lang="ru-RU" sz="2000" b="1" dirty="0" smtClean="0">
                <a:latin typeface="Century Schoolbook" pitchFamily="18" charset="0"/>
              </a:rPr>
            </a:br>
            <a:endParaRPr lang="ru-RU" sz="2000" dirty="0">
              <a:latin typeface="Century Schoolbook" pitchFamily="18" charset="0"/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862652"/>
            <a:ext cx="6643734" cy="4781058"/>
          </a:xfrm>
          <a:prstGeom prst="rect">
            <a:avLst/>
          </a:prstGeom>
          <a:noFill/>
          <a:ln w="25400">
            <a:solidFill>
              <a:srgbClr val="3366FF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714620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solidFill>
                  <a:schemeClr val="bg1"/>
                </a:solidFill>
                <a:latin typeface="Century Schoolbook" pitchFamily="18" charset="0"/>
              </a:rPr>
              <a:t>ХОККЕЙ</a:t>
            </a:r>
            <a:br>
              <a:rPr lang="ru-RU" sz="1800" b="1" dirty="0" smtClean="0">
                <a:solidFill>
                  <a:schemeClr val="bg1"/>
                </a:solidFill>
                <a:latin typeface="Century Schoolbook" pitchFamily="18" charset="0"/>
              </a:rPr>
            </a:br>
            <a:r>
              <a:rPr lang="ru-RU" sz="1800" b="1" dirty="0" smtClean="0">
                <a:solidFill>
                  <a:schemeClr val="bg1"/>
                </a:solidFill>
                <a:latin typeface="Century Schoolbook" pitchFamily="18" charset="0"/>
              </a:rPr>
              <a:t>спортивная игра, заключающаяся в противоборстве двух команд, которые, передавая шайбу клюшками, стремятся забросить ее наибольшее количество раз в ворота соперника и не пропустить в свои. С 1920 хоккей входит в программу Олимпийских игр, с 1924 — в программу зимних Олимпийских игр, с 1998 — соревнования проводятся также среди женских команд.</a:t>
            </a:r>
            <a:br>
              <a:rPr lang="ru-RU" sz="1800" b="1" dirty="0" smtClean="0">
                <a:solidFill>
                  <a:schemeClr val="bg1"/>
                </a:solidFill>
                <a:latin typeface="Century Schoolbook" pitchFamily="18" charset="0"/>
              </a:rPr>
            </a:br>
            <a:endParaRPr lang="ru-RU" sz="1800" dirty="0">
              <a:solidFill>
                <a:schemeClr val="bg1"/>
              </a:solidFill>
              <a:latin typeface="Century Schoolbook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285992"/>
            <a:ext cx="7286676" cy="4429156"/>
          </a:xfrm>
          <a:prstGeom prst="rect">
            <a:avLst/>
          </a:prstGeom>
          <a:noFill/>
          <a:ln w="25400">
            <a:solidFill>
              <a:srgbClr val="3366FF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654164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solidFill>
                  <a:schemeClr val="bg1"/>
                </a:solidFill>
                <a:latin typeface="Century Schoolbook" pitchFamily="18" charset="0"/>
              </a:rPr>
              <a:t>БОБСЛЕЙ</a:t>
            </a:r>
            <a:br>
              <a:rPr lang="ru-RU" sz="1800" b="1" dirty="0" smtClean="0">
                <a:solidFill>
                  <a:schemeClr val="bg1"/>
                </a:solidFill>
                <a:latin typeface="Century Schoolbook" pitchFamily="18" charset="0"/>
              </a:rPr>
            </a:br>
            <a:r>
              <a:rPr lang="ru-RU" sz="1800" b="1" dirty="0" smtClean="0">
                <a:solidFill>
                  <a:schemeClr val="bg1"/>
                </a:solidFill>
                <a:latin typeface="Century Schoolbook" pitchFamily="18" charset="0"/>
              </a:rPr>
              <a:t> скоростной спуск с гор по специальным ледяным трассам на управляемых цельнометаллических санях. В 1924 была основана Международная федерация бобслея и тобоггана (FIBT), в 2002 в нее входили 56 стран. После распада СССР была создана Российская федерация бобслея</a:t>
            </a:r>
            <a:endParaRPr lang="ru-RU" sz="1800" dirty="0">
              <a:solidFill>
                <a:schemeClr val="bg1"/>
              </a:solidFill>
              <a:latin typeface="Century Schoolbook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2500306"/>
            <a:ext cx="7358114" cy="4071966"/>
          </a:xfrm>
          <a:prstGeom prst="rect">
            <a:avLst/>
          </a:prstGeom>
          <a:noFill/>
          <a:ln w="25400">
            <a:solidFill>
              <a:srgbClr val="3366FF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82792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Century Schoolbook" pitchFamily="18" charset="0"/>
              </a:rPr>
              <a:t>КЕРЛИНГ</a:t>
            </a:r>
            <a:br>
              <a:rPr lang="ru-RU" sz="2000" b="1" dirty="0" smtClean="0">
                <a:solidFill>
                  <a:schemeClr val="bg1"/>
                </a:solidFill>
                <a:latin typeface="Century Schoolbook" pitchFamily="18" charset="0"/>
              </a:rPr>
            </a:br>
            <a:r>
              <a:rPr lang="ru-RU" sz="2000" b="1" dirty="0" smtClean="0">
                <a:solidFill>
                  <a:schemeClr val="bg1"/>
                </a:solidFill>
                <a:latin typeface="Century Schoolbook" pitchFamily="18" charset="0"/>
              </a:rPr>
              <a:t> разновидность кеглей, спортивная игра, в которой противоборствующие команды (по 4 человека в каждой) стремятся попасть пущенной битой в вычерченную на льду мишень. Для броска биты готовят ледовую дорожку. Цель игры — попасть битой в мишень, вытолкнув из нее биту соперника.</a:t>
            </a:r>
            <a:br>
              <a:rPr lang="ru-RU" sz="2000" b="1" dirty="0" smtClean="0">
                <a:solidFill>
                  <a:schemeClr val="bg1"/>
                </a:solidFill>
                <a:latin typeface="Century Schoolbook" pitchFamily="18" charset="0"/>
              </a:rPr>
            </a:br>
            <a:endParaRPr lang="ru-RU" sz="2000" dirty="0">
              <a:solidFill>
                <a:schemeClr val="bg1"/>
              </a:solidFill>
              <a:latin typeface="Century Schoolbook" pitchFamily="18" charset="0"/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428868"/>
            <a:ext cx="6429420" cy="4091511"/>
          </a:xfrm>
          <a:prstGeom prst="rect">
            <a:avLst/>
          </a:prstGeom>
          <a:noFill/>
          <a:ln w="25400">
            <a:solidFill>
              <a:srgbClr val="3366FF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86</Words>
  <Application>Microsoft Office PowerPoint</Application>
  <PresentationFormat>Экран (4:3)</PresentationFormat>
  <Paragraphs>46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Олимпийские  виды спорта</vt:lpstr>
      <vt:lpstr>Слайд 2</vt:lpstr>
      <vt:lpstr>ФРИСТАЙЛ вид горнолыжного спорта; включает три разновидности:    1) могул; 2) лыжный балет; 3) прыжки с трамплина с выполнением ряда акробатических фигур. Кубок мира проводится с 1978, чемпионаты мира — с 1986</vt:lpstr>
      <vt:lpstr>ПРЫЖКИ НА ЛЫЖАХ С ТРАМПЛИНА вид лыжного спорта. Соревнования проводятся только среди мужчин со среднего (90 м) и большого (120 м) трамплинов. Прыжок оценивается с точки зрения техники исполнения (по 20-балльной системе) и длины полета. Участники соревнований выполняют две попытки. </vt:lpstr>
      <vt:lpstr>СНОУБОРДИНГ  (от англ. — лыжная доска), вид лыжного спорта — спуск по снежному склону на широкой окантованной лыже (крепления для ног устанавливаются поперек линии движения). </vt:lpstr>
      <vt:lpstr>СКОРОСТНОЙ БЕГ НА КОНЬКАХ  вид спорта, в котором необходимо как можно быстрее преодолевать соревновательную дистанцию на ледовом стадионе по замкнутому кругу. </vt:lpstr>
      <vt:lpstr>ХОККЕЙ спортивная игра, заключающаяся в противоборстве двух команд, которые, передавая шайбу клюшками, стремятся забросить ее наибольшее количество раз в ворота соперника и не пропустить в свои. С 1920 хоккей входит в программу Олимпийских игр, с 1924 — в программу зимних Олимпийских игр, с 1998 — соревнования проводятся также среди женских команд. </vt:lpstr>
      <vt:lpstr>БОБСЛЕЙ  скоростной спуск с гор по специальным ледяным трассам на управляемых цельнометаллических санях. В 1924 была основана Международная федерация бобслея и тобоггана (FIBT), в 2002 в нее входили 56 стран. После распада СССР была создана Российская федерация бобслея</vt:lpstr>
      <vt:lpstr>КЕРЛИНГ  разновидность кеглей, спортивная игра, в которой противоборствующие команды (по 4 человека в каждой) стремятся попасть пущенной битой в вычерченную на льду мишень. Для броска биты готовят ледовую дорожку. Цель игры — попасть битой в мишень, вытолкнув из нее биту соперника. </vt:lpstr>
      <vt:lpstr>БИАТЛОН  зимний вид спорта — лыжная гонка со стрельбой из винтовки на нескольких рубежах. Как самостоятельный вид оформился в конце 1950-х гг. В 1920-е гг. с появлением удобных в обращении винтовок во многих странах Европы, в спортивную практику вошли военизированные лыжные состязания, получившие название «гонок патрулей». Они-то и дали начало современному биатлону. </vt:lpstr>
      <vt:lpstr>БЕГ  спортивный, один из основных видов легкой атлетики: бег гладкий (по беговой дорожке, шоссе), с препятствиями-барьерами, кросс, марафонский. </vt:lpstr>
      <vt:lpstr>ВЕЛОСПОРТ вид спорта — гонки на треке, на шоссе, по пересеченной местности. К велосипедному спорту относят и фигурную езду, и игру в мяч на велосипедах (велобол, велополо), но эти последние виды не включены в программу Олимпийских игр. </vt:lpstr>
      <vt:lpstr>ГИМНАСТИКА  система специально подобранных физических упражнений и методических приемов, применяемых для укрепления здоровья, гармоничного физического развития. Различают: спортивную и художественную гимнастику, спортивную акробатику. </vt:lpstr>
      <vt:lpstr>ПРЫЖКИ  спортивные, прыжки в воду, прыжки в длину и высоту,         в т. ч. с шестом, в легкой атлетике, опорные в спортивной гимнастике, с трамплина в лыжном спорте и др.</vt:lpstr>
      <vt:lpstr>МЕТАНИЯ СПОРТИВНЫЕ   в легкой атлетике — метание на дальность диска, копья, молота, гранаты, а также толкание ядра. </vt:lpstr>
      <vt:lpstr>ФУТБОЛ спортивная игра на травяном поле, в которой две противоборствующие команды, используя ведение и передачи мяча ногами или другой частью тела стремятся забить его в ворота соперника и не пропустить в свои.  </vt:lpstr>
      <vt:lpstr>ВОДНОЕ ПОЛО спортивная командная игра с мячом на воде — в прямоугольном бассейне, играющие стремятся забросить мяч в ворота соперника.  </vt:lpstr>
      <vt:lpstr>БОКС  спортивное единоборство, кулачный бой по особым правилам, в специальных мягких перчатках.  </vt:lpstr>
      <vt:lpstr>БАСКЕТБОЛ спортивная командная игра (по 5 человек в каждой команде) с мячом, который забрасывают руками в кольцо с сеткой (корзину), укрепленное на щите на высоте 3,05 м.  </vt:lpstr>
      <vt:lpstr>ВОЛЕЙБОЛ командная спортивная игра с мячом. Играющие стремятся ударами рук по мячу приземлить его на половине соперника.  </vt:lpstr>
      <vt:lpstr>ПЛАВАНИЕ:  на спортивные дистанции способами кроль (вольный стиль), брасс, баттерфляй, на спине, комбинированным стилем, а также прикладное, подводное, синхронное (художественное) плавание. Первые спортивные соревнования по плаванию состоялись в Англии (1877). </vt:lpstr>
      <vt:lpstr>Вывод: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Олимпийские игры</dc:title>
  <dc:creator>Admin</dc:creator>
  <cp:lastModifiedBy>User</cp:lastModifiedBy>
  <cp:revision>11</cp:revision>
  <dcterms:created xsi:type="dcterms:W3CDTF">2010-05-28T13:14:52Z</dcterms:created>
  <dcterms:modified xsi:type="dcterms:W3CDTF">2016-04-25T04:07:41Z</dcterms:modified>
</cp:coreProperties>
</file>