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76" r:id="rId1"/>
  </p:sldMasterIdLst>
  <p:notesMasterIdLst>
    <p:notesMasterId r:id="rId8"/>
  </p:notesMasterIdLst>
  <p:handoutMasterIdLst>
    <p:handoutMasterId r:id="rId9"/>
  </p:handoutMasterIdLst>
  <p:sldIdLst>
    <p:sldId id="267" r:id="rId2"/>
    <p:sldId id="268" r:id="rId3"/>
    <p:sldId id="269" r:id="rId4"/>
    <p:sldId id="271" r:id="rId5"/>
    <p:sldId id="274" r:id="rId6"/>
    <p:sldId id="275" r:id="rId7"/>
  </p:sldIdLst>
  <p:sldSz cx="12192000" cy="6858000"/>
  <p:notesSz cx="6669088" cy="98964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CC"/>
    <a:srgbClr val="24B9DC"/>
    <a:srgbClr val="00CCFF"/>
    <a:srgbClr val="50ABB0"/>
    <a:srgbClr val="0066CC"/>
    <a:srgbClr val="99FF33"/>
    <a:srgbClr val="33CC33"/>
    <a:srgbClr val="00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018" autoAdjust="0"/>
    <p:restoredTop sz="99884" autoAdjust="0"/>
  </p:normalViewPr>
  <p:slideViewPr>
    <p:cSldViewPr>
      <p:cViewPr>
        <p:scale>
          <a:sx n="75" d="100"/>
          <a:sy n="75" d="100"/>
        </p:scale>
        <p:origin x="456" y="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1236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0701185-FD98-42F8-A94E-EDC74C38D798}" type="datetimeFigureOut">
              <a:rPr lang="ru-RU"/>
              <a:pPr>
                <a:defRPr/>
              </a:pPr>
              <a:t>25.04.2016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99934"/>
            <a:ext cx="2889938" cy="496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399934"/>
            <a:ext cx="2889938" cy="49654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80C39A4-BE51-4262-B3E8-4E95844645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88008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0957697-48CF-4A71-9EF9-63C3A5E1466E}" type="datetimeFigureOut">
              <a:rPr lang="ru-RU"/>
              <a:pPr>
                <a:defRPr/>
              </a:pPr>
              <a:t>25.04.2016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66713" y="1236663"/>
            <a:ext cx="5935662" cy="3340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62679"/>
            <a:ext cx="5335270" cy="38967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99934"/>
            <a:ext cx="2889938" cy="496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399934"/>
            <a:ext cx="2889938" cy="49654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0B1CDB4-B131-4EAC-8EE4-A23FFDFBF5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018509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10387013" y="5038725"/>
            <a:ext cx="1893887" cy="1725613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20726" y="776289"/>
            <a:ext cx="10750549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20726" y="2250280"/>
            <a:ext cx="10750549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828800" y="6013450"/>
            <a:ext cx="77216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1B768CE9-1FBA-4C02-BF3B-9C4E7B805E52}" type="datetime1">
              <a:rPr lang="ru-RU"/>
              <a:pPr>
                <a:defRPr/>
              </a:pPr>
              <a:t>25.04.2016</a:t>
            </a:fld>
            <a:endParaRPr lang="en-US" dirty="0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828800" y="5649913"/>
            <a:ext cx="77216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190288" y="5753100"/>
            <a:ext cx="669925" cy="365125"/>
          </a:xfrm>
        </p:spPr>
        <p:txBody>
          <a:bodyPr anchor="ctr"/>
          <a:lstStyle>
            <a:lvl1pPr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1C88391-4BE7-4FA8-A91C-BDCDF043425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B0A6E-ECE6-46E0-BCAA-8D0ADE3E8EDB}" type="datetime1">
              <a:rPr lang="ru-RU"/>
              <a:pPr>
                <a:defRPr/>
              </a:pPr>
              <a:t>25.04.2016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46B6D-3ACA-4D46-AEE7-C4E5FBA168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3312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2F1CA-A0A7-4DA3-96D4-EA6AF0CB74AA}" type="datetime1">
              <a:rPr lang="ru-RU"/>
              <a:pPr>
                <a:defRPr/>
              </a:pPr>
              <a:t>25.04.2016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305A1-824E-40B5-9326-C1CCE201A0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82808"/>
            <a:ext cx="109728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388100" y="6480175"/>
            <a:ext cx="28448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79CE0-2FDA-49D3-92FB-58F45438A86C}" type="datetime1">
              <a:rPr lang="ru-RU"/>
              <a:pPr>
                <a:defRPr/>
              </a:pPr>
              <a:t>25.04.2016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481763"/>
            <a:ext cx="5680075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39F26-35F9-4DE0-96DD-26C963A665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9525" y="6350"/>
            <a:ext cx="1217295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10387013" y="93662"/>
            <a:ext cx="1893888" cy="1725613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8624888" y="9525"/>
            <a:ext cx="3563937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12182475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271465"/>
            <a:ext cx="9652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633536"/>
            <a:ext cx="51816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9274175" y="6477000"/>
            <a:ext cx="28448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AEE61-560B-448C-9F9D-604212C561B6}" type="datetime1">
              <a:rPr lang="ru-RU"/>
              <a:pPr>
                <a:defRPr/>
              </a:pPr>
              <a:t>25.04.2016</a:t>
            </a:fld>
            <a:endParaRPr lang="en-US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92500" y="6481763"/>
            <a:ext cx="5680075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268075" y="809625"/>
            <a:ext cx="669925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119AB-BC8D-4C82-89EE-13F2212DA86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C3F30-7388-4021-9E75-61EAF858526C}" type="datetime1">
              <a:rPr lang="ru-RU"/>
              <a:pPr>
                <a:defRPr/>
              </a:pPr>
              <a:t>25.04.2016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2B956-E190-4785-BFA1-AD6DB0A1B5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931" y="290732"/>
            <a:ext cx="14224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0008" y="290732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820008" y="3427124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696307" y="290732"/>
            <a:ext cx="9144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696307" y="3427124"/>
            <a:ext cx="9144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388100" y="6481763"/>
            <a:ext cx="28416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6873C-0293-499E-8E10-ADCA4219F0C6}" type="datetime1">
              <a:rPr lang="ru-RU"/>
              <a:pPr>
                <a:defRPr/>
              </a:pPr>
              <a:t>25.04.2016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609600" y="6481763"/>
            <a:ext cx="5681663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0118725" y="6483350"/>
            <a:ext cx="671513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20B13-30BB-482B-8468-F91DF64823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D849F-A706-4D60-82EE-E03C06AD5136}" type="datetime1">
              <a:rPr lang="ru-RU"/>
              <a:pPr>
                <a:defRPr/>
              </a:pPr>
              <a:t>25.04.2016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F8B21-063B-4193-A47A-8B71B6BFCB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4D18F-E818-423E-AEFE-8AD682CDFECE}" type="datetime1">
              <a:rPr lang="ru-RU"/>
              <a:pPr>
                <a:defRPr/>
              </a:pPr>
              <a:t>25.04.2016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52EFB-E3E1-461C-8D5B-E525627BCB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367664"/>
            <a:ext cx="12192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514475" y="367664"/>
            <a:ext cx="32512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868333" y="320040"/>
            <a:ext cx="7034784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2475" y="6556375"/>
            <a:ext cx="28448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C2806142-2639-408D-AA08-454B34A420BF}" type="datetime1">
              <a:rPr lang="ru-RU"/>
              <a:pPr>
                <a:defRPr/>
              </a:pPr>
              <a:t>25.04.2016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14475" y="6556375"/>
            <a:ext cx="68580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214100" y="6556375"/>
            <a:ext cx="669925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F6E2DAC5-AE49-449A-89D0-2FDEB6F2B4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150896"/>
            <a:ext cx="12192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17649" y="373966"/>
            <a:ext cx="9777984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0" y="5867400"/>
            <a:ext cx="9777984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143875" y="6556375"/>
            <a:ext cx="2805113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E1FAE6FE-C835-44C7-B08A-ADF3C9E1191A}" type="datetime1">
              <a:rPr lang="ru-RU"/>
              <a:pPr>
                <a:defRPr/>
              </a:pPr>
              <a:t>25.04.2016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60513" y="6557963"/>
            <a:ext cx="65976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56925" y="6556375"/>
            <a:ext cx="487363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CD7135D0-0395-47C9-8E21-E80B900CF1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82828"/>
            </a:gs>
            <a:gs pos="60001">
              <a:srgbClr val="393939"/>
            </a:gs>
            <a:gs pos="100000">
              <a:srgbClr val="78787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9525" y="14288"/>
            <a:ext cx="1217295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12182475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8624888" y="4948238"/>
            <a:ext cx="3563937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68288"/>
            <a:ext cx="109728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609600" y="1882775"/>
            <a:ext cx="10972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388100" y="6481763"/>
            <a:ext cx="28448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BFEA0DD-DA98-4623-85EC-AA95E27D9BE1}" type="datetime1">
              <a:rPr lang="ru-RU"/>
              <a:pPr>
                <a:defRPr/>
              </a:pPr>
              <a:t>25.04.2016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481763"/>
            <a:ext cx="5680075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118725" y="6481763"/>
            <a:ext cx="671513" cy="3016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fld id="{8671CB89-DA20-47E1-82D8-8BDDDF935F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Прямоугольник 9"/>
          <p:cNvSpPr/>
          <p:nvPr userDrawn="1"/>
        </p:nvSpPr>
        <p:spPr bwMode="invGray">
          <a:xfrm>
            <a:off x="0" y="6492875"/>
            <a:ext cx="12188825" cy="3651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33" r:id="rId4"/>
    <p:sldLayoutId id="2147484041" r:id="rId5"/>
    <p:sldLayoutId id="2147484034" r:id="rId6"/>
    <p:sldLayoutId id="2147484035" r:id="rId7"/>
    <p:sldLayoutId id="2147484042" r:id="rId8"/>
    <p:sldLayoutId id="2147484043" r:id="rId9"/>
    <p:sldLayoutId id="2147484036" r:id="rId10"/>
    <p:sldLayoutId id="2147484037" r:id="rId11"/>
  </p:sldLayoutIdLst>
  <p:transition spd="med">
    <p:fade/>
  </p:transition>
  <p:timing>
    <p:tnLst>
      <p:par>
        <p:cTn id="1" dur="indefinite" restart="never" nodeType="tmRoot"/>
      </p:par>
    </p:tnLst>
  </p:timing>
  <p:hf hdr="0" ftr="0"/>
  <p:txStyles>
    <p:titleStyle>
      <a:lvl1pPr marL="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8ABACB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8ABACB"/>
          </a:solidFill>
          <a:latin typeface="Century Gothic" panose="020B0502020202020204" pitchFamily="34" charset="0"/>
        </a:defRPr>
      </a:lvl2pPr>
      <a:lvl3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8ABACB"/>
          </a:solidFill>
          <a:latin typeface="Century Gothic" panose="020B0502020202020204" pitchFamily="34" charset="0"/>
        </a:defRPr>
      </a:lvl3pPr>
      <a:lvl4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8ABACB"/>
          </a:solidFill>
          <a:latin typeface="Century Gothic" panose="020B0502020202020204" pitchFamily="34" charset="0"/>
        </a:defRPr>
      </a:lvl4pPr>
      <a:lvl5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8ABACB"/>
          </a:solidFill>
          <a:latin typeface="Century Gothic" panose="020B0502020202020204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8ABACB"/>
          </a:solidFill>
          <a:latin typeface="Century Gothic" panose="020B0502020202020204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8ABACB"/>
          </a:solidFill>
          <a:latin typeface="Century Gothic" panose="020B0502020202020204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8ABACB"/>
          </a:solidFill>
          <a:latin typeface="Century Gothic" panose="020B0502020202020204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8ABACB"/>
          </a:solidFill>
          <a:latin typeface="Century Gothic" panose="020B0502020202020204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A3BEC8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11358563" y="6556375"/>
            <a:ext cx="669925" cy="3016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BE4F0B7F-E954-444B-991F-9788E8557EFA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  <p:pic>
        <p:nvPicPr>
          <p:cNvPr id="9240" name="Picture 2" descr="C:\Users\Sakovich_AA\Desktop\wrkfldr\picts\wrk\gerb_sankt-peterburg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988" y="160338"/>
            <a:ext cx="6127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Выноска 1 24"/>
          <p:cNvSpPr/>
          <p:nvPr/>
        </p:nvSpPr>
        <p:spPr>
          <a:xfrm>
            <a:off x="1919536" y="260648"/>
            <a:ext cx="8640960" cy="1747342"/>
          </a:xfrm>
          <a:prstGeom prst="borderCallout1">
            <a:avLst/>
          </a:prstGeom>
          <a:solidFill>
            <a:srgbClr val="24B9DC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Компьютерные технологии обучения – это процесс подготовки и передачи информации, средством которого является компьютер. В настоящее время в педагогической деятельности музыкального руководителя компьютер выполняет роль: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источника информации;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наглядного пособия;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средства хранения  рабочих материалов.</a:t>
            </a:r>
            <a:endParaRPr lang="ru-RU" sz="1400" dirty="0">
              <a:solidFill>
                <a:schemeClr val="bg1"/>
              </a:solidFill>
              <a:latin typeface="Century Schoolbook" panose="02040604050505020304" pitchFamily="18" charset="0"/>
              <a:cs typeface="Times New Roman" pitchFamily="18" charset="0"/>
            </a:endParaRPr>
          </a:p>
        </p:txBody>
      </p:sp>
      <p:sp>
        <p:nvSpPr>
          <p:cNvPr id="26" name="Выноска 1 25"/>
          <p:cNvSpPr/>
          <p:nvPr/>
        </p:nvSpPr>
        <p:spPr>
          <a:xfrm>
            <a:off x="1919536" y="2276872"/>
            <a:ext cx="8640960" cy="1747342"/>
          </a:xfrm>
          <a:prstGeom prst="borderCallout1">
            <a:avLst/>
          </a:prstGeom>
          <a:solidFill>
            <a:srgbClr val="24B9DC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Использование информационно-коммуникационных технологий в музыкальном воспитании детей дает следующие преимущества: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улучшается запоминание пройденного материала;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усиливается познавательный интерес воспитанников;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sz="1400" dirty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р</a:t>
            </a: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азвивается интерес ребенка к самостоятельному выполнению заданий.</a:t>
            </a:r>
            <a:endParaRPr lang="ru-RU" sz="1400" dirty="0">
              <a:solidFill>
                <a:schemeClr val="bg1"/>
              </a:solidFill>
              <a:latin typeface="Century Schoolbook" panose="02040604050505020304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Игорь\Desktop\мам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464" y="4293096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Игорь\Desktop\мам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68208" y="4288110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11358563" y="6556375"/>
            <a:ext cx="669925" cy="3016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31764D2-0E17-4151-8068-2C813C74DD05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pic>
        <p:nvPicPr>
          <p:cNvPr id="10245" name="Picture 2" descr="C:\Users\Sakovich_AA\Desktop\wrkfldr\picts\wrk\gerb_sankt-peterburg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988" y="160338"/>
            <a:ext cx="6127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Выноска 1 9"/>
          <p:cNvSpPr/>
          <p:nvPr/>
        </p:nvSpPr>
        <p:spPr>
          <a:xfrm>
            <a:off x="1132806" y="548680"/>
            <a:ext cx="10723834" cy="1296144"/>
          </a:xfrm>
          <a:prstGeom prst="borderCallout1">
            <a:avLst/>
          </a:prstGeom>
          <a:solidFill>
            <a:srgbClr val="24B9DC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Применение компьютерной техники позволяет сделать музыкальное занятие привлекательным и современным, осуществлять индивидуализацию обучения, объективно и своевременно проводить контроль и подведение итогов.</a:t>
            </a:r>
          </a:p>
        </p:txBody>
      </p:sp>
      <p:pic>
        <p:nvPicPr>
          <p:cNvPr id="13314" name="Picture 2" descr="C:\Users\Игорь\Desktop\мам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5753" y="2060847"/>
            <a:ext cx="4006879" cy="467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Игорь\Desktop\мам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3912" y="2060848"/>
            <a:ext cx="2592016" cy="179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Игорь\Desktop\мам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6120" y="3501006"/>
            <a:ext cx="2603848" cy="179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Users\Игорь\Desktop\мам1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92344" y="4941168"/>
            <a:ext cx="2664296" cy="179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11358563" y="6556375"/>
            <a:ext cx="669925" cy="3016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D8D107F-45D8-46D3-BB99-B4EA5BAA1B8B}" type="slidenum">
              <a:rPr lang="ru-RU" altLang="ru-RU" sz="1100" smtClean="0"/>
              <a:pPr/>
              <a:t>3</a:t>
            </a:fld>
            <a:endParaRPr lang="ru-RU" altLang="ru-RU" sz="1100" smtClean="0"/>
          </a:p>
        </p:txBody>
      </p:sp>
      <p:pic>
        <p:nvPicPr>
          <p:cNvPr id="11269" name="Picture 2" descr="C:\Users\Sakovich_AA\Desktop\wrkfldr\picts\wrk\gerb_sankt-peterburg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988" y="160338"/>
            <a:ext cx="6127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Выноска 1 16"/>
          <p:cNvSpPr/>
          <p:nvPr/>
        </p:nvSpPr>
        <p:spPr>
          <a:xfrm>
            <a:off x="1132806" y="548680"/>
            <a:ext cx="10723834" cy="1296144"/>
          </a:xfrm>
          <a:prstGeom prst="borderCallout1">
            <a:avLst/>
          </a:prstGeom>
          <a:solidFill>
            <a:srgbClr val="24B9DC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На музыкальных занятиях используются такие инновационные приемы, как музыкальные сказки, занятия посиделки, театрализованные игры с куклами, речевые и пальчиковые игры  и многое другое.</a:t>
            </a:r>
          </a:p>
        </p:txBody>
      </p:sp>
      <p:pic>
        <p:nvPicPr>
          <p:cNvPr id="11272" name="Picture 8" descr="C:\Users\Игорь\Desktop\мам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5800" y="2132856"/>
            <a:ext cx="3824790" cy="203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C:\Users\Игорь\Desktop\мам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3432" y="3789040"/>
            <a:ext cx="4069954" cy="271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C:\Users\Игорь\Desktop\мам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4152" y="3789040"/>
            <a:ext cx="4069954" cy="271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2" descr="C:\Users\Sakovich_AA\Desktop\wrkfldr\picts\wrk\gerb_sankt-peterburg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988" y="160338"/>
            <a:ext cx="6127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Выноска 1 19"/>
          <p:cNvSpPr/>
          <p:nvPr/>
        </p:nvSpPr>
        <p:spPr>
          <a:xfrm>
            <a:off x="1420838" y="548680"/>
            <a:ext cx="9643714" cy="864096"/>
          </a:xfrm>
          <a:prstGeom prst="borderCallout1">
            <a:avLst/>
          </a:prstGeom>
          <a:solidFill>
            <a:srgbClr val="24B9DC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Проводимые на улице праздники повышают детям настроение и дают им положительный заряд эмоций.</a:t>
            </a:r>
          </a:p>
        </p:txBody>
      </p:sp>
      <p:pic>
        <p:nvPicPr>
          <p:cNvPr id="14340" name="Picture 4" descr="C:\Users\Игорь\Desktop\д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5399" y="1731011"/>
            <a:ext cx="4680519" cy="303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Игорь\Desktop\мам777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4037" y="1719064"/>
            <a:ext cx="4680519" cy="304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2" descr="C:\Users\Sakovich_AA\Desktop\wrkfldr\picts\wrk\gerb_sankt-peterburg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988" y="160338"/>
            <a:ext cx="6127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Выноска 1 19"/>
          <p:cNvSpPr/>
          <p:nvPr/>
        </p:nvSpPr>
        <p:spPr>
          <a:xfrm>
            <a:off x="1420838" y="548680"/>
            <a:ext cx="9643714" cy="864096"/>
          </a:xfrm>
          <a:prstGeom prst="borderCallout1">
            <a:avLst/>
          </a:prstGeom>
          <a:solidFill>
            <a:srgbClr val="24B9DC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Презентации подходят для многих возрастных категорий детей.</a:t>
            </a:r>
          </a:p>
        </p:txBody>
      </p:sp>
      <p:pic>
        <p:nvPicPr>
          <p:cNvPr id="16386" name="Picture 2" descr="C:\Users\Игорь\Desktop\и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799" y="1844824"/>
            <a:ext cx="3615735" cy="27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Игорь\Desktop\чай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3832" y="2850293"/>
            <a:ext cx="2541848" cy="342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Игорь\Desktop\чай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0176" y="1844825"/>
            <a:ext cx="3810000" cy="27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682052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2" descr="C:\Users\Sakovich_AA\Desktop\wrkfldr\picts\wrk\gerb_sankt-peterburg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988" y="160338"/>
            <a:ext cx="6127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Выноска 1 19"/>
          <p:cNvSpPr/>
          <p:nvPr/>
        </p:nvSpPr>
        <p:spPr>
          <a:xfrm>
            <a:off x="1420838" y="548680"/>
            <a:ext cx="9643714" cy="1080120"/>
          </a:xfrm>
          <a:prstGeom prst="borderCallout1">
            <a:avLst/>
          </a:prstGeom>
          <a:solidFill>
            <a:srgbClr val="24B9DC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itchFamily="18" charset="0"/>
              </a:rPr>
              <a:t>Движение под музыку развивает творческую фантазию, воображение ребенка. Различные творческие задания позволяют активно влиять на личность ребенка, давая выход детскому стремлению к самовыражению. Красота музыки и красота движений, рождаемых ею, создают на занятиях особую эмоционально насыщенную атмосферу погружения в мир музыкального искусства.</a:t>
            </a:r>
          </a:p>
        </p:txBody>
      </p:sp>
      <p:pic>
        <p:nvPicPr>
          <p:cNvPr id="17410" name="Picture 2" descr="C:\Users\Игорь\Desktop\танцы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9737" y="2060848"/>
            <a:ext cx="7920880" cy="401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Игорь\Desktop\муз 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384" y="2060848"/>
            <a:ext cx="2674739" cy="193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Игорь\Desktop\т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384" y="4058754"/>
            <a:ext cx="2674739" cy="201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61559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194</Words>
  <Application>Microsoft Office PowerPoint</Application>
  <PresentationFormat>Произвольный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2014-06-20T06:00:04Z</dcterms:created>
  <dcterms:modified xsi:type="dcterms:W3CDTF">2016-04-25T11:00:32Z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TC030310109991</vt:lpwstr>
  </property>
</Properties>
</file>