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19F25B-5621-43B6-833A-6F946F1A0307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6340F-2BAD-422E-A0D7-C8052EA705D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6340F-2BAD-422E-A0D7-C8052EA705D8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1D89-2059-4372-95FD-0C0239712012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431FB-8D44-44CE-A50E-59E42CB57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1D89-2059-4372-95FD-0C0239712012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431FB-8D44-44CE-A50E-59E42CB57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1D89-2059-4372-95FD-0C0239712012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431FB-8D44-44CE-A50E-59E42CB57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1D89-2059-4372-95FD-0C0239712012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431FB-8D44-44CE-A50E-59E42CB57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1D89-2059-4372-95FD-0C0239712012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431FB-8D44-44CE-A50E-59E42CB57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1D89-2059-4372-95FD-0C0239712012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431FB-8D44-44CE-A50E-59E42CB57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1D89-2059-4372-95FD-0C0239712012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431FB-8D44-44CE-A50E-59E42CB57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1D89-2059-4372-95FD-0C0239712012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431FB-8D44-44CE-A50E-59E42CB57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1D89-2059-4372-95FD-0C0239712012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431FB-8D44-44CE-A50E-59E42CB57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1D89-2059-4372-95FD-0C0239712012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431FB-8D44-44CE-A50E-59E42CB57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1D89-2059-4372-95FD-0C0239712012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431FB-8D44-44CE-A50E-59E42CB57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F1D89-2059-4372-95FD-0C0239712012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431FB-8D44-44CE-A50E-59E42CB57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9.xml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3068960"/>
            <a:ext cx="9144000" cy="2592288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2291343" y="3068960"/>
            <a:ext cx="11527516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8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«От Петербурга </a:t>
            </a:r>
          </a:p>
          <a:p>
            <a:pPr algn="ctr"/>
            <a:r>
              <a:rPr lang="ru-RU" sz="8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                 к Царскому Селу»</a:t>
            </a:r>
            <a:endParaRPr lang="ru-RU" sz="8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98072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Государственное дошкольное образовательное учреждение детский сад № 67 Красногвардейского района С.-Петербурга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34468" y="6150114"/>
            <a:ext cx="39095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r"/>
            <a:r>
              <a:rPr lang="ru-RU" sz="2000" b="1" cap="none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Подготовила: </a:t>
            </a:r>
            <a:r>
              <a:rPr lang="ru-RU" sz="2000" b="1" cap="none" spc="150" dirty="0" err="1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Кутафина</a:t>
            </a:r>
            <a:r>
              <a:rPr lang="ru-RU" sz="2000" b="1" cap="none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А.А.,</a:t>
            </a:r>
          </a:p>
          <a:p>
            <a:pPr algn="r"/>
            <a:r>
              <a:rPr lang="ru-RU" sz="2000" b="1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воспитатель</a:t>
            </a:r>
            <a:endParaRPr lang="ru-RU" sz="2000" b="1" cap="none" spc="150" dirty="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780928"/>
            <a:ext cx="849944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Спасибо за внимание!</a:t>
            </a:r>
            <a:endParaRPr lang="ru-RU" sz="8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59632" y="476672"/>
          <a:ext cx="6408712" cy="579151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24136"/>
                <a:gridCol w="5184576"/>
              </a:tblGrid>
              <a:tr h="709793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Monotype Corsiva" pitchFamily="66" charset="0"/>
                        </a:rPr>
                        <a:t>№</a:t>
                      </a:r>
                      <a:r>
                        <a:rPr lang="ru-RU" sz="2400" b="1" baseline="0" dirty="0" smtClean="0">
                          <a:latin typeface="Monotype Corsiva" pitchFamily="66" charset="0"/>
                        </a:rPr>
                        <a:t> </a:t>
                      </a:r>
                      <a:r>
                        <a:rPr lang="ru-RU" sz="2400" b="1" dirty="0" smtClean="0">
                          <a:latin typeface="Monotype Corsiva" pitchFamily="66" charset="0"/>
                        </a:rPr>
                        <a:t>занятия</a:t>
                      </a:r>
                      <a:endParaRPr lang="ru-RU" sz="2400" b="1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dk1">
                        <a:tint val="20000"/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latin typeface="Monotype Corsiva" pitchFamily="66" charset="0"/>
                        </a:rPr>
                        <a:t>Тема</a:t>
                      </a:r>
                      <a:endParaRPr lang="ru-RU" sz="2400" b="1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dk1">
                        <a:tint val="20000"/>
                        <a:alpha val="83000"/>
                      </a:schemeClr>
                    </a:solidFill>
                  </a:tcPr>
                </a:tc>
              </a:tr>
              <a:tr h="70979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Monotype Corsiva" pitchFamily="66" charset="0"/>
                        </a:rPr>
                        <a:t>1</a:t>
                      </a:r>
                      <a:endParaRPr lang="ru-RU" sz="2400" b="1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dk1">
                        <a:tint val="20000"/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latin typeface="Monotype Corsiva" pitchFamily="66" charset="0"/>
                        </a:rPr>
                        <a:t>Витебский вокзал</a:t>
                      </a:r>
                      <a:endParaRPr lang="ru-RU" sz="2400" b="1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dk1">
                        <a:tint val="20000"/>
                        <a:alpha val="83000"/>
                      </a:schemeClr>
                    </a:solidFill>
                  </a:tcPr>
                </a:tc>
              </a:tr>
              <a:tr h="70979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Monotype Corsiva" pitchFamily="66" charset="0"/>
                        </a:rPr>
                        <a:t>2</a:t>
                      </a:r>
                      <a:endParaRPr lang="ru-RU" sz="2400" b="1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dk1">
                        <a:tint val="20000"/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latin typeface="Monotype Corsiva" pitchFamily="66" charset="0"/>
                        </a:rPr>
                        <a:t>Первая</a:t>
                      </a:r>
                      <a:r>
                        <a:rPr lang="ru-RU" sz="2400" b="1" baseline="0" dirty="0" smtClean="0">
                          <a:latin typeface="Monotype Corsiva" pitchFamily="66" charset="0"/>
                        </a:rPr>
                        <a:t> железная дорога</a:t>
                      </a:r>
                      <a:endParaRPr lang="ru-RU" sz="2400" b="1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dk1">
                        <a:tint val="20000"/>
                        <a:alpha val="83000"/>
                      </a:schemeClr>
                    </a:solidFill>
                  </a:tcPr>
                </a:tc>
              </a:tr>
              <a:tr h="70979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Monotype Corsiva" pitchFamily="66" charset="0"/>
                        </a:rPr>
                        <a:t>3</a:t>
                      </a:r>
                      <a:endParaRPr lang="ru-RU" sz="2400" b="1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dk1">
                        <a:tint val="20000"/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latin typeface="Monotype Corsiva" pitchFamily="66" charset="0"/>
                        </a:rPr>
                        <a:t>Екатерининский дворец</a:t>
                      </a:r>
                      <a:endParaRPr lang="ru-RU" sz="2400" b="1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dk1">
                        <a:tint val="20000"/>
                        <a:alpha val="83000"/>
                      </a:schemeClr>
                    </a:solidFill>
                  </a:tcPr>
                </a:tc>
              </a:tr>
              <a:tr h="70979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Monotype Corsiva" pitchFamily="66" charset="0"/>
                        </a:rPr>
                        <a:t>4</a:t>
                      </a:r>
                      <a:endParaRPr lang="ru-RU" sz="2400" b="1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dk1">
                        <a:tint val="20000"/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latin typeface="Monotype Corsiva" pitchFamily="66" charset="0"/>
                        </a:rPr>
                        <a:t>Янтарная комната</a:t>
                      </a:r>
                      <a:endParaRPr lang="ru-RU" sz="2400" b="1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dk1">
                        <a:tint val="20000"/>
                        <a:alpha val="83000"/>
                      </a:schemeClr>
                    </a:solidFill>
                  </a:tcPr>
                </a:tc>
              </a:tr>
              <a:tr h="70979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Monotype Corsiva" pitchFamily="66" charset="0"/>
                        </a:rPr>
                        <a:t>5</a:t>
                      </a:r>
                      <a:endParaRPr lang="ru-RU" sz="2400" b="1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dk1">
                        <a:tint val="20000"/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latin typeface="Monotype Corsiva" pitchFamily="66" charset="0"/>
                        </a:rPr>
                        <a:t>Там, где учился Пушкин</a:t>
                      </a:r>
                      <a:endParaRPr lang="ru-RU" sz="2400" b="1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dk1">
                        <a:tint val="20000"/>
                        <a:alpha val="83000"/>
                      </a:schemeClr>
                    </a:solidFill>
                  </a:tcPr>
                </a:tc>
              </a:tr>
              <a:tr h="70979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Monotype Corsiva" pitchFamily="66" charset="0"/>
                        </a:rPr>
                        <a:t>6</a:t>
                      </a:r>
                      <a:endParaRPr lang="ru-RU" sz="2400" b="1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dk1">
                        <a:tint val="20000"/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latin typeface="Monotype Corsiva" pitchFamily="66" charset="0"/>
                        </a:rPr>
                        <a:t>Екатерининский парк</a:t>
                      </a:r>
                      <a:endParaRPr lang="ru-RU" sz="2400" b="1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dk1">
                        <a:tint val="20000"/>
                        <a:alpha val="83000"/>
                      </a:schemeClr>
                    </a:solidFill>
                  </a:tcPr>
                </a:tc>
              </a:tr>
              <a:tr h="70979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Monotype Corsiva" pitchFamily="66" charset="0"/>
                        </a:rPr>
                        <a:t>7</a:t>
                      </a:r>
                      <a:endParaRPr lang="ru-RU" sz="2400" b="1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dk1">
                        <a:tint val="20000"/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latin typeface="Monotype Corsiva" pitchFamily="66" charset="0"/>
                        </a:rPr>
                        <a:t>Приключения Буратино в Царском Селе</a:t>
                      </a:r>
                      <a:endParaRPr lang="ru-RU" sz="2400" b="1" dirty="0">
                        <a:latin typeface="Monotype Corsiva" pitchFamily="66" charset="0"/>
                      </a:endParaRPr>
                    </a:p>
                  </a:txBody>
                  <a:tcPr>
                    <a:solidFill>
                      <a:schemeClr val="dk1">
                        <a:tint val="20000"/>
                        <a:alpha val="83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3000"/>
            <a:lum/>
          </a:blip>
          <a:srcRect/>
          <a:stretch>
            <a:fillRect l="-1000" t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56895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  <a:latin typeface="Monotype Corsiva" pitchFamily="66" charset="0"/>
              </a:rPr>
              <a:t>Витебский вокзал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132856"/>
            <a:ext cx="9144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 Введение в ситуацию –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гудок поезда, звуки вокзала.</a:t>
            </a: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3212976"/>
            <a:ext cx="8496944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None/>
            </a:pP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Актуализация – звуковое сообщение, в котором говорится,  что дети оказались в неизвестном месте города. Им необходимо разгадать,  где они находятся и тогда их ждет приятный сюрприз. 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60596"/>
            <a:ext cx="82296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  <a:latin typeface="Monotype Corsiva" pitchFamily="66" charset="0"/>
              </a:rPr>
              <a:t>Витебский</a:t>
            </a:r>
            <a:b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  <a:latin typeface="Monotype Corsiva" pitchFamily="66" charset="0"/>
              </a:rPr>
            </a:b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  <a:latin typeface="Monotype Corsiva" pitchFamily="66" charset="0"/>
              </a:rPr>
              <a:t> (Царскосельский) вокзал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/>
              <a:latin typeface="Monotype Corsiva" pitchFamily="66" charset="0"/>
            </a:endParaRPr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7164288" y="2780928"/>
          <a:ext cx="1741026" cy="360040"/>
        </p:xfrm>
        <a:graphic>
          <a:graphicData uri="http://schemas.openxmlformats.org/presentationml/2006/ole">
            <p:oleObj spid="_x0000_s16386" name="Объект упаковщика для оболочки" showAsIcon="1" r:id="rId4" imgW="3315600" imgH="68580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3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23" dur="1" fill="hold"/>
                                        <p:tgtEl>
                                          <p:spTgt spid="163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 Затруднение в ситуации – воспитатель задает вопросы, вместе с детьми выясняет, что нового появилось в групповом пространстве (картины). Возникает несколько версий: 1) картинная галерея или музей; 2) вокзал; 3) другие.</a:t>
            </a:r>
          </a:p>
          <a:p>
            <a:pPr>
              <a:buNone/>
            </a:pP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4. Рассмотрение картин. Заключение вывода, что их связывает одна тема – поезда и вокзалы. Вместе с педагогом дети стараются вспомнить вокзалы, которые они уже знают. Беседа о том, как вокзалы получают свои названия. Заключение вывода, что названия вокзалов обычно связаны с теми местами, куда отправляются с них поезда.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26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5. Включение нового знания в систему знаний ребенка. 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Нахождение коробки с детской железной дорогой, ее сборка на схематичной карте. Дорога доходит до точки на карте с названием «Витебск». Дети высказывают догадки, как может называться вокзал, на котором они оказались.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Педагог достает макет Витебского вокзала, выполненный из белого плотного картона, но без деталей. На экране для проектора появляются изображения вокзалов С.-Петербурга. 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Воспитатель просит подумать и выбрать тот вокзал на экране, чей макет стоит перед ними на столе.  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Д/и «Дострой вокзал».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Беседа о внутреннем устройстве и убранстве вокзала. «Нарисуй витраж для вокзала».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6. Осмысление. С помощью системы вопросов помогаем детям осмыслить полученные знания и усвоенные способы действий. Приходим к выводу, что все вместе мы смогли разгадать тайну того, где мы оказались.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Раздается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звуковое сообщение. Голос подтверждает то, что  ребята правильно определил, что они на Витебском вокзале. И они могут забрать в кассе свои билеты на поезд в город дворцов и сказочников.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>
            <a:hlinkClick r:id="rId3" action="ppaction://hlinksldjump"/>
          </p:cNvPr>
          <p:cNvSpPr/>
          <p:nvPr/>
        </p:nvSpPr>
        <p:spPr>
          <a:xfrm>
            <a:off x="3131840" y="3068960"/>
            <a:ext cx="360040" cy="2160240"/>
          </a:xfrm>
          <a:prstGeom prst="rect">
            <a:avLst/>
          </a:prstGeom>
          <a:solidFill>
            <a:srgbClr val="00B050">
              <a:alpha val="4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>
            <a:hlinkClick r:id="rId3" action="ppaction://hlinksldjump"/>
          </p:cNvPr>
          <p:cNvSpPr/>
          <p:nvPr/>
        </p:nvSpPr>
        <p:spPr>
          <a:xfrm>
            <a:off x="2051720" y="1268760"/>
            <a:ext cx="360040" cy="2160240"/>
          </a:xfrm>
          <a:prstGeom prst="rect">
            <a:avLst/>
          </a:prstGeom>
          <a:solidFill>
            <a:srgbClr val="FFFF00">
              <a:alpha val="5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775" name="Picture 7" descr="http://static1.keep4u.ru/2007/06/23/876602b47b0aeaaa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3561456"/>
            <a:ext cx="1834432" cy="3296544"/>
          </a:xfrm>
          <a:prstGeom prst="rect">
            <a:avLst/>
          </a:prstGeom>
          <a:noFill/>
        </p:spPr>
      </p:pic>
      <p:sp>
        <p:nvSpPr>
          <p:cNvPr id="41" name="Прямоугольник 40">
            <a:hlinkClick r:id="rId3" action="ppaction://hlinksldjump"/>
          </p:cNvPr>
          <p:cNvSpPr/>
          <p:nvPr/>
        </p:nvSpPr>
        <p:spPr>
          <a:xfrm>
            <a:off x="1331640" y="1988840"/>
            <a:ext cx="360040" cy="2880320"/>
          </a:xfrm>
          <a:prstGeom prst="rect">
            <a:avLst/>
          </a:prstGeom>
          <a:solidFill>
            <a:srgbClr val="FF0000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>
            <a:hlinkClick r:id="rId3" action="ppaction://hlinksldjump"/>
          </p:cNvPr>
          <p:cNvSpPr/>
          <p:nvPr/>
        </p:nvSpPr>
        <p:spPr>
          <a:xfrm>
            <a:off x="611560" y="1988840"/>
            <a:ext cx="360040" cy="1440160"/>
          </a:xfrm>
          <a:prstGeom prst="rect">
            <a:avLst/>
          </a:prstGeom>
          <a:solidFill>
            <a:srgbClr val="FFC000">
              <a:alpha val="3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348880"/>
            <a:ext cx="252028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988840"/>
            <a:ext cx="360040" cy="14401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1988840"/>
            <a:ext cx="360040" cy="25202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1268760"/>
            <a:ext cx="360040" cy="21602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4149080"/>
            <a:ext cx="324036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3068960"/>
            <a:ext cx="360040" cy="21602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611560" y="3068960"/>
            <a:ext cx="36004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051720" y="1628800"/>
            <a:ext cx="36004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051720" y="1988840"/>
            <a:ext cx="36004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331640" y="3068960"/>
            <a:ext cx="36004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331640" y="3429000"/>
            <a:ext cx="36004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051720" y="3068960"/>
            <a:ext cx="36004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131840" y="3429000"/>
            <a:ext cx="36004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131840" y="4509120"/>
            <a:ext cx="36004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779912" y="4149080"/>
            <a:ext cx="0" cy="36004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411760" y="4149080"/>
            <a:ext cx="0" cy="36004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843808" y="4149080"/>
            <a:ext cx="0" cy="36004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979712" y="4149080"/>
            <a:ext cx="0" cy="36004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>
            <a:hlinkClick r:id="rId3" action="ppaction://hlinksldjump"/>
          </p:cNvPr>
          <p:cNvSpPr/>
          <p:nvPr/>
        </p:nvSpPr>
        <p:spPr>
          <a:xfrm>
            <a:off x="971600" y="4149080"/>
            <a:ext cx="3240360" cy="360040"/>
          </a:xfrm>
          <a:prstGeom prst="rect">
            <a:avLst/>
          </a:prstGeom>
          <a:solidFill>
            <a:schemeClr val="accent3">
              <a:lumMod val="75000"/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2770" name="Picture 2" descr="C:\Users\Ирина\Desktop\методобъединение\mini_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0"/>
            <a:ext cx="3096344" cy="2420778"/>
          </a:xfrm>
          <a:prstGeom prst="rect">
            <a:avLst/>
          </a:prstGeom>
          <a:noFill/>
        </p:spPr>
      </p:pic>
      <p:sp>
        <p:nvSpPr>
          <p:cNvPr id="31" name="Прямоугольник 30"/>
          <p:cNvSpPr/>
          <p:nvPr/>
        </p:nvSpPr>
        <p:spPr>
          <a:xfrm>
            <a:off x="899592" y="4005064"/>
            <a:ext cx="329288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В и т  е  б с к и </a:t>
            </a:r>
            <a:r>
              <a:rPr lang="ru-RU" sz="3600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й</a:t>
            </a:r>
            <a:endParaRPr lang="ru-RU" sz="36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3131840" y="3789040"/>
            <a:ext cx="36004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>
            <a:hlinkClick r:id="rId3" action="ppaction://hlinksldjump"/>
          </p:cNvPr>
          <p:cNvSpPr/>
          <p:nvPr/>
        </p:nvSpPr>
        <p:spPr>
          <a:xfrm>
            <a:off x="251520" y="2348880"/>
            <a:ext cx="2520280" cy="360040"/>
          </a:xfrm>
          <a:prstGeom prst="rect">
            <a:avLst/>
          </a:prstGeom>
          <a:solidFill>
            <a:schemeClr val="accent5"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179512" y="2204864"/>
            <a:ext cx="269176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Э  </a:t>
            </a:r>
            <a:r>
              <a:rPr lang="ru-RU" sz="3200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р</a:t>
            </a:r>
            <a:r>
              <a:rPr lang="ru-RU" sz="32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 м и  т  а  ж</a:t>
            </a:r>
            <a:endParaRPr lang="ru-RU" sz="32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  <p:pic>
        <p:nvPicPr>
          <p:cNvPr id="32771" name="Picture 3" descr="C:\Users\Ирина\Desktop\методобъединение\ba49c347815ea039a23329cedb4ff51f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2348880"/>
            <a:ext cx="3562790" cy="2232248"/>
          </a:xfrm>
          <a:prstGeom prst="rect">
            <a:avLst/>
          </a:prstGeom>
          <a:noFill/>
          <a:ln w="47625">
            <a:solidFill>
              <a:schemeClr val="bg1"/>
            </a:solidFill>
          </a:ln>
        </p:spPr>
      </p:pic>
      <p:sp>
        <p:nvSpPr>
          <p:cNvPr id="38" name="Прямоугольник 37"/>
          <p:cNvSpPr/>
          <p:nvPr/>
        </p:nvSpPr>
        <p:spPr>
          <a:xfrm>
            <a:off x="611560" y="1916832"/>
            <a:ext cx="360040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6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Г   </a:t>
            </a:r>
          </a:p>
          <a:p>
            <a:pPr algn="ctr"/>
            <a:endParaRPr lang="ru-RU" sz="26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  <a:p>
            <a:pPr algn="ctr"/>
            <a:r>
              <a:rPr lang="ru-RU" sz="2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от</a:t>
            </a:r>
          </a:p>
        </p:txBody>
      </p:sp>
      <p:pic>
        <p:nvPicPr>
          <p:cNvPr id="32773" name="Picture 5" descr="http://sunrav.nivasposad.ru/school/homepages/all_kurs/konkurs2007/web-pages/gorbunova/bjikova_aleksandra/images/ek/100_b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3" y="4869160"/>
            <a:ext cx="2730672" cy="1988840"/>
          </a:xfrm>
          <a:prstGeom prst="rect">
            <a:avLst/>
          </a:prstGeom>
          <a:noFill/>
          <a:ln w="47625">
            <a:solidFill>
              <a:schemeClr val="bg1"/>
            </a:solidFill>
          </a:ln>
        </p:spPr>
      </p:pic>
      <p:cxnSp>
        <p:nvCxnSpPr>
          <p:cNvPr id="42" name="Прямая соединительная линия 41"/>
          <p:cNvCxnSpPr/>
          <p:nvPr/>
        </p:nvCxnSpPr>
        <p:spPr>
          <a:xfrm>
            <a:off x="1331640" y="3789040"/>
            <a:ext cx="36004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42">
            <a:hlinkClick r:id="rId3" action="ppaction://hlinksldjump"/>
          </p:cNvPr>
          <p:cNvSpPr/>
          <p:nvPr/>
        </p:nvSpPr>
        <p:spPr>
          <a:xfrm>
            <a:off x="1331640" y="1916832"/>
            <a:ext cx="41969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П</a:t>
            </a:r>
          </a:p>
          <a:p>
            <a:pPr algn="ctr"/>
            <a:endParaRPr lang="ru-RU" sz="24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  <a:p>
            <a:pPr algn="ctr"/>
            <a:r>
              <a:rPr lang="ru-RU" sz="2400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Нокк</a:t>
            </a:r>
            <a:endParaRPr lang="ru-RU" sz="24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  <a:p>
            <a:pPr algn="ctr"/>
            <a:endParaRPr lang="ru-RU" sz="24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  <a:p>
            <a:pPr algn="ctr"/>
            <a:r>
              <a:rPr lang="ru-RU" sz="24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о</a:t>
            </a:r>
            <a:endParaRPr lang="ru-RU" sz="24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979712" y="1196752"/>
            <a:ext cx="423021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Янт</a:t>
            </a:r>
            <a:endParaRPr lang="ru-RU" sz="24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  <a:p>
            <a:pPr algn="ctr"/>
            <a:endParaRPr lang="ru-RU" sz="24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  <a:p>
            <a:pPr algn="ctr"/>
            <a:r>
              <a:rPr lang="ru-RU" sz="2400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рь</a:t>
            </a:r>
            <a:endParaRPr lang="ru-RU" sz="24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  <p:pic>
        <p:nvPicPr>
          <p:cNvPr id="32777" name="Picture 9" descr="https://pp.vk.me/c633924/v633924060/2750e/oEIAJNp5pMU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260648"/>
            <a:ext cx="2160240" cy="1694306"/>
          </a:xfrm>
          <a:prstGeom prst="rect">
            <a:avLst/>
          </a:prstGeom>
          <a:noFill/>
          <a:ln w="47625">
            <a:solidFill>
              <a:schemeClr val="bg1"/>
            </a:solidFill>
          </a:ln>
        </p:spPr>
      </p:pic>
      <p:cxnSp>
        <p:nvCxnSpPr>
          <p:cNvPr id="48" name="Прямая соединительная линия 47"/>
          <p:cNvCxnSpPr/>
          <p:nvPr/>
        </p:nvCxnSpPr>
        <p:spPr>
          <a:xfrm>
            <a:off x="3131840" y="4869160"/>
            <a:ext cx="36004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3131840" y="2996952"/>
            <a:ext cx="35607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Пуш</a:t>
            </a:r>
            <a:endParaRPr lang="ru-RU" sz="24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  <a:p>
            <a:pPr algn="ctr"/>
            <a:endParaRPr lang="ru-RU" sz="24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  <a:p>
            <a:pPr algn="ctr"/>
            <a:r>
              <a:rPr lang="ru-RU" sz="24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ин</a:t>
            </a:r>
            <a:endParaRPr lang="ru-RU" sz="24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  <p:pic>
        <p:nvPicPr>
          <p:cNvPr id="32779" name="Picture 11" descr="http://evakuator-kolpino.ru/images/galery/pushkin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80112" y="4725144"/>
            <a:ext cx="3312368" cy="1944216"/>
          </a:xfrm>
          <a:prstGeom prst="rect">
            <a:avLst/>
          </a:prstGeom>
          <a:noFill/>
          <a:ln w="47625">
            <a:solidFill>
              <a:schemeClr val="bg1"/>
            </a:solidFill>
          </a:ln>
        </p:spPr>
      </p:pic>
      <p:sp>
        <p:nvSpPr>
          <p:cNvPr id="52" name="Прямоугольник 51"/>
          <p:cNvSpPr/>
          <p:nvPr/>
        </p:nvSpPr>
        <p:spPr>
          <a:xfrm>
            <a:off x="0" y="0"/>
            <a:ext cx="33043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Кроссворд</a:t>
            </a:r>
            <a:endParaRPr lang="ru-RU" sz="5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27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0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27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1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327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3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27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27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7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27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9"/>
                  </p:tgtEl>
                </p:cond>
              </p:nextCondLst>
            </p:seq>
          </p:childTnLst>
        </p:cTn>
      </p:par>
    </p:tnLst>
    <p:bldLst>
      <p:bldP spid="49" grpId="0" animBg="1"/>
      <p:bldP spid="45" grpId="0" animBg="1"/>
      <p:bldP spid="41" grpId="0" animBg="1"/>
      <p:bldP spid="37" grpId="0" animBg="1"/>
      <p:bldP spid="28" grpId="0" animBg="1"/>
      <p:bldP spid="31" grpId="0"/>
      <p:bldP spid="34" grpId="0" animBg="1"/>
      <p:bldP spid="35" grpId="0"/>
      <p:bldP spid="38" grpId="0"/>
      <p:bldP spid="43" grpId="0"/>
      <p:bldP spid="46" grpId="0"/>
      <p:bldP spid="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ая выноска 2"/>
          <p:cNvSpPr/>
          <p:nvPr/>
        </p:nvSpPr>
        <p:spPr>
          <a:xfrm>
            <a:off x="179512" y="260648"/>
            <a:ext cx="3168352" cy="1440160"/>
          </a:xfrm>
          <a:prstGeom prst="wedgeRectCallout">
            <a:avLst/>
          </a:prstGeom>
          <a:solidFill>
            <a:schemeClr val="accent3">
              <a:lumMod val="75000"/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Современное название первого в России железнодорожного вокзала</a:t>
            </a:r>
            <a:endParaRPr lang="ru-RU" sz="2200" b="1" dirty="0">
              <a:solidFill>
                <a:schemeClr val="tx1"/>
              </a:solidFill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380312" y="5517232"/>
            <a:ext cx="978408" cy="7006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ая выноска 4"/>
          <p:cNvSpPr/>
          <p:nvPr/>
        </p:nvSpPr>
        <p:spPr>
          <a:xfrm>
            <a:off x="3419872" y="908720"/>
            <a:ext cx="2808312" cy="1656184"/>
          </a:xfrm>
          <a:prstGeom prst="wedgeRectCallout">
            <a:avLst/>
          </a:prstGeom>
          <a:solidFill>
            <a:schemeClr val="accent5">
              <a:alpha val="5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Павильон, который называют «Домиком летающих столов»</a:t>
            </a:r>
            <a:endParaRPr lang="ru-RU" sz="22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6300192" y="1988840"/>
            <a:ext cx="2664296" cy="1800200"/>
          </a:xfrm>
          <a:prstGeom prst="wedgeRectCallout">
            <a:avLst/>
          </a:prstGeom>
          <a:solidFill>
            <a:srgbClr val="FFC00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Павильон, в котором Екатерина Великая пила крепчайший </a:t>
            </a:r>
            <a:r>
              <a:rPr lang="ru-RU" sz="2200" b="1" dirty="0" smtClean="0">
                <a:solidFill>
                  <a:schemeClr val="tx1"/>
                </a:solidFill>
              </a:rPr>
              <a:t>кофе около 6 часов утра </a:t>
            </a:r>
            <a:endParaRPr lang="ru-RU" sz="22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251520" y="2636912"/>
            <a:ext cx="3024336" cy="1548752"/>
          </a:xfrm>
          <a:prstGeom prst="wedgeRectCallout">
            <a:avLst/>
          </a:prstGeom>
          <a:solidFill>
            <a:srgbClr val="FF000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Итальянский прототип отечественного Буратино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3419872" y="3573016"/>
            <a:ext cx="2808312" cy="1692768"/>
          </a:xfrm>
          <a:prstGeom prst="wedgeRectCallout">
            <a:avLst/>
          </a:prstGeom>
          <a:solidFill>
            <a:srgbClr val="FFFF00">
              <a:alpha val="6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Окаменевшая </a:t>
            </a:r>
            <a:r>
              <a:rPr lang="ru-RU" sz="2400" b="1" dirty="0" smtClean="0">
                <a:solidFill>
                  <a:schemeClr val="tx1"/>
                </a:solidFill>
              </a:rPr>
              <a:t>ископаемая смола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251520" y="4725144"/>
            <a:ext cx="3096344" cy="1800200"/>
          </a:xfrm>
          <a:prstGeom prst="wedgeRectCallout">
            <a:avLst/>
          </a:prstGeom>
          <a:solidFill>
            <a:srgbClr val="00B050">
              <a:alpha val="5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Пригород Санкт-Петербурга, названный в честь знаменитого русского писателя и поэта</a:t>
            </a:r>
            <a:endParaRPr lang="ru-RU" sz="2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432</Words>
  <Application>Microsoft Office PowerPoint</Application>
  <PresentationFormat>Экран (4:3)</PresentationFormat>
  <Paragraphs>61</Paragraphs>
  <Slides>10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Пакет</vt:lpstr>
      <vt:lpstr>Государственное дошкольное образовательное учреждение детский сад № 67 Красногвардейского района С.-Петербурга</vt:lpstr>
      <vt:lpstr>Слайд 2</vt:lpstr>
      <vt:lpstr>Слайд 3</vt:lpstr>
      <vt:lpstr>Витебский  (Царскосельский) вокзал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Кутафина</dc:creator>
  <cp:lastModifiedBy>Кутафина</cp:lastModifiedBy>
  <cp:revision>49</cp:revision>
  <dcterms:created xsi:type="dcterms:W3CDTF">2016-04-10T08:56:16Z</dcterms:created>
  <dcterms:modified xsi:type="dcterms:W3CDTF">2016-04-18T23:24:35Z</dcterms:modified>
</cp:coreProperties>
</file>