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7"/>
  </p:notesMasterIdLst>
  <p:sldIdLst>
    <p:sldId id="256" r:id="rId2"/>
    <p:sldId id="260" r:id="rId3"/>
    <p:sldId id="273" r:id="rId4"/>
    <p:sldId id="263" r:id="rId5"/>
    <p:sldId id="262" r:id="rId6"/>
    <p:sldId id="267" r:id="rId7"/>
    <p:sldId id="268" r:id="rId8"/>
    <p:sldId id="269" r:id="rId9"/>
    <p:sldId id="266" r:id="rId10"/>
    <p:sldId id="279" r:id="rId11"/>
    <p:sldId id="284" r:id="rId12"/>
    <p:sldId id="286" r:id="rId13"/>
    <p:sldId id="285" r:id="rId14"/>
    <p:sldId id="272" r:id="rId15"/>
    <p:sldId id="274" r:id="rId16"/>
    <p:sldId id="275" r:id="rId17"/>
    <p:sldId id="276" r:id="rId18"/>
    <p:sldId id="265" r:id="rId19"/>
    <p:sldId id="270" r:id="rId20"/>
    <p:sldId id="278" r:id="rId21"/>
    <p:sldId id="282" r:id="rId22"/>
    <p:sldId id="264" r:id="rId23"/>
    <p:sldId id="287" r:id="rId24"/>
    <p:sldId id="283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50E"/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1290" autoAdjust="0"/>
  </p:normalViewPr>
  <p:slideViewPr>
    <p:cSldViewPr>
      <p:cViewPr varScale="1">
        <p:scale>
          <a:sx n="71" d="100"/>
          <a:sy n="71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4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D1B9B-5C70-47F6-B008-24F86A2EEDF6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0BFF1-A26F-45D2-B8F3-D25D6639E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0BFF1-A26F-45D2-B8F3-D25D6639E5D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EA2E42-2D90-40F6-9582-A55554A8C4CA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85D3D9-81AD-4691-A8C5-31CD83C72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med">
    <p:pull dir="ru"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918648" cy="2979762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5400" b="1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открытия периодической системы химических элементов Д.И.Менделеева.</a:t>
            </a:r>
            <a:endParaRPr lang="ru-RU" sz="54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7336" y="4365104"/>
            <a:ext cx="5576664" cy="2207096"/>
          </a:xfrm>
          <a:noFill/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Автор: Костина </a:t>
            </a:r>
            <a:r>
              <a:rPr lang="ru-RU" sz="2800" i="1" dirty="0">
                <a:solidFill>
                  <a:srgbClr val="002060"/>
                </a:solidFill>
              </a:rPr>
              <a:t>А</a:t>
            </a:r>
            <a:r>
              <a:rPr lang="ru-RU" sz="2800" i="1" dirty="0" smtClean="0">
                <a:solidFill>
                  <a:srgbClr val="002060"/>
                </a:solidFill>
              </a:rPr>
              <a:t>нна 8 «А»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Руководитель: Бочарова О.Н.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ГБОУ 41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Москва 2016 г.  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Первый вариант системы элементов.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5408" y="1844824"/>
            <a:ext cx="5328592" cy="4536504"/>
          </a:xfrm>
          <a:noFill/>
        </p:spPr>
        <p:txBody>
          <a:bodyPr>
            <a:normAutofit fontScale="55000" lnSpcReduction="20000"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Первая система химических элементов Д.И.Менделеева была названа «Опыт системы элементов, основанной на их атомном весе и химическом сходстве». Менделеев взял не одну основу систематизации, а две. Другие же брали за единую основу систематизации либо относительную атомную массу, либо химический эквивалент, либо химическое свойство, либо сходство по валентности. Все элементы в таблице расставлены по 19 горизонтальным рядам и по 6 вертикальным столбцам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PAVILION G6-2054ER\Desktop\0026-010-Pervyj-variant-sistemy-elementov-Mendelee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4067944" cy="51837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Второй вариант системы элементов.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5429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 smtClean="0">
                <a:solidFill>
                  <a:schemeClr val="bg1"/>
                </a:solidFill>
              </a:rPr>
              <a:t>1870 году в первом издании «основа химии» Менделеев помещает второй </a:t>
            </a:r>
            <a:r>
              <a:rPr lang="ru-RU" dirty="0" smtClean="0">
                <a:solidFill>
                  <a:schemeClr val="bg1"/>
                </a:solidFill>
              </a:rPr>
              <a:t>вариант системы «</a:t>
            </a:r>
            <a:r>
              <a:rPr lang="ru-RU" dirty="0" smtClean="0">
                <a:solidFill>
                  <a:schemeClr val="bg1"/>
                </a:solidFill>
              </a:rPr>
              <a:t>Естественная система элементов</a:t>
            </a:r>
            <a:r>
              <a:rPr lang="ru-RU" dirty="0" smtClean="0">
                <a:solidFill>
                  <a:schemeClr val="bg1"/>
                </a:solidFill>
              </a:rPr>
              <a:t>». Горизонтальные </a:t>
            </a:r>
            <a:r>
              <a:rPr lang="ru-RU" dirty="0" smtClean="0">
                <a:solidFill>
                  <a:schemeClr val="bg1"/>
                </a:solidFill>
              </a:rPr>
              <a:t>ряды элементов-аналогов первого варианта превратились здесь в  </a:t>
            </a:r>
            <a:r>
              <a:rPr lang="ru-RU" dirty="0" smtClean="0">
                <a:solidFill>
                  <a:schemeClr val="bg1"/>
                </a:solidFill>
              </a:rPr>
              <a:t>вертикальные и образовалось </a:t>
            </a:r>
            <a:r>
              <a:rPr lang="ru-RU" dirty="0" smtClean="0">
                <a:solidFill>
                  <a:schemeClr val="bg1"/>
                </a:solidFill>
              </a:rPr>
              <a:t>8 групп </a:t>
            </a:r>
            <a:r>
              <a:rPr lang="ru-RU" dirty="0" smtClean="0">
                <a:solidFill>
                  <a:schemeClr val="bg1"/>
                </a:solidFill>
              </a:rPr>
              <a:t>элементов. Номера </a:t>
            </a:r>
            <a:r>
              <a:rPr lang="ru-RU" dirty="0" smtClean="0">
                <a:solidFill>
                  <a:schemeClr val="bg1"/>
                </a:solidFill>
              </a:rPr>
              <a:t>групп указывают на высшую валентность элементов тех рядов, которые включены в эти группы. И наконец, 6 вертикальных столбцов первого варианта, про образы периодов, превратились здесь в периоды, более близкие к современным, разбившись на 12 рядов. Теперь каждый период начинается щелочным металлом и заканчивается типичным неметаллом-галогеном.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PAVILION G6-2054ER\Desktop\0027-012-Vtoroj-variant-sistemy-elementov-Mendelee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772816"/>
            <a:ext cx="2808312" cy="35283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Внесение инертных газов.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80920" cy="223224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Дмитрий Иванович сделал вывод, что между каждым из галогеном и каждым из последующих металлов возможен какой-то промежуточный ещё не известный элемент. </a:t>
            </a:r>
            <a:r>
              <a:rPr lang="ru-RU" dirty="0" smtClean="0">
                <a:solidFill>
                  <a:schemeClr val="bg1"/>
                </a:solidFill>
              </a:rPr>
              <a:t> В 1884 г. Н.А.Морозов предсказывает, что должны существовать инертные газы, которые следует искать в воздухе!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1893г. Морозов узнаёт, что У.Рамзай открыл, и именно в воздухе, инертный газ аргон. Вскоре последовало открытие и других инертных газов, вплоть до 6, открытого в 1899г.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Users\PAVILION G6-2054ER\Desktop\117592_3_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600088"/>
            <a:ext cx="8196907" cy="32579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Реакция ученых.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1340768"/>
            <a:ext cx="5338936" cy="532859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Некоторые ученые пытались истолковать открытие инертных элементов как удар по системе Менделеева, как её «опровержение</a:t>
            </a:r>
            <a:r>
              <a:rPr lang="ru-RU" dirty="0" smtClean="0">
                <a:solidFill>
                  <a:schemeClr val="bg1"/>
                </a:solidFill>
              </a:rPr>
              <a:t>». На самом же деле открытие инертных газов логически дополнило периодическую систему элементами, заканчивающими периоды, занимающие промежуточное, «нейтральное» место между типичными неметаллами и типичными металлами. </a:t>
            </a:r>
          </a:p>
        </p:txBody>
      </p:sp>
      <p:pic>
        <p:nvPicPr>
          <p:cNvPr id="3074" name="Picture 2" descr="C:\Users\PAVILION G6-2054ER\Desktop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16832"/>
            <a:ext cx="2881486" cy="3184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066130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Исправление</a:t>
            </a:r>
            <a:r>
              <a:rPr lang="ru-RU" sz="3600" dirty="0" smtClean="0"/>
              <a:t> атомной массы бериллия.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601416"/>
            <a:ext cx="4392488" cy="52565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 1870 г. На основе работ И.В.Авдеева Менделеев принял атомную массу бериллия равную 9,4 (вместо 14). Он поместил </a:t>
            </a:r>
            <a:r>
              <a:rPr lang="en-US" dirty="0" smtClean="0">
                <a:solidFill>
                  <a:schemeClr val="bg1"/>
                </a:solidFill>
              </a:rPr>
              <a:t>Be</a:t>
            </a:r>
            <a:r>
              <a:rPr lang="ru-RU" dirty="0" smtClean="0">
                <a:solidFill>
                  <a:schemeClr val="bg1"/>
                </a:solidFill>
              </a:rPr>
              <a:t>=9,4 в ряду типических элементов во второй группе между </a:t>
            </a:r>
            <a:r>
              <a:rPr lang="en-US" dirty="0" smtClean="0">
                <a:solidFill>
                  <a:schemeClr val="bg1"/>
                </a:solidFill>
              </a:rPr>
              <a:t>Li=7 </a:t>
            </a:r>
            <a:r>
              <a:rPr lang="ru-RU" dirty="0" smtClean="0">
                <a:solidFill>
                  <a:schemeClr val="bg1"/>
                </a:solidFill>
              </a:rPr>
              <a:t>и</a:t>
            </a:r>
            <a:r>
              <a:rPr lang="en-US" dirty="0" smtClean="0">
                <a:solidFill>
                  <a:schemeClr val="bg1"/>
                </a:solidFill>
              </a:rPr>
              <a:t> B=11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 1881 г. Б.Браунер показал, что главные химические  и физические свойства </a:t>
            </a:r>
            <a:r>
              <a:rPr lang="en-US" dirty="0" smtClean="0">
                <a:solidFill>
                  <a:schemeClr val="bg1"/>
                </a:solidFill>
              </a:rPr>
              <a:t>Be</a:t>
            </a:r>
            <a:r>
              <a:rPr lang="ru-RU" dirty="0" smtClean="0">
                <a:solidFill>
                  <a:schemeClr val="bg1"/>
                </a:solidFill>
              </a:rPr>
              <a:t> и его соединений составляют периодическую функцию атомной массы </a:t>
            </a:r>
            <a:r>
              <a:rPr lang="en-US" dirty="0" smtClean="0">
                <a:solidFill>
                  <a:schemeClr val="bg1"/>
                </a:solidFill>
              </a:rPr>
              <a:t>Be=9</a:t>
            </a:r>
            <a:r>
              <a:rPr lang="ru-RU" dirty="0" smtClean="0">
                <a:solidFill>
                  <a:schemeClr val="bg1"/>
                </a:solidFill>
              </a:rPr>
              <a:t>,1, а не </a:t>
            </a:r>
            <a:r>
              <a:rPr lang="en-US" dirty="0" smtClean="0">
                <a:solidFill>
                  <a:schemeClr val="bg1"/>
                </a:solidFill>
              </a:rPr>
              <a:t>Be=</a:t>
            </a:r>
            <a:r>
              <a:rPr lang="ru-RU" dirty="0" smtClean="0">
                <a:solidFill>
                  <a:schemeClr val="bg1"/>
                </a:solidFill>
              </a:rPr>
              <a:t>13,6,как утверждали многие химики того времени.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314" name="Picture 2" descr="C:\Users\PAVILION G6-2054ER\Desktop\beryll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44824"/>
            <a:ext cx="4132932" cy="41329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Исправление</a:t>
            </a:r>
            <a:r>
              <a:rPr lang="ru-RU" sz="4400" dirty="0" smtClean="0"/>
              <a:t> атомной массы урана.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50691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До 1870 г. Атомная масса урана принималась равной 120. Дмитрий Иванович принял удвоенную атомную массу урана (</a:t>
            </a:r>
            <a:r>
              <a:rPr lang="en-US" dirty="0" smtClean="0">
                <a:solidFill>
                  <a:schemeClr val="bg1"/>
                </a:solidFill>
              </a:rPr>
              <a:t>U=240)</a:t>
            </a:r>
            <a:r>
              <a:rPr lang="ru-RU" dirty="0" smtClean="0">
                <a:solidFill>
                  <a:schemeClr val="bg1"/>
                </a:solidFill>
              </a:rPr>
              <a:t>, что впоследствии подтвердилось исследователями </a:t>
            </a:r>
            <a:r>
              <a:rPr lang="ru-RU" dirty="0" err="1" smtClean="0">
                <a:solidFill>
                  <a:schemeClr val="bg1"/>
                </a:solidFill>
              </a:rPr>
              <a:t>Г.Росско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dirty="0" err="1" smtClean="0">
                <a:solidFill>
                  <a:schemeClr val="bg1"/>
                </a:solidFill>
              </a:rPr>
              <a:t>К.Циммермана</a:t>
            </a:r>
            <a:r>
              <a:rPr lang="ru-RU" dirty="0" smtClean="0">
                <a:solidFill>
                  <a:schemeClr val="bg1"/>
                </a:solidFill>
              </a:rPr>
              <a:t>. В 1881 г. </a:t>
            </a:r>
            <a:r>
              <a:rPr lang="ru-RU" dirty="0" err="1" smtClean="0">
                <a:solidFill>
                  <a:schemeClr val="bg1"/>
                </a:solidFill>
              </a:rPr>
              <a:t>К.Циммерман</a:t>
            </a:r>
            <a:r>
              <a:rPr lang="ru-RU" dirty="0" smtClean="0">
                <a:solidFill>
                  <a:schemeClr val="bg1"/>
                </a:solidFill>
              </a:rPr>
              <a:t> определил плотность паров</a:t>
            </a:r>
            <a:r>
              <a:rPr lang="en-US" dirty="0" smtClean="0">
                <a:solidFill>
                  <a:schemeClr val="bg1"/>
                </a:solidFill>
              </a:rPr>
              <a:t> UBr4  </a:t>
            </a:r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en-US" dirty="0" smtClean="0">
                <a:solidFill>
                  <a:schemeClr val="bg1"/>
                </a:solidFill>
              </a:rPr>
              <a:t>UCl4</a:t>
            </a:r>
            <a:r>
              <a:rPr lang="ru-RU" dirty="0" smtClean="0">
                <a:solidFill>
                  <a:schemeClr val="bg1"/>
                </a:solidFill>
              </a:rPr>
              <a:t> и полностью подтвердил предсказанную Д.И.Менделеевым атомную массу урана (240).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2291" name="Picture 3" descr="C:\Users\PAVILION G6-2054ER\Desktop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6591" y="1916832"/>
            <a:ext cx="4137409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Исправление</a:t>
            </a:r>
            <a:r>
              <a:rPr lang="ru-RU" sz="4000" dirty="0" smtClean="0"/>
              <a:t> атомной массы индия, церия и теллура.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363272" cy="28083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1871 г. Менделеев изменил атомную массу индия (вместо 75,6 он применял 113,4). Атомную массу церия, равную 92, он исправил на 138, а затем на 140. Б. </a:t>
            </a:r>
            <a:r>
              <a:rPr lang="ru-RU" dirty="0" err="1" smtClean="0">
                <a:solidFill>
                  <a:schemeClr val="bg1"/>
                </a:solidFill>
              </a:rPr>
              <a:t>Браунера</a:t>
            </a:r>
            <a:r>
              <a:rPr lang="ru-RU" dirty="0" smtClean="0">
                <a:solidFill>
                  <a:schemeClr val="bg1"/>
                </a:solidFill>
              </a:rPr>
              <a:t> в 1885 г. экспериментально установил, что </a:t>
            </a:r>
            <a:r>
              <a:rPr lang="en-US" dirty="0" err="1" smtClean="0">
                <a:solidFill>
                  <a:schemeClr val="bg1"/>
                </a:solidFill>
              </a:rPr>
              <a:t>Ar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Ce</a:t>
            </a:r>
            <a:r>
              <a:rPr lang="en-US" dirty="0" smtClean="0">
                <a:solidFill>
                  <a:schemeClr val="bg1"/>
                </a:solidFill>
              </a:rPr>
              <a:t>)=</a:t>
            </a:r>
            <a:r>
              <a:rPr lang="ru-RU" dirty="0" smtClean="0">
                <a:solidFill>
                  <a:schemeClr val="bg1"/>
                </a:solidFill>
              </a:rPr>
              <a:t>140,24. Для теллура он принял </a:t>
            </a:r>
            <a:r>
              <a:rPr lang="en-US" dirty="0" err="1" smtClean="0">
                <a:solidFill>
                  <a:schemeClr val="bg1"/>
                </a:solidFill>
              </a:rPr>
              <a:t>Ar</a:t>
            </a:r>
            <a:r>
              <a:rPr lang="en-US" dirty="0" smtClean="0">
                <a:solidFill>
                  <a:schemeClr val="bg1"/>
                </a:solidFill>
              </a:rPr>
              <a:t>(Te)=</a:t>
            </a:r>
            <a:r>
              <a:rPr lang="ru-RU" dirty="0" smtClean="0">
                <a:solidFill>
                  <a:schemeClr val="bg1"/>
                </a:solidFill>
              </a:rPr>
              <a:t>128, установленную ещё </a:t>
            </a:r>
            <a:r>
              <a:rPr lang="ru-RU" dirty="0" err="1" smtClean="0">
                <a:solidFill>
                  <a:schemeClr val="bg1"/>
                </a:solidFill>
              </a:rPr>
              <a:t>Я.Берцеелиусом</a:t>
            </a:r>
            <a:r>
              <a:rPr lang="ru-RU" dirty="0" smtClean="0">
                <a:solidFill>
                  <a:schemeClr val="bg1"/>
                </a:solidFill>
              </a:rPr>
              <a:t>. Возле цифры 128 Менделеев поставил вопросительный знак. Этот вопрос был снять после многочисленных исследований </a:t>
            </a:r>
            <a:r>
              <a:rPr lang="ru-RU" dirty="0" err="1" smtClean="0">
                <a:solidFill>
                  <a:schemeClr val="bg1"/>
                </a:solidFill>
              </a:rPr>
              <a:t>Б.Браунера</a:t>
            </a:r>
            <a:r>
              <a:rPr lang="ru-RU" dirty="0" smtClean="0">
                <a:solidFill>
                  <a:schemeClr val="bg1"/>
                </a:solidFill>
              </a:rPr>
              <a:t>, который определил, что </a:t>
            </a:r>
            <a:r>
              <a:rPr lang="en-US" dirty="0" err="1" smtClean="0">
                <a:solidFill>
                  <a:schemeClr val="bg1"/>
                </a:solidFill>
              </a:rPr>
              <a:t>Ar</a:t>
            </a:r>
            <a:r>
              <a:rPr lang="en-US" dirty="0" smtClean="0">
                <a:solidFill>
                  <a:schemeClr val="bg1"/>
                </a:solidFill>
              </a:rPr>
              <a:t>(Te)=</a:t>
            </a:r>
            <a:r>
              <a:rPr lang="ru-RU" dirty="0" smtClean="0">
                <a:solidFill>
                  <a:schemeClr val="bg1"/>
                </a:solidFill>
              </a:rPr>
              <a:t>127,5.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4338" name="Picture 2" descr="C:\Users\PAVILION G6-2054ER\Desktop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221088"/>
            <a:ext cx="2247156" cy="2247156"/>
          </a:xfrm>
          <a:prstGeom prst="rect">
            <a:avLst/>
          </a:prstGeom>
          <a:noFill/>
        </p:spPr>
      </p:pic>
      <p:pic>
        <p:nvPicPr>
          <p:cNvPr id="14339" name="Picture 3" descr="C:\Users\PAVILION G6-2054ER\Desktop\2412466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149080"/>
            <a:ext cx="3451945" cy="23488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Исправление</a:t>
            </a:r>
            <a:r>
              <a:rPr lang="ru-RU" sz="4400" dirty="0" smtClean="0"/>
              <a:t> атомной массы </a:t>
            </a:r>
            <a:r>
              <a:rPr lang="ru-RU" dirty="0" smtClean="0"/>
              <a:t>тория и </a:t>
            </a:r>
            <a:r>
              <a:rPr lang="ru-RU" dirty="0" err="1" smtClean="0"/>
              <a:t>итрия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Атомную массу тория Дмитрий Иванович изменил с 174 на 231, </a:t>
            </a:r>
            <a:r>
              <a:rPr lang="ru-RU" dirty="0" err="1" smtClean="0">
                <a:solidFill>
                  <a:schemeClr val="bg1"/>
                </a:solidFill>
              </a:rPr>
              <a:t>итрия</a:t>
            </a:r>
            <a:r>
              <a:rPr lang="ru-RU" dirty="0" smtClean="0">
                <a:solidFill>
                  <a:schemeClr val="bg1"/>
                </a:solidFill>
              </a:rPr>
              <a:t> - </a:t>
            </a:r>
            <a:r>
              <a:rPr lang="ru-RU" dirty="0" smtClean="0">
                <a:solidFill>
                  <a:schemeClr val="bg1"/>
                </a:solidFill>
              </a:rPr>
              <a:t>с 92 на 88. В 1883 г. П.Клеве определил, что </a:t>
            </a:r>
            <a:r>
              <a:rPr lang="en-US" dirty="0" err="1" smtClean="0">
                <a:solidFill>
                  <a:schemeClr val="bg1"/>
                </a:solidFill>
              </a:rPr>
              <a:t>Ar</a:t>
            </a:r>
            <a:r>
              <a:rPr lang="en-US" dirty="0" smtClean="0">
                <a:solidFill>
                  <a:schemeClr val="bg1"/>
                </a:solidFill>
              </a:rPr>
              <a:t>(Y)=89. </a:t>
            </a:r>
            <a:r>
              <a:rPr lang="ru-RU" dirty="0" smtClean="0">
                <a:solidFill>
                  <a:schemeClr val="bg1"/>
                </a:solidFill>
              </a:rPr>
              <a:t>Атомную массу титана Д.И. Менделеев принял равной 48 (вместо 50). В 1885 г. </a:t>
            </a:r>
            <a:r>
              <a:rPr lang="ru-RU" dirty="0" err="1" smtClean="0">
                <a:solidFill>
                  <a:schemeClr val="bg1"/>
                </a:solidFill>
              </a:rPr>
              <a:t>Т.Е.Торп</a:t>
            </a:r>
            <a:r>
              <a:rPr lang="ru-RU" dirty="0" smtClean="0">
                <a:solidFill>
                  <a:schemeClr val="bg1"/>
                </a:solidFill>
              </a:rPr>
              <a:t> экспериментально установил: </a:t>
            </a:r>
            <a:r>
              <a:rPr lang="en-US" dirty="0" err="1" smtClean="0">
                <a:solidFill>
                  <a:schemeClr val="bg1"/>
                </a:solidFill>
              </a:rPr>
              <a:t>Ar</a:t>
            </a:r>
            <a:r>
              <a:rPr lang="en-US" dirty="0" smtClean="0">
                <a:solidFill>
                  <a:schemeClr val="bg1"/>
                </a:solidFill>
              </a:rPr>
              <a:t>(Ti)=48</a:t>
            </a:r>
            <a:r>
              <a:rPr lang="ru-RU" dirty="0" smtClean="0">
                <a:solidFill>
                  <a:schemeClr val="bg1"/>
                </a:solidFill>
              </a:rPr>
              <a:t>,1.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362" name="Picture 2" descr="C:\Users\PAVILION G6-2054ER\Desktop\ittr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60950"/>
            <a:ext cx="2797050" cy="2797050"/>
          </a:xfrm>
          <a:prstGeom prst="rect">
            <a:avLst/>
          </a:prstGeom>
          <a:noFill/>
        </p:spPr>
      </p:pic>
      <p:pic>
        <p:nvPicPr>
          <p:cNvPr id="15363" name="Picture 3" descr="C:\Users\PAVILION G6-2054ER\Desktop\tor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005064"/>
            <a:ext cx="4762500" cy="2628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39903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Открытие радия.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268761"/>
            <a:ext cx="6552728" cy="55892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Новый химический элемент был открыт супругами </a:t>
            </a:r>
            <a:r>
              <a:rPr lang="ru-RU" b="1" dirty="0" smtClean="0">
                <a:solidFill>
                  <a:schemeClr val="bg1"/>
                </a:solidFill>
              </a:rPr>
              <a:t>Марией и Пьером Кюри</a:t>
            </a:r>
            <a:r>
              <a:rPr lang="ru-RU" dirty="0" smtClean="0">
                <a:solidFill>
                  <a:schemeClr val="bg1"/>
                </a:solidFill>
              </a:rPr>
              <a:t>, которые обнаружили, что отходы, остающиеся после выделения урана из урановой руды, более радиоактивны, чем чистый уран.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Новому  элементу молва быстро приписала целебные свойства и способность излечивать чуть ли не от всех болезней. Радий включили в состав пищевых продуктов, зубной пасты, кремов для лица. Богачи носили часы содержащие радий. Радиоактивный элемент рекомендовали как средство для улучшения потенции и снятия стресса.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Подобное «производство» продолжалось целых двадцать лет - до 30-х годов двадцатого века, когда ученые открыли истинные свойства радиоактивности и выяснили насколько губительно влияние радиации на человеческий организм.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Users\PAVILION G6-2054ER\Desktop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437112"/>
            <a:ext cx="2639619" cy="2088232"/>
          </a:xfrm>
          <a:prstGeom prst="rect">
            <a:avLst/>
          </a:prstGeom>
          <a:noFill/>
        </p:spPr>
      </p:pic>
      <p:pic>
        <p:nvPicPr>
          <p:cNvPr id="9219" name="Picture 3" descr="C:\Users\PAVILION G6-2054ER\Desktop\img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348880"/>
            <a:ext cx="2692183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Открытие </a:t>
            </a:r>
            <a:r>
              <a:rPr lang="ru-RU" b="1" dirty="0" err="1" smtClean="0"/>
              <a:t>корония</a:t>
            </a:r>
            <a:r>
              <a:rPr lang="ru-RU" b="1" dirty="0" smtClean="0"/>
              <a:t> и </a:t>
            </a:r>
            <a:r>
              <a:rPr lang="ru-RU" b="1" dirty="0" err="1" smtClean="0"/>
              <a:t>небулия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412776"/>
            <a:ext cx="6372200" cy="583264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При исследовании солнечной атмосферы были обнаружили линии при изучении «короны» Солнца, которые им не удалось отождествить ни с одним из химических элементов. Так появился элемент, который получил название </a:t>
            </a:r>
            <a:r>
              <a:rPr lang="ru-RU" b="1" dirty="0" err="1" smtClean="0">
                <a:solidFill>
                  <a:schemeClr val="bg1"/>
                </a:solidFill>
              </a:rPr>
              <a:t>короний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           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Изучая спектры газовых туманностей, обнаружили линии, которые снова не удалось отождествить ни с чем земным, приписали другому химическому элементу - </a:t>
            </a:r>
            <a:r>
              <a:rPr lang="ru-RU" dirty="0" err="1" smtClean="0">
                <a:solidFill>
                  <a:schemeClr val="bg1"/>
                </a:solidFill>
              </a:rPr>
              <a:t>небулию</a:t>
            </a:r>
            <a:r>
              <a:rPr lang="ru-RU" dirty="0" smtClean="0">
                <a:solidFill>
                  <a:schemeClr val="bg1"/>
                </a:solidFill>
              </a:rPr>
              <a:t>. 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После проверки обнаружилось, что небулий является обычным земным кислородом, а </a:t>
            </a:r>
            <a:r>
              <a:rPr lang="ru-RU" dirty="0" err="1" smtClean="0">
                <a:solidFill>
                  <a:schemeClr val="bg1"/>
                </a:solidFill>
              </a:rPr>
              <a:t>короний</a:t>
            </a:r>
            <a:r>
              <a:rPr lang="ru-RU" dirty="0" smtClean="0">
                <a:solidFill>
                  <a:schemeClr val="bg1"/>
                </a:solidFill>
              </a:rPr>
              <a:t> - сильно ионизированное железо.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42" name="Picture 2" descr="C:\Users\PAVILION G6-2054ER\Desktop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149080"/>
            <a:ext cx="2376264" cy="2329209"/>
          </a:xfrm>
          <a:prstGeom prst="rect">
            <a:avLst/>
          </a:prstGeom>
          <a:noFill/>
        </p:spPr>
      </p:pic>
      <p:pic>
        <p:nvPicPr>
          <p:cNvPr id="10243" name="Picture 3" descr="C:\Users\PAVILION G6-2054ER\Desktop\img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340768"/>
            <a:ext cx="1800200" cy="27336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Содержание.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Таблица Менделеева. Что это?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Немного из истории. 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Предыстория.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Как произошло открытие таблицы</a:t>
            </a:r>
            <a:r>
              <a:rPr lang="ru-RU" u="sng" dirty="0" smtClean="0">
                <a:solidFill>
                  <a:schemeClr val="bg1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Два варианта системы элементов.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Внесение инертных газов.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Реакция учёных.</a:t>
            </a:r>
            <a:endParaRPr lang="ru-RU" u="sng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Исправление </a:t>
            </a:r>
            <a:r>
              <a:rPr lang="ru-RU" u="sng" dirty="0" smtClean="0">
                <a:solidFill>
                  <a:schemeClr val="bg1"/>
                </a:solidFill>
              </a:rPr>
              <a:t>атомных масс элементов</a:t>
            </a:r>
            <a:r>
              <a:rPr lang="ru-RU" u="sng" dirty="0" smtClean="0">
                <a:solidFill>
                  <a:schemeClr val="bg1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История открытия некоторых элементов</a:t>
            </a:r>
            <a:r>
              <a:rPr lang="ru-RU" u="sng" dirty="0" smtClean="0">
                <a:solidFill>
                  <a:schemeClr val="bg1"/>
                </a:solidFill>
              </a:rPr>
              <a:t>.</a:t>
            </a:r>
            <a:r>
              <a:rPr lang="ru-RU" u="sng" dirty="0" smtClean="0">
                <a:solidFill>
                  <a:schemeClr val="bg1"/>
                </a:solidFill>
              </a:rPr>
              <a:t> </a:t>
            </a:r>
            <a:endParaRPr lang="ru-RU" u="sng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Элементы </a:t>
            </a:r>
            <a:r>
              <a:rPr lang="ru-RU" u="sng" dirty="0" smtClean="0">
                <a:solidFill>
                  <a:schemeClr val="bg1"/>
                </a:solidFill>
              </a:rPr>
              <a:t>предсказанные Менделеевым</a:t>
            </a:r>
            <a:r>
              <a:rPr lang="ru-RU" u="sng" dirty="0" smtClean="0">
                <a:solidFill>
                  <a:schemeClr val="bg1"/>
                </a:solidFill>
              </a:rPr>
              <a:t>.</a:t>
            </a:r>
            <a:endParaRPr lang="ru-RU" u="sng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Значение периодической системы.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Признание </a:t>
            </a:r>
            <a:r>
              <a:rPr lang="ru-RU" u="sng" dirty="0" smtClean="0">
                <a:solidFill>
                  <a:schemeClr val="bg1"/>
                </a:solidFill>
              </a:rPr>
              <a:t>периодической системы</a:t>
            </a:r>
            <a:r>
              <a:rPr lang="ru-RU" u="sng" dirty="0" smtClean="0">
                <a:solidFill>
                  <a:schemeClr val="bg1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Попытки приписать открытие закона другим учёным.</a:t>
            </a:r>
            <a:endParaRPr lang="ru-RU" u="sng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Триумф.</a:t>
            </a:r>
            <a:endParaRPr lang="ru-RU" u="sng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bg1"/>
                </a:solidFill>
              </a:rPr>
              <a:t>Итоги.</a:t>
            </a:r>
            <a:endParaRPr lang="ru-RU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Элементы предсказанные Менделеевым.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 первой публикации об открытии периодического закона (1869) Д.И.Менделеев предсказал четыре неизвестных элемента с атомными массами 45 (будущий скандий), 68      ( будущий галлий), 70 (будущий германий) и 180 (будущий гафний).</a:t>
            </a:r>
          </a:p>
          <a:p>
            <a:endParaRPr lang="ru-RU" dirty="0" smtClean="0"/>
          </a:p>
        </p:txBody>
      </p:sp>
      <p:pic>
        <p:nvPicPr>
          <p:cNvPr id="16386" name="Picture 2" descr="C:\Users\PAVILION G6-2054ER\Desktop\Scandium_Metal_W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2596304" cy="1590005"/>
          </a:xfrm>
          <a:prstGeom prst="rect">
            <a:avLst/>
          </a:prstGeom>
          <a:noFill/>
        </p:spPr>
      </p:pic>
      <p:pic>
        <p:nvPicPr>
          <p:cNvPr id="16387" name="Picture 3" descr="C:\Users\PAVILION G6-2054ER\Desktop\img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4250020"/>
            <a:ext cx="2277616" cy="1820059"/>
          </a:xfrm>
          <a:prstGeom prst="rect">
            <a:avLst/>
          </a:prstGeom>
          <a:noFill/>
        </p:spPr>
      </p:pic>
      <p:pic>
        <p:nvPicPr>
          <p:cNvPr id="16388" name="Picture 4" descr="C:\Users\PAVILION G6-2054ER\Desktop\imgprevie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232039"/>
            <a:ext cx="2138933" cy="1813657"/>
          </a:xfrm>
          <a:prstGeom prst="rect">
            <a:avLst/>
          </a:prstGeom>
          <a:noFill/>
        </p:spPr>
      </p:pic>
      <p:pic>
        <p:nvPicPr>
          <p:cNvPr id="16389" name="Picture 5" descr="C:\Users\PAVILION G6-2054ER\Desktop\imgprevie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6487" y="4221088"/>
            <a:ext cx="1997513" cy="19579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периодической системы.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5760640" cy="2016224"/>
          </a:xfrm>
        </p:spPr>
        <p:txBody>
          <a:bodyPr>
            <a:noAutofit/>
          </a:bodyPr>
          <a:lstStyle/>
          <a:p>
            <a:pPr marL="651510" indent="-514350">
              <a:buClrTx/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Классификация химических элементов и предсказание неизвестных.</a:t>
            </a:r>
          </a:p>
          <a:p>
            <a:pPr marL="651510" indent="-514350">
              <a:buClrTx/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Толчок к открытию новых элементов и изучению строения атомов.</a:t>
            </a:r>
          </a:p>
          <a:p>
            <a:pPr marL="651510" indent="-514350">
              <a:buClrTx/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Продолжением является 2 учения:               </a:t>
            </a:r>
          </a:p>
          <a:p>
            <a:pPr marL="651510" indent="-514350">
              <a:buClrTx/>
              <a:buNone/>
            </a:pPr>
            <a:r>
              <a:rPr lang="ru-RU" dirty="0" smtClean="0">
                <a:solidFill>
                  <a:schemeClr val="bg1"/>
                </a:solidFill>
              </a:rPr>
              <a:t>      </a:t>
            </a:r>
            <a:r>
              <a:rPr lang="ru-RU" b="1" dirty="0" smtClean="0">
                <a:solidFill>
                  <a:schemeClr val="bg1"/>
                </a:solidFill>
              </a:rPr>
              <a:t>Учение об электронном строении атома.  </a:t>
            </a:r>
          </a:p>
          <a:p>
            <a:pPr marL="651510" indent="-514350">
              <a:buClrTx/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Теория химической связи.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PAVILION G6-2054ER\Desktop\13473127_w640_h640_shk2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624" y="1988840"/>
            <a:ext cx="3541376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/>
              <a:t>Признание периодической системы.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435280" cy="4421088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</a:rPr>
              <a:t>Признание периодической системы Менделеева пришло в научный мир не сразу: Менделееву приходилось бороться с оппонентами, доказывая её верность свойствами вновь открываемых элементов. Лишь в 1880 году система получила общемировое признание в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chemeClr val="bg1"/>
                </a:solidFill>
              </a:rPr>
              <a:t>качестве базового закона теоретической химии.</a:t>
            </a:r>
            <a:r>
              <a:rPr lang="ru-RU" i="1" dirty="0" smtClean="0"/>
              <a:t> </a:t>
            </a:r>
          </a:p>
        </p:txBody>
      </p:sp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Попытки приписать открытие закона другим учёным.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39890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конце </a:t>
            </a:r>
            <a:r>
              <a:rPr lang="en-US" dirty="0" smtClean="0">
                <a:solidFill>
                  <a:schemeClr val="bg1"/>
                </a:solidFill>
              </a:rPr>
              <a:t>XIX </a:t>
            </a:r>
            <a:r>
              <a:rPr lang="ru-RU" dirty="0" smtClean="0">
                <a:solidFill>
                  <a:schemeClr val="bg1"/>
                </a:solidFill>
              </a:rPr>
              <a:t>в. к Д.И.Менделееву пришла слава и известность, когда его закон достаточно «укрепился», начались нелепые попытки приписать приоритет в открытии этого закона другим учёным. Французы отстаивали приоритет </a:t>
            </a:r>
            <a:r>
              <a:rPr lang="ru-RU" dirty="0" err="1" smtClean="0">
                <a:solidFill>
                  <a:schemeClr val="bg1"/>
                </a:solidFill>
              </a:rPr>
              <a:t>А.Е.Бегье</a:t>
            </a:r>
            <a:r>
              <a:rPr lang="ru-RU" dirty="0" smtClean="0">
                <a:solidFill>
                  <a:schemeClr val="bg1"/>
                </a:solidFill>
              </a:rPr>
              <a:t> де </a:t>
            </a:r>
            <a:r>
              <a:rPr lang="ru-RU" dirty="0" err="1" smtClean="0">
                <a:solidFill>
                  <a:schemeClr val="bg1"/>
                </a:solidFill>
              </a:rPr>
              <a:t>Шанкуртуа</a:t>
            </a:r>
            <a:r>
              <a:rPr lang="ru-RU" dirty="0" smtClean="0">
                <a:solidFill>
                  <a:schemeClr val="bg1"/>
                </a:solidFill>
              </a:rPr>
              <a:t>, англичане – Дж. </a:t>
            </a:r>
            <a:r>
              <a:rPr lang="ru-RU" dirty="0" err="1" smtClean="0">
                <a:solidFill>
                  <a:schemeClr val="bg1"/>
                </a:solidFill>
              </a:rPr>
              <a:t>Ньюлендса</a:t>
            </a:r>
            <a:r>
              <a:rPr lang="ru-RU" dirty="0" smtClean="0">
                <a:solidFill>
                  <a:schemeClr val="bg1"/>
                </a:solidFill>
              </a:rPr>
              <a:t>, немцы – </a:t>
            </a:r>
            <a:r>
              <a:rPr lang="ru-RU" dirty="0" err="1" smtClean="0">
                <a:solidFill>
                  <a:schemeClr val="bg1"/>
                </a:solidFill>
              </a:rPr>
              <a:t>Лотара</a:t>
            </a:r>
            <a:r>
              <a:rPr lang="ru-RU" dirty="0" smtClean="0">
                <a:solidFill>
                  <a:schemeClr val="bg1"/>
                </a:solidFill>
              </a:rPr>
              <a:t> Мейера. Защищая свою честь, как русского учёного, Менделеев написал письмо, в котором написал, что именно он проводил все опыты и рискнул предугадать свойства неизвестных элементов, изменить принятые атомные веса элементов.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Триумф.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4320480" cy="4896544"/>
          </a:xfrm>
        </p:spPr>
        <p:txBody>
          <a:bodyPr>
            <a:normAutofit fontScale="92500"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Д.И.Менделеев объединил всё, что до него делали другие химики.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Его таблицей, с небольшими изменениями, пользуются до сих пор.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Система химических элементов, созданная Менделеевым, даёт начало для изучения химии в </a:t>
            </a:r>
            <a:r>
              <a:rPr lang="en-US" dirty="0" smtClean="0">
                <a:solidFill>
                  <a:schemeClr val="bg1"/>
                </a:solidFill>
              </a:rPr>
              <a:t>XXI </a:t>
            </a:r>
            <a:r>
              <a:rPr lang="ru-RU" dirty="0" smtClean="0">
                <a:solidFill>
                  <a:schemeClr val="bg1"/>
                </a:solidFill>
              </a:rPr>
              <a:t>веке.</a:t>
            </a:r>
          </a:p>
        </p:txBody>
      </p:sp>
      <p:pic>
        <p:nvPicPr>
          <p:cNvPr id="5122" name="Picture 2" descr="C:\Users\PAVILION G6-2054ER\Desktop\1347350206_wh98kji2rmbdm4o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56792"/>
            <a:ext cx="3528392" cy="45163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bg1"/>
                </a:solidFill>
              </a:rPr>
              <a:t>Много лет пытались составить периодическую систему химических элементов, но удалось это только Д.И.Менделееву.</a:t>
            </a:r>
          </a:p>
          <a:p>
            <a:pPr marL="651510" indent="-514350">
              <a:buFont typeface="+mj-lt"/>
              <a:buAutoNum type="arabicPeriod"/>
            </a:pPr>
            <a:r>
              <a:rPr lang="ru-RU" i="1" dirty="0" smtClean="0">
                <a:solidFill>
                  <a:schemeClr val="bg1"/>
                </a:solidFill>
              </a:rPr>
              <a:t>Были открыты элементы предсказанные Д.И.Менделеевым.</a:t>
            </a:r>
          </a:p>
          <a:p>
            <a:pPr marL="651510" indent="-514350">
              <a:buFont typeface="+mj-lt"/>
              <a:buAutoNum type="arabicPeriod"/>
            </a:pPr>
            <a:r>
              <a:rPr lang="ru-RU" i="1" dirty="0" smtClean="0"/>
              <a:t> </a:t>
            </a:r>
            <a:r>
              <a:rPr lang="ru-RU" i="1" dirty="0" smtClean="0">
                <a:solidFill>
                  <a:schemeClr val="bg1"/>
                </a:solidFill>
              </a:rPr>
              <a:t>Со временем периодическая система получала всё большее подтверждение своей верности и универсальности.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Таблица Менделеева.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507288" cy="28369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Периодическая система химических элементов</a:t>
            </a:r>
            <a:r>
              <a:rPr lang="ru-RU" dirty="0" smtClean="0">
                <a:solidFill>
                  <a:schemeClr val="bg1"/>
                </a:solidFill>
              </a:rPr>
              <a:t> (</a:t>
            </a:r>
            <a:r>
              <a:rPr lang="ru-RU" b="1" dirty="0" smtClean="0">
                <a:solidFill>
                  <a:schemeClr val="bg1"/>
                </a:solidFill>
              </a:rPr>
              <a:t>таблица Менделеева</a:t>
            </a:r>
            <a:r>
              <a:rPr lang="ru-RU" dirty="0" smtClean="0">
                <a:solidFill>
                  <a:schemeClr val="bg1"/>
                </a:solidFill>
              </a:rPr>
              <a:t>) — классификации    химических элементов, устанавливающая зависимость различных свойств элементов от заряда атомного ядра. Система является графическим выражением периодического закона.</a:t>
            </a:r>
          </a:p>
          <a:p>
            <a:endParaRPr lang="ru-RU" dirty="0"/>
          </a:p>
        </p:txBody>
      </p:sp>
      <p:pic>
        <p:nvPicPr>
          <p:cNvPr id="11266" name="Picture 2" descr="C:\Users\PAVILION G6-2054ER\Desktop\c6baf8410f712797ce8b56380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193704"/>
            <a:ext cx="5832648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Немного из истории.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5940152" cy="5373216"/>
          </a:xfrm>
        </p:spPr>
        <p:txBody>
          <a:bodyPr numCol="1">
            <a:normAutofit lnSpcReduction="10000"/>
          </a:bodyPr>
          <a:lstStyle/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Периодическая система    химических элементов была открыта русским учёным Дмитрием Менделеевым в марте 1869 года и окончательно сформулирована в 1870-71 годах. Согласно периодической системе химических элементов, свойства всех элементов находятся в периодической зависимости от их атомной массы.</a:t>
            </a:r>
          </a:p>
          <a:p>
            <a:endParaRPr lang="ru-RU" dirty="0"/>
          </a:p>
        </p:txBody>
      </p:sp>
      <p:pic>
        <p:nvPicPr>
          <p:cNvPr id="4099" name="Picture 3" descr="C:\Users\PAVILION G6-2054ER\Desktop\mendele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844824"/>
            <a:ext cx="2875958" cy="39163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Предыстория.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473624"/>
            <a:ext cx="8820472" cy="33843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Попытки систематизировать химические элементы предпринимались с начала XIX века, задолго до Менделеева.  Так например, немецкий химик Дёберейнер составил в 1829 году мини-таблицу, в которой в каждом периоде было по три элемента.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5" name="Picture 3" descr="C:\Users\PAVILION G6-2054ER\Desktop\dobereiner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20"/>
            <a:ext cx="2577281" cy="2577281"/>
          </a:xfrm>
          <a:prstGeom prst="rect">
            <a:avLst/>
          </a:prstGeom>
          <a:noFill/>
        </p:spPr>
      </p:pic>
      <p:pic>
        <p:nvPicPr>
          <p:cNvPr id="3076" name="Picture 4" descr="C:\Users\PAVILION G6-2054ER\Desktop\arch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196752"/>
            <a:ext cx="4824536" cy="198593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Роберт Бойль.</a:t>
            </a:r>
            <a:endParaRPr lang="ru-RU" sz="4000" b="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68400"/>
            <a:ext cx="5148263" cy="5689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1668 Роберт Бойль привёл список неразложимых химических элементов. Было их на тот момент всего пятнадцать. При этом учёный не утверждал, что кроме перечисленных им элементов больше не существует и вопрос об их количестве оставался открытым.</a:t>
            </a:r>
          </a:p>
        </p:txBody>
      </p:sp>
      <p:pic>
        <p:nvPicPr>
          <p:cNvPr id="6146" name="Picture 2" descr="C:\Users\PAVILION G6-2054ER\Desktop\o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7" y="1111690"/>
            <a:ext cx="2627784" cy="5086034"/>
          </a:xfrm>
          <a:prstGeom prst="rect">
            <a:avLst/>
          </a:prstGeom>
          <a:noFill/>
        </p:spPr>
      </p:pic>
      <p:pic>
        <p:nvPicPr>
          <p:cNvPr id="6147" name="Picture 3" descr="C:\Users\PAVILION G6-2054ER\Desktop\img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501008"/>
            <a:ext cx="2564474" cy="30689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Антуан</a:t>
            </a:r>
            <a:r>
              <a:rPr lang="ru-RU" sz="4000" b="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b="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Лавузье</a:t>
            </a:r>
            <a:r>
              <a:rPr lang="ru-RU" sz="4000" b="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sz="4000" b="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96752"/>
            <a:ext cx="5148263" cy="590391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Через сто лет французский химик </a:t>
            </a:r>
            <a:r>
              <a:rPr lang="ru-RU" dirty="0" err="1" smtClean="0">
                <a:solidFill>
                  <a:schemeClr val="bg1"/>
                </a:solidFill>
              </a:rPr>
              <a:t>Антуан</a:t>
            </a:r>
            <a:r>
              <a:rPr lang="ru-RU" dirty="0" smtClean="0">
                <a:solidFill>
                  <a:schemeClr val="bg1"/>
                </a:solidFill>
              </a:rPr>
              <a:t> Лавуазье составил новый список из известных науке элементов. В его реестр попали 35 химических веществ, из которых 23 были впоследствии признаны теми самыми неразложимыми элементами.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Работа по поиску новых элементов велась химиками во всём мире и продвигалась вполне успешно. </a:t>
            </a:r>
          </a:p>
          <a:p>
            <a:endParaRPr lang="ru-RU" dirty="0"/>
          </a:p>
        </p:txBody>
      </p:sp>
      <p:pic>
        <p:nvPicPr>
          <p:cNvPr id="5122" name="Picture 2" descr="C:\Users\PAVILION G6-2054ER\Desktop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340768"/>
            <a:ext cx="3289101" cy="39195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Дмитрий Менделеев.</a:t>
            </a:r>
            <a:endParaRPr lang="ru-RU" sz="4000" b="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89338" y="1125538"/>
            <a:ext cx="5554662" cy="573246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Были и другие учёные составлявшие подобные системы, но только Менделееву  удалось вывести самый полный и универсальный периодический закон химических элементов, который в оригинале имел следующую формулировку: «Свойства элементов, а потому и свойства образуемых ими простых и сложных тел стоят в периодической зависимости от атомного веса».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PAVILION G6-2054ER\Desktop\Менде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3276182" cy="44706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Как произошло открытие.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892480" cy="30243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каком порядке элементы должны следовать друг за другом? Дмитрий Иванович любил на досуге раскладывать пасьянсы. Вот и для решения этой задачи он использовал картонные карточки, написав на каждой название элемента, его атомный вес, формулы соединений и основные свойства. Менделеев сделал то, чего не делал никто из его современников — сблизил несходные элементы из разных, порой далеких групп. Получилась таблица, вместившая в себя  63 элемента, соотносящихся друг с другом по атомному весу и по химическим свойствам.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PAVILION G6-2054ER\Desktop\3.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365104"/>
            <a:ext cx="6450915" cy="24928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</TotalTime>
  <Words>1246</Words>
  <Application>Microsoft Office PowerPoint</Application>
  <PresentationFormat>Экран (4:3)</PresentationFormat>
  <Paragraphs>84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История открытия периодической системы химических элементов Д.И.Менделеева.</vt:lpstr>
      <vt:lpstr>Содержание.</vt:lpstr>
      <vt:lpstr>Таблица Менделеева.</vt:lpstr>
      <vt:lpstr>Немного из истории.</vt:lpstr>
      <vt:lpstr>Предыстория.</vt:lpstr>
      <vt:lpstr>Роберт Бойль.</vt:lpstr>
      <vt:lpstr>Антуан Лавузье.</vt:lpstr>
      <vt:lpstr>Дмитрий Менделеев.</vt:lpstr>
      <vt:lpstr>Как произошло открытие.</vt:lpstr>
      <vt:lpstr>Первый вариант системы элементов.</vt:lpstr>
      <vt:lpstr>Второй вариант системы элементов.</vt:lpstr>
      <vt:lpstr>Внесение инертных газов.</vt:lpstr>
      <vt:lpstr>Реакция ученых.</vt:lpstr>
      <vt:lpstr>Исправление атомной массы бериллия.</vt:lpstr>
      <vt:lpstr>Исправление атомной массы урана.</vt:lpstr>
      <vt:lpstr>Исправление атомной массы индия, церия и теллура. </vt:lpstr>
      <vt:lpstr>Исправление атомной массы тория и итрия.</vt:lpstr>
      <vt:lpstr>Открытие радия.</vt:lpstr>
      <vt:lpstr>Открытие корония и небулия.</vt:lpstr>
      <vt:lpstr>Элементы предсказанные Менделеевым.</vt:lpstr>
      <vt:lpstr>Значение периодической системы.</vt:lpstr>
      <vt:lpstr>Признание периодической системы.</vt:lpstr>
      <vt:lpstr>Попытки приписать открытие закона другим учёным.</vt:lpstr>
      <vt:lpstr>Триумф.</vt:lpstr>
      <vt:lpstr>Итоги.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открытия периодической системы химических элементов Д.И.Менделеева.</dc:title>
  <dc:creator>Товарищ HP</dc:creator>
  <cp:lastModifiedBy>Товарищ HP</cp:lastModifiedBy>
  <cp:revision>15</cp:revision>
  <dcterms:created xsi:type="dcterms:W3CDTF">2016-05-01T19:43:24Z</dcterms:created>
  <dcterms:modified xsi:type="dcterms:W3CDTF">2016-05-11T17:58:21Z</dcterms:modified>
</cp:coreProperties>
</file>