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87" r:id="rId2"/>
    <p:sldId id="258" r:id="rId3"/>
    <p:sldId id="257" r:id="rId4"/>
    <p:sldId id="277" r:id="rId5"/>
    <p:sldId id="273" r:id="rId6"/>
    <p:sldId id="274" r:id="rId7"/>
    <p:sldId id="278" r:id="rId8"/>
    <p:sldId id="275" r:id="rId9"/>
    <p:sldId id="276" r:id="rId10"/>
    <p:sldId id="264" r:id="rId11"/>
    <p:sldId id="265" r:id="rId12"/>
    <p:sldId id="283" r:id="rId13"/>
    <p:sldId id="285" r:id="rId14"/>
    <p:sldId id="271" r:id="rId15"/>
    <p:sldId id="256" r:id="rId16"/>
    <p:sldId id="269" r:id="rId17"/>
    <p:sldId id="268" r:id="rId18"/>
    <p:sldId id="28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0%D0%BD%D0%B3%D0%BB%D0%B8%D0%B9%D1%81%D0%BA%D0%B8%D0%B9_%D1%8F%D0%B7%D1%8B%D0%BA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the craZy loV.e camaign Мои Фотографии Дуд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868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28728" y="0"/>
            <a:ext cx="582858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/>
              <a:t>Дела </a:t>
            </a:r>
            <a:r>
              <a:rPr lang="ru-RU" sz="4000" dirty="0"/>
              <a:t>милосердные за год</a:t>
            </a:r>
          </a:p>
        </p:txBody>
      </p:sp>
      <p:pic>
        <p:nvPicPr>
          <p:cNvPr id="10244" name="Picture 4" descr="2012 February &quot; Introduction to Russian Drama &quot; Pag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3375421"/>
            <a:ext cx="4643438" cy="34825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4887707" y="2928934"/>
            <a:ext cx="42562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в Москве – </a:t>
            </a:r>
            <a:r>
              <a:rPr lang="ru-RU" sz="2400" dirty="0" smtClean="0">
                <a:solidFill>
                  <a:srgbClr val="FF0000"/>
                </a:solidFill>
              </a:rPr>
              <a:t>1.813.060 рублей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10246" name="Picture 6" descr="история санкт-петербурга - Самое интересное в блогах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428736"/>
            <a:ext cx="4214842" cy="33405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0" y="928670"/>
            <a:ext cx="58785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в Санкт-Петербурге </a:t>
            </a:r>
            <a:r>
              <a:rPr lang="ru-RU" sz="2400" dirty="0" smtClean="0">
                <a:solidFill>
                  <a:srgbClr val="FF0000"/>
                </a:solidFill>
              </a:rPr>
              <a:t>– 1.981.327 рублей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43370" y="642918"/>
            <a:ext cx="2300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1890-1894гг.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146645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86315" y="4429132"/>
            <a:ext cx="435768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/>
          </a:p>
          <a:p>
            <a:r>
              <a:rPr lang="ru-RU" sz="2800" dirty="0" smtClean="0"/>
              <a:t>25- </a:t>
            </a:r>
            <a:r>
              <a:rPr lang="ru-RU" sz="2800" dirty="0"/>
              <a:t>40 рублей в месяц </a:t>
            </a:r>
            <a:r>
              <a:rPr lang="ru-RU" sz="2800" dirty="0" smtClean="0"/>
              <a:t>– </a:t>
            </a:r>
          </a:p>
          <a:p>
            <a:r>
              <a:rPr lang="ru-RU" sz="2800" dirty="0" smtClean="0"/>
              <a:t>зарплата рабочего</a:t>
            </a:r>
            <a:endParaRPr lang="ru-RU" sz="2800" dirty="0"/>
          </a:p>
        </p:txBody>
      </p:sp>
      <p:pic>
        <p:nvPicPr>
          <p:cNvPr id="9218" name="Picture 2" descr="Как коровы выбирают друзе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146402" cy="235745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00034" y="2214554"/>
            <a:ext cx="20639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7-9 рублей</a:t>
            </a:r>
            <a:endParaRPr lang="ru-RU" sz="3200" dirty="0"/>
          </a:p>
        </p:txBody>
      </p:sp>
      <p:pic>
        <p:nvPicPr>
          <p:cNvPr id="9220" name="Picture 4" descr="Школьная форма для мальчиков - tereshop - YML-Shop.r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214290"/>
            <a:ext cx="4143372" cy="310753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86446" y="3286124"/>
            <a:ext cx="22966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3-5 рублей</a:t>
            </a:r>
            <a:endParaRPr lang="ru-RU" sz="3600" dirty="0"/>
          </a:p>
        </p:txBody>
      </p:sp>
      <p:pic>
        <p:nvPicPr>
          <p:cNvPr id="9222" name="Picture 6" descr="Дмитрий ЖВАНИЯ. Манифест рабочего социализм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929066"/>
            <a:ext cx="4598041" cy="29289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66135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71802" y="285728"/>
            <a:ext cx="27302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ЗАДАНИЕ</a:t>
            </a: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1714488"/>
            <a:ext cx="8839279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Прочитать текст на стр. 50-51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- Определить главную мысль текста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- Ответить на вопросы к тексту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28200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/>
              <a:t>Главная мысль текста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43108" y="571480"/>
            <a:ext cx="65722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Объединившись люди делают Большие Добрые Дела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071546"/>
            <a:ext cx="87154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Как называется благотворительный фонд, о котором рассказывается в тексте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357686" y="1428736"/>
            <a:ext cx="223170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2000" dirty="0" smtClean="0">
              <a:solidFill>
                <a:srgbClr val="FF0000"/>
              </a:solidFill>
            </a:endParaRPr>
          </a:p>
          <a:p>
            <a:r>
              <a:rPr lang="ru-RU" sz="2000" dirty="0" smtClean="0">
                <a:solidFill>
                  <a:srgbClr val="FF0000"/>
                </a:solidFill>
              </a:rPr>
              <a:t>«Подари жизнь»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857364"/>
            <a:ext cx="685800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</a:t>
            </a:r>
          </a:p>
          <a:p>
            <a:r>
              <a:rPr lang="ru-RU" dirty="0" smtClean="0"/>
              <a:t>  </a:t>
            </a:r>
            <a:r>
              <a:rPr lang="ru-RU" sz="2000" dirty="0" smtClean="0"/>
              <a:t>Кто является учредителем данного фонда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857620" y="2214554"/>
            <a:ext cx="413927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2000" dirty="0" smtClean="0">
              <a:solidFill>
                <a:srgbClr val="FF0000"/>
              </a:solidFill>
            </a:endParaRPr>
          </a:p>
          <a:p>
            <a:r>
              <a:rPr lang="ru-RU" sz="2000" dirty="0" smtClean="0">
                <a:solidFill>
                  <a:srgbClr val="FF0000"/>
                </a:solidFill>
              </a:rPr>
              <a:t>Дина </a:t>
            </a:r>
            <a:r>
              <a:rPr lang="ru-RU" sz="2000" dirty="0" err="1" smtClean="0">
                <a:solidFill>
                  <a:srgbClr val="FF0000"/>
                </a:solidFill>
              </a:rPr>
              <a:t>Корзун</a:t>
            </a:r>
            <a:r>
              <a:rPr lang="ru-RU" sz="2000" dirty="0" smtClean="0">
                <a:solidFill>
                  <a:srgbClr val="FF0000"/>
                </a:solidFill>
              </a:rPr>
              <a:t> и </a:t>
            </a:r>
            <a:r>
              <a:rPr lang="ru-RU" sz="2000" dirty="0" err="1" smtClean="0">
                <a:solidFill>
                  <a:srgbClr val="FF0000"/>
                </a:solidFill>
              </a:rPr>
              <a:t>Чулпан</a:t>
            </a:r>
            <a:r>
              <a:rPr lang="ru-RU" sz="2000" dirty="0" smtClean="0">
                <a:solidFill>
                  <a:srgbClr val="FF0000"/>
                </a:solidFill>
              </a:rPr>
              <a:t> </a:t>
            </a:r>
            <a:r>
              <a:rPr lang="ru-RU" sz="2000" dirty="0" err="1" smtClean="0">
                <a:solidFill>
                  <a:srgbClr val="FF0000"/>
                </a:solidFill>
              </a:rPr>
              <a:t>Хаматова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2786058"/>
            <a:ext cx="47227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2000" dirty="0" smtClean="0"/>
          </a:p>
          <a:p>
            <a:r>
              <a:rPr lang="ru-RU" sz="2000" dirty="0" smtClean="0"/>
              <a:t>Сколько лет существует данный фонд</a:t>
            </a: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357686" y="3214686"/>
            <a:ext cx="135485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2000" dirty="0" smtClean="0">
              <a:solidFill>
                <a:srgbClr val="FF0000"/>
              </a:solidFill>
            </a:endParaRPr>
          </a:p>
          <a:p>
            <a:r>
              <a:rPr lang="ru-RU" sz="2000" dirty="0" smtClean="0">
                <a:solidFill>
                  <a:srgbClr val="FF0000"/>
                </a:solidFill>
              </a:rPr>
              <a:t>         8 лет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3714752"/>
            <a:ext cx="40994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/>
          </a:p>
          <a:p>
            <a:r>
              <a:rPr lang="ru-RU" sz="2000" dirty="0" smtClean="0"/>
              <a:t>Кто перечисляет деньги в фонд</a:t>
            </a:r>
            <a:endParaRPr lang="ru-RU" sz="2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643174" y="4143380"/>
            <a:ext cx="65008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>
              <a:solidFill>
                <a:srgbClr val="FF0000"/>
              </a:solidFill>
            </a:endParaRPr>
          </a:p>
          <a:p>
            <a:r>
              <a:rPr lang="ru-RU" sz="2000" dirty="0" smtClean="0">
                <a:solidFill>
                  <a:srgbClr val="FF0000"/>
                </a:solidFill>
              </a:rPr>
              <a:t>Разные люди, которые никогда не видели этих детей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85720" y="4714884"/>
            <a:ext cx="377058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2000" dirty="0" smtClean="0"/>
          </a:p>
          <a:p>
            <a:r>
              <a:rPr lang="ru-RU" sz="2000" dirty="0" smtClean="0"/>
              <a:t>На кого тратятся эти средства</a:t>
            </a:r>
            <a:endParaRPr lang="ru-RU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3428992" y="5214950"/>
            <a:ext cx="44999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000" dirty="0" smtClean="0">
              <a:solidFill>
                <a:srgbClr val="FF0000"/>
              </a:solidFill>
            </a:endParaRPr>
          </a:p>
          <a:p>
            <a:r>
              <a:rPr lang="ru-RU" sz="2000" dirty="0" smtClean="0">
                <a:solidFill>
                  <a:srgbClr val="FF0000"/>
                </a:solidFill>
              </a:rPr>
              <a:t>На тяжелобольных и нуждающихся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Звезды-благотворители: ТОП-10 добрых фей www.wmj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0"/>
            <a:ext cx="7215205" cy="657227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357166"/>
            <a:ext cx="272382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 err="1" smtClean="0"/>
              <a:t>Чулпан</a:t>
            </a:r>
            <a:r>
              <a:rPr lang="ru-RU" sz="2400" dirty="0" smtClean="0"/>
              <a:t> </a:t>
            </a:r>
            <a:r>
              <a:rPr lang="ru-RU" sz="2400" dirty="0" err="1" smtClean="0"/>
              <a:t>Хаматова</a:t>
            </a:r>
            <a:endParaRPr lang="ru-RU" sz="2400" dirty="0" smtClean="0"/>
          </a:p>
          <a:p>
            <a:pPr algn="ctr"/>
            <a:r>
              <a:rPr lang="ru-RU" sz="2400" dirty="0" smtClean="0"/>
              <a:t> и </a:t>
            </a:r>
          </a:p>
          <a:p>
            <a:pPr algn="ctr"/>
            <a:r>
              <a:rPr lang="ru-RU" sz="2400" dirty="0" smtClean="0"/>
              <a:t>Дина </a:t>
            </a:r>
            <a:r>
              <a:rPr lang="ru-RU" sz="2400" dirty="0" err="1" smtClean="0"/>
              <a:t>Корзун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5288340"/>
            <a:ext cx="9144000" cy="15696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Фандрайзер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3200" dirty="0" smtClean="0"/>
              <a:t>(</a:t>
            </a:r>
            <a:r>
              <a:rPr lang="ru-RU" sz="3200" dirty="0" smtClean="0">
                <a:hlinkClick r:id="rId3" tooltip="Английский язык"/>
              </a:rPr>
              <a:t>англ.</a:t>
            </a:r>
            <a:r>
              <a:rPr lang="ru-RU" sz="3200" dirty="0" smtClean="0"/>
              <a:t> </a:t>
            </a:r>
            <a:r>
              <a:rPr lang="ru-RU" sz="3200" i="1" dirty="0" err="1" smtClean="0"/>
              <a:t>Fundraising</a:t>
            </a:r>
            <a:r>
              <a:rPr lang="ru-RU" sz="3200" dirty="0" smtClean="0"/>
              <a:t>) - человек, который привлекает  благотворительные средства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5072074"/>
            <a:ext cx="63579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ПЯТЬ ПЯТЬ ЧЕТЫРЕ ОДИН</a:t>
            </a:r>
          </a:p>
          <a:p>
            <a:r>
              <a:rPr lang="ru-RU" sz="2400" b="1" dirty="0" smtClean="0"/>
              <a:t> СООБЩЕНИЯ СО СЛОВОМ </a:t>
            </a:r>
            <a:r>
              <a:rPr lang="ru-RU" sz="2400" b="1" dirty="0" smtClean="0">
                <a:solidFill>
                  <a:srgbClr val="FF0000"/>
                </a:solidFill>
              </a:rPr>
              <a:t>«ДОБРО»</a:t>
            </a:r>
            <a:r>
              <a:rPr lang="ru-RU" sz="2400" b="1" dirty="0" smtClean="0"/>
              <a:t>— ШАНС НА ЖИЗНЬ СОТНЯМ ТЯЖЕЛОБОЛЬНЫХ ДЕТЕЙ</a:t>
            </a:r>
            <a:endParaRPr lang="ru-RU" sz="2000" dirty="0"/>
          </a:p>
        </p:txBody>
      </p:sp>
      <p:pic>
        <p:nvPicPr>
          <p:cNvPr id="1026" name="Picture 2" descr="http://cs608825.vk.me/v608825798/7d52/qrgD7IVe8B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025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beliycvetok.ru/img/orbit/main/oldfamil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214554"/>
            <a:ext cx="8116049" cy="464344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488" y="0"/>
            <a:ext cx="628651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По инициативе Государя Николая II с 1911 года в городах России стали проводить </a:t>
            </a:r>
            <a:r>
              <a:rPr lang="ru-RU" sz="2800" dirty="0" smtClean="0">
                <a:solidFill>
                  <a:srgbClr val="FF0000"/>
                </a:solidFill>
              </a:rPr>
              <a:t>«Дни белых цветков»</a:t>
            </a:r>
            <a:r>
              <a:rPr lang="ru-RU" sz="2800" dirty="0" smtClean="0"/>
              <a:t>. Участие в них принимала вся императорская семья.</a:t>
            </a:r>
            <a:endParaRPr lang="ru-RU" sz="2800" dirty="0"/>
          </a:p>
        </p:txBody>
      </p:sp>
      <p:pic>
        <p:nvPicPr>
          <p:cNvPr id="5124" name="Picture 4" descr="http://www.beliycvetok.ru/layout/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57222" y="-285776"/>
            <a:ext cx="3333750" cy="33337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5320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0"/>
            <a:ext cx="489095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/>
              <a:t>День белого цветка</a:t>
            </a:r>
          </a:p>
        </p:txBody>
      </p:sp>
      <p:pic>
        <p:nvPicPr>
          <p:cNvPr id="6148" name="Picture 4" descr="Благотворительная акция &quot;Белый цветок&quot; в Ливадии, фоторепортаж Новости Крым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33729" y="3857604"/>
            <a:ext cx="4510271" cy="3000396"/>
          </a:xfrm>
          <a:prstGeom prst="rect">
            <a:avLst/>
          </a:prstGeom>
          <a:noFill/>
        </p:spPr>
      </p:pic>
      <p:pic>
        <p:nvPicPr>
          <p:cNvPr id="6150" name="Picture 6" descr="http://www.beliycvetok.ru/img/orbit/main/stre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692696"/>
            <a:ext cx="4619929" cy="264320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79512" y="1124744"/>
            <a:ext cx="159851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Москва </a:t>
            </a:r>
          </a:p>
          <a:p>
            <a:r>
              <a:rPr lang="ru-RU" sz="2800" dirty="0" smtClean="0"/>
              <a:t>2012 год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7452320" y="2996952"/>
            <a:ext cx="13949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Рязань </a:t>
            </a:r>
          </a:p>
          <a:p>
            <a:r>
              <a:rPr lang="ru-RU" sz="2400" dirty="0" smtClean="0"/>
              <a:t>2013 год</a:t>
            </a:r>
            <a:endParaRPr lang="ru-RU" sz="2400" dirty="0"/>
          </a:p>
        </p:txBody>
      </p:sp>
      <p:pic>
        <p:nvPicPr>
          <p:cNvPr id="2050" name="Picture 2" descr="Классный час о милосердии - Милосердие - Картинки по религии и этик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028227"/>
            <a:ext cx="2214578" cy="26631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8281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642918"/>
            <a:ext cx="8022453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arenR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Сочинение- рассуждение</a:t>
            </a:r>
          </a:p>
          <a:p>
            <a:pPr marL="342900" indent="-34290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«Нужно ли милосердие в повседневной жизни»</a:t>
            </a:r>
          </a:p>
          <a:p>
            <a:pPr marL="342900" indent="-342900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Благотворительные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организации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ашего города.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7956858" cy="54014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1500" dirty="0"/>
              <a:t>Щедрость </a:t>
            </a:r>
            <a:endParaRPr lang="ru-RU" sz="11500" dirty="0" smtClean="0"/>
          </a:p>
          <a:p>
            <a:pPr algn="ctr"/>
            <a:r>
              <a:rPr lang="ru-RU" sz="11500" dirty="0" smtClean="0"/>
              <a:t>и </a:t>
            </a:r>
          </a:p>
          <a:p>
            <a:pPr algn="ctr"/>
            <a:r>
              <a:rPr lang="ru-RU" sz="11500" dirty="0" smtClean="0"/>
              <a:t>милосердие</a:t>
            </a:r>
            <a:endParaRPr lang="ru-RU" sz="11500" dirty="0"/>
          </a:p>
        </p:txBody>
      </p:sp>
    </p:spTree>
    <p:extLst>
      <p:ext uri="{BB962C8B-B14F-4D97-AF65-F5344CB8AC3E}">
        <p14:creationId xmlns="" xmlns:p14="http://schemas.microsoft.com/office/powerpoint/2010/main" val="163059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Быть </a:t>
            </a: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милосердным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значит </a:t>
            </a: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делать все, что в наших силах. </a:t>
            </a:r>
          </a:p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	                               </a:t>
            </a:r>
            <a:r>
              <a:rPr lang="ru-RU" sz="4400" dirty="0" smtClean="0"/>
              <a:t>                                                            					          </a:t>
            </a:r>
          </a:p>
          <a:p>
            <a:r>
              <a:rPr lang="ru-RU" sz="4400" dirty="0" smtClean="0"/>
              <a:t>                                           Джон </a:t>
            </a:r>
            <a:r>
              <a:rPr lang="ru-RU" sz="4400" dirty="0"/>
              <a:t>Донн</a:t>
            </a:r>
          </a:p>
        </p:txBody>
      </p:sp>
      <p:pic>
        <p:nvPicPr>
          <p:cNvPr id="14338" name="Picture 2" descr="Снимок экрана iPhon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546774"/>
            <a:ext cx="2428860" cy="431122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643570" y="4714884"/>
            <a:ext cx="32912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(английский поэт </a:t>
            </a:r>
            <a:r>
              <a:rPr lang="en-US" sz="2400" dirty="0" smtClean="0"/>
              <a:t>XVI </a:t>
            </a:r>
            <a:r>
              <a:rPr lang="ru-RU" sz="2400" dirty="0" smtClean="0"/>
              <a:t>в.)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275929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85728"/>
            <a:ext cx="914400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ЗАДАНИЕ </a:t>
            </a:r>
          </a:p>
          <a:p>
            <a:pPr algn="ctr"/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Определить значение слова «милосердие»?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Записать определение в тетрадь.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3929066"/>
            <a:ext cx="853188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1 группа- учебник, стр. 50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2 группа- словарь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3 группа- карточки- помощники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785926"/>
            <a:ext cx="91440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Милосердием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называют готовность помогать из сострадания несчастным и попавшим в беду людям- неимущим, больным, старым, сиротам.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28860" y="214290"/>
            <a:ext cx="356443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1 группа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" y="2071678"/>
            <a:ext cx="9143999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Милосердие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готовность помочь кому-нибудь или простить кого-нибудь</a:t>
            </a:r>
            <a:r>
              <a:rPr lang="ru-RU" sz="4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сострадания,</a:t>
            </a:r>
            <a:r>
              <a:rPr lang="ru-RU" sz="4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человеколюбия.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Словарь С.И.Ожегова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3108" y="285728"/>
            <a:ext cx="356443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2 группа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92867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4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tt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Яся Ищенко.Сбор закрыт!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0"/>
            <a:ext cx="8501165" cy="63758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357166"/>
            <a:ext cx="8710782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Павел Михайлович </a:t>
            </a:r>
          </a:p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Третьяков </a:t>
            </a:r>
          </a:p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подарил Москве в 1862 году </a:t>
            </a:r>
          </a:p>
          <a:p>
            <a:pPr algn="ctr"/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Третьяковскую галерею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Самарская область 180 лет со дня рождения П.М.Третьякова (1832-1898) - купца, мецената, основателя Третьяковской галере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3714751"/>
            <a:ext cx="3809998" cy="31432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4290"/>
            <a:ext cx="91440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Архип Иванович Куинджи 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все заработанные деньги отдавал ученикам 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премии, на поездки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художников за границу,</a:t>
            </a:r>
          </a:p>
          <a:p>
            <a:pPr algn="ctr"/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развитие живописного искусства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3316" name="Picture 4" descr="Художники, картины Записи в рубрике Художники, картины Дневник мурзик49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3230288"/>
            <a:ext cx="2786082" cy="36277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526</TotalTime>
  <Words>294</Words>
  <Application>Microsoft Office PowerPoint</Application>
  <PresentationFormat>Экран (4:3)</PresentationFormat>
  <Paragraphs>83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Официальная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60</cp:revision>
  <dcterms:created xsi:type="dcterms:W3CDTF">2014-11-29T20:02:33Z</dcterms:created>
  <dcterms:modified xsi:type="dcterms:W3CDTF">2015-05-23T16:04:25Z</dcterms:modified>
</cp:coreProperties>
</file>