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4" autoAdjust="0"/>
    <p:restoredTop sz="86473" autoAdjust="0"/>
  </p:normalViewPr>
  <p:slideViewPr>
    <p:cSldViewPr snapToGrid="0">
      <p:cViewPr varScale="1">
        <p:scale>
          <a:sx n="64" d="100"/>
          <a:sy n="64" d="100"/>
        </p:scale>
        <p:origin x="90" y="144"/>
      </p:cViewPr>
      <p:guideLst/>
    </p:cSldViewPr>
  </p:slideViewPr>
  <p:outlineViewPr>
    <p:cViewPr>
      <p:scale>
        <a:sx n="33" d="100"/>
        <a:sy n="33" d="100"/>
      </p:scale>
      <p:origin x="0" y="-52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78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3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122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654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02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28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525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533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2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7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11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82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742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625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94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97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16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86B7B0-CEE2-479F-BA3F-E7E202864D7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17E0803-12C3-4D51-B3C9-386B75B82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20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69701"/>
            <a:ext cx="9601196" cy="52061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Система развития </a:t>
            </a:r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</a:rPr>
              <a:t>психолого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 – педагогической компетентности и профилактики негативных последствий педагогической деятельности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(профессиональной деформации)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04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89549"/>
            <a:ext cx="9601196" cy="65956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Педагогическое общение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49115"/>
            <a:ext cx="9601196" cy="4721901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При усложнении условий воспитательной деятельности не оправдывает себя опора на авторитарный стиль общения, а нарушение педагогического такта, принципа сочетания требовательности и уважения к личности ученика ведет к невозможности решения конкретных воспитательных задач. </a:t>
            </a:r>
          </a:p>
          <a:p>
            <a:r>
              <a:rPr lang="ru-RU" b="1" dirty="0"/>
              <a:t>Основную трудность в деятельности учителя составляет умение правильно ориентироваться в меняющихся условиях школы, адекватно возрасту и особенностям детей оценивать их поступки, разрешать конфликтные ситуации, не теряя выдержки и самообладания. </a:t>
            </a:r>
          </a:p>
          <a:p>
            <a:r>
              <a:rPr lang="ru-RU" b="1" dirty="0"/>
              <a:t>В современных условиях морально-волевая </a:t>
            </a:r>
            <a:r>
              <a:rPr lang="ru-RU" b="1" dirty="0" err="1"/>
              <a:t>саморегуляция</a:t>
            </a:r>
            <a:r>
              <a:rPr lang="ru-RU" b="1" dirty="0"/>
              <a:t> поведения стала профессиональной необходимостью каждого учителя.</a:t>
            </a:r>
          </a:p>
        </p:txBody>
      </p:sp>
    </p:spTree>
    <p:extLst>
      <p:ext uri="{BB962C8B-B14F-4D97-AF65-F5344CB8AC3E}">
        <p14:creationId xmlns:p14="http://schemas.microsoft.com/office/powerpoint/2010/main" val="1878889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89548"/>
            <a:ext cx="9601196" cy="68954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Личность учителя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1259173"/>
            <a:ext cx="9601196" cy="460170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Решающая роль в формировании психолого-педагогической компетентности учителя принадлежит личности учителя.</a:t>
            </a:r>
          </a:p>
          <a:p>
            <a:pPr algn="ctr"/>
            <a:r>
              <a:rPr lang="ru-RU" sz="2800" b="1" dirty="0"/>
              <a:t>Направленность личности определяет систему базовых отношений человека к миру и самому себе, смысловое единство его поведения и деятельности, создает устойчивость личности, позволяя противостоять нежелательным влияниям извне или изнутри, является основой саморазвития и профессионализма; точкой отсчета для нравственной оценки целей и средств поведения. </a:t>
            </a:r>
          </a:p>
        </p:txBody>
      </p:sp>
    </p:spTree>
    <p:extLst>
      <p:ext uri="{BB962C8B-B14F-4D97-AF65-F5344CB8AC3E}">
        <p14:creationId xmlns:p14="http://schemas.microsoft.com/office/powerpoint/2010/main" val="343559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69702"/>
            <a:ext cx="9601196" cy="52061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Что же ждёт того специалиста, который будет пренебрегать своим профессиональным и личностным ростом, доверяя своё «Я» течению времени и пассивному исполнения текущих обязанностей?</a:t>
            </a:r>
          </a:p>
          <a:p>
            <a:pPr marL="514350" indent="-514350" algn="ctr">
              <a:buAutoNum type="arabicPeriod"/>
            </a:pPr>
            <a:r>
              <a:rPr lang="ru-RU" sz="2800" b="1" dirty="0" smtClean="0"/>
              <a:t>  Все деформации, происходящие в структуре личности, касаются и самой личности, и отражаются на качестве профессиональной деятельности.</a:t>
            </a:r>
          </a:p>
          <a:p>
            <a:pPr marL="514350" indent="-514350" algn="ctr">
              <a:buAutoNum type="arabicPeriod"/>
            </a:pPr>
            <a:r>
              <a:rPr lang="ru-RU" sz="2800" b="1" dirty="0" smtClean="0"/>
              <a:t> Профессиональная деформация – это следствие интенсивного (продолжительного) воздействия на личность человека факторов, связанных с профессиональной деятельностью.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31111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82580"/>
            <a:ext cx="9601196" cy="51932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 чём же они состоят?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ru-RU" sz="2800" b="1" dirty="0" smtClean="0">
                <a:solidFill>
                  <a:schemeClr val="tx1"/>
                </a:solidFill>
              </a:rPr>
              <a:t>Психоэмоциональное напряжение, повышенная степень ответственности, постоянное, не всегда желательное  и отвечающее вашим ожиданиям общение, необходимость самоконтроля во всех ситуациях, связанных с работой – всё это накладывает отпечаток, искажая и дезориентируя личность.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ru-RU" sz="2800" b="1" dirty="0" smtClean="0">
                <a:solidFill>
                  <a:schemeClr val="tx1"/>
                </a:solidFill>
              </a:rPr>
              <a:t>Давление внешних и внутренних факторов приводит к формированию специфических изменений, которые  напрямую зависят и от профессионального типа личности.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636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31065"/>
            <a:ext cx="9601196" cy="5244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/>
                </a:solidFill>
              </a:rPr>
              <a:t>Механизмы деформирующего влияния</a:t>
            </a:r>
            <a:endParaRPr lang="ru-RU" sz="32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</a:rPr>
              <a:t>*</a:t>
            </a:r>
            <a:r>
              <a:rPr lang="ru-RU" sz="2800" b="1" dirty="0">
                <a:solidFill>
                  <a:schemeClr val="tx1"/>
                </a:solidFill>
              </a:rPr>
              <a:t>и</a:t>
            </a:r>
            <a:r>
              <a:rPr lang="ru-RU" sz="2800" b="1" dirty="0" smtClean="0">
                <a:solidFill>
                  <a:schemeClr val="tx1"/>
                </a:solidFill>
              </a:rPr>
              <a:t>зучаются представителями многих наук – психологами, социологами, медиками, и в среде специалистов не имеется единого мнения о том, что же происходит с профессионально деформированной личностью.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</a:rPr>
              <a:t>*</a:t>
            </a:r>
            <a:r>
              <a:rPr lang="ru-RU" sz="2800" b="1" dirty="0" smtClean="0">
                <a:solidFill>
                  <a:schemeClr val="tx1"/>
                </a:solidFill>
              </a:rPr>
              <a:t>Однако, можно чётко утверждать: у представителей разных перечисленных профессий механизм деформации единый (всё сводится к формализации деятельности с людьми).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759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9795" y="669701"/>
            <a:ext cx="9601196" cy="5193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«Профессиональная деформация»</a:t>
            </a:r>
            <a:endParaRPr lang="ru-RU" sz="36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*</a:t>
            </a:r>
            <a:r>
              <a:rPr lang="ru-RU" sz="2800" b="1" dirty="0" smtClean="0">
                <a:solidFill>
                  <a:schemeClr val="tx1"/>
                </a:solidFill>
              </a:rPr>
              <a:t>Чем больше профессионал зациклен на работе, тем сильнее и быстрее протекает профессиональная деформация.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</a:rPr>
              <a:t>*</a:t>
            </a:r>
            <a:r>
              <a:rPr lang="ru-RU" sz="2800" b="1" dirty="0" smtClean="0">
                <a:solidFill>
                  <a:schemeClr val="tx1"/>
                </a:solidFill>
              </a:rPr>
              <a:t>Эмоциональный интеллект способствует быстрому и результативному включению учителя в процесс взаимодействия с учениками.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</a:rPr>
              <a:t>*</a:t>
            </a:r>
            <a:r>
              <a:rPr lang="ru-RU" sz="2800" b="1" dirty="0" smtClean="0">
                <a:solidFill>
                  <a:schemeClr val="tx1"/>
                </a:solidFill>
              </a:rPr>
              <a:t>В результате профессиональной деформации изменения происходят в эмоциональной сфере учителя, она затрагивает и мышление.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347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82580"/>
            <a:ext cx="9601196" cy="5193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Три уровня мышления учителя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(Т.А. 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Метельницкая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):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*демонстративный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*методический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*методологический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Подавляющая часть наших коллег достигает первые два уровня.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59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43944"/>
            <a:ext cx="9601196" cy="52319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/>
                </a:solidFill>
              </a:rPr>
              <a:t>Пласт организации </a:t>
            </a:r>
            <a:r>
              <a:rPr lang="ru-RU" sz="3200" b="1" dirty="0" err="1" smtClean="0">
                <a:solidFill>
                  <a:schemeClr val="accent1"/>
                </a:solidFill>
              </a:rPr>
              <a:t>самопрофилактики</a:t>
            </a:r>
            <a:r>
              <a:rPr lang="ru-RU" sz="3200" b="1" dirty="0" smtClean="0">
                <a:solidFill>
                  <a:schemeClr val="accent1"/>
                </a:solidFill>
              </a:rPr>
              <a:t> профессиональной деформации.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</a:rPr>
              <a:t>*</a:t>
            </a:r>
            <a:r>
              <a:rPr lang="ru-RU" sz="2800" b="1" dirty="0" smtClean="0">
                <a:solidFill>
                  <a:schemeClr val="tx1"/>
                </a:solidFill>
              </a:rPr>
              <a:t>Знание психологии учащихся, их способностей, личностных особенностей, ценностей и интересов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</a:rPr>
              <a:t>*</a:t>
            </a:r>
            <a:r>
              <a:rPr lang="ru-RU" sz="2800" b="1" dirty="0" smtClean="0">
                <a:solidFill>
                  <a:schemeClr val="tx1"/>
                </a:solidFill>
              </a:rPr>
              <a:t>Подрастающее поколение всегда в поиске, сверхэнергичное, иногда неукротимое в своём движении навстречу жизни.</a:t>
            </a:r>
          </a:p>
          <a:p>
            <a:pPr marL="0" indent="0" algn="ctr">
              <a:buNone/>
            </a:pPr>
            <a:endParaRPr lang="ru-RU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47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56823"/>
            <a:ext cx="9601196" cy="521904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Сберечь своё «Я» (то есть личность) от деформации можно только гармонично выстраивая свою жизнь, занимаясь рефлексией, убирая то, что делает профессиональную деятельность унылой, а жизнь – лишённой осознанного смысла. Важно начать это не туманным «завтра», а прямо сегодня.</a:t>
            </a:r>
            <a:endParaRPr lang="ru-RU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668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19528"/>
            <a:ext cx="9601196" cy="116923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Этапы решения учителем профессиональных задач в процессе развития </a:t>
            </a:r>
            <a:r>
              <a:rPr lang="ru-RU" sz="2800" b="1" dirty="0" err="1" smtClean="0">
                <a:solidFill>
                  <a:schemeClr val="accent1"/>
                </a:solidFill>
              </a:rPr>
              <a:t>психолого</a:t>
            </a:r>
            <a:r>
              <a:rPr lang="ru-RU" sz="2800" b="1" dirty="0" smtClean="0">
                <a:solidFill>
                  <a:schemeClr val="accent1"/>
                </a:solidFill>
              </a:rPr>
              <a:t> – педагогической компетенции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113613"/>
            <a:ext cx="9601196" cy="3762255"/>
          </a:xfrm>
        </p:spPr>
        <p:txBody>
          <a:bodyPr>
            <a:normAutofit fontScale="77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b="1" dirty="0"/>
              <a:t>Осознание учителем норм, правил, модели своей профессии (требований к педагогической деятельности, общению, к личности) как эталонов для осознания своих качеств. Здесь закладываются основы профессионального мировоззрения. 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/>
              <a:t>Осознание этих качеств у других людей, сравнение себя с неким профессиональным идеалом, как абстрактным, так и в образе своего коллеги по профессии. 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/>
              <a:t>Учет оценки себя как профессионала со стороны других людей: учеников, коллег, руководства, ожиданий со стороны других. 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err="1"/>
              <a:t>Самооценивание</a:t>
            </a:r>
            <a:r>
              <a:rPr lang="ru-RU" b="1" dirty="0"/>
              <a:t> учителем своих отдельных сторон. 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/>
              <a:t>Положительное </a:t>
            </a:r>
            <a:r>
              <a:rPr lang="ru-RU" b="1" dirty="0" err="1"/>
              <a:t>самооценивание</a:t>
            </a:r>
            <a:r>
              <a:rPr lang="ru-RU" b="1" dirty="0"/>
              <a:t> учителем самого себя в целом, определение своих положительных качеств, перспектив, создание позитивной Я-концепции.</a:t>
            </a:r>
          </a:p>
        </p:txBody>
      </p:sp>
    </p:spTree>
    <p:extLst>
      <p:ext uri="{BB962C8B-B14F-4D97-AF65-F5344CB8AC3E}">
        <p14:creationId xmlns:p14="http://schemas.microsoft.com/office/powerpoint/2010/main" val="1431377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129</TotalTime>
  <Words>634</Words>
  <Application>Microsoft Office PowerPoint</Application>
  <PresentationFormat>Широкоэкранный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решения учителем профессиональных задач в процессе развития психолого – педагогической компетенции</vt:lpstr>
      <vt:lpstr>Педагогическое общение</vt:lpstr>
      <vt:lpstr>Личность учителя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19</cp:revision>
  <dcterms:created xsi:type="dcterms:W3CDTF">2015-10-17T06:36:18Z</dcterms:created>
  <dcterms:modified xsi:type="dcterms:W3CDTF">2015-10-18T09:02:09Z</dcterms:modified>
</cp:coreProperties>
</file>