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282647E-579A-45A3-B3FF-B2168769BA95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635FBFB-E3ED-45C6-8231-EC63368399A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2647E-579A-45A3-B3FF-B2168769BA95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5FBFB-E3ED-45C6-8231-EC63368399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2647E-579A-45A3-B3FF-B2168769BA95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5FBFB-E3ED-45C6-8231-EC63368399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282647E-579A-45A3-B3FF-B2168769BA95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635FBFB-E3ED-45C6-8231-EC63368399A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282647E-579A-45A3-B3FF-B2168769BA95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635FBFB-E3ED-45C6-8231-EC63368399A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2647E-579A-45A3-B3FF-B2168769BA95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5FBFB-E3ED-45C6-8231-EC63368399A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2647E-579A-45A3-B3FF-B2168769BA95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5FBFB-E3ED-45C6-8231-EC63368399A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282647E-579A-45A3-B3FF-B2168769BA95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635FBFB-E3ED-45C6-8231-EC63368399A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2647E-579A-45A3-B3FF-B2168769BA95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5FBFB-E3ED-45C6-8231-EC63368399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282647E-579A-45A3-B3FF-B2168769BA95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635FBFB-E3ED-45C6-8231-EC63368399A1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282647E-579A-45A3-B3FF-B2168769BA95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635FBFB-E3ED-45C6-8231-EC63368399A1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282647E-579A-45A3-B3FF-B2168769BA95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635FBFB-E3ED-45C6-8231-EC63368399A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ru.m.wikipedia.org/wiki/%D0%93%D0%B5%D1%80%D0%BC%D0%B0%D0%BD_%D0%AD%D0%B1%D0%B1%D0%B8%D0%BD%D0%B3%D0%B0%D1%83%D0%B7" TargetMode="External"/><Relationship Id="rId2" Type="http://schemas.openxmlformats.org/officeDocument/2006/relationships/hyperlink" Target="https://ru.m.wikipedia.org/wiki/%D0%92%D1%8B%D1%81%D1%88%D0%B8%D0%B5_%D0%BF%D1%81%D0%B8%D1%85%D0%B8%D1%87%D0%B5%D1%81%D0%BA%D0%B8%D0%B5_%D1%84%D1%83%D0%BD%D0%BA%D1%86%D0%B8%D0%B8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F%D0%BE%D0%B7%D0%BD%D0%B0%D0%BD%D0%B8%D0%B5" TargetMode="External"/><Relationship Id="rId2" Type="http://schemas.openxmlformats.org/officeDocument/2006/relationships/hyperlink" Target="https://ru.wikipedia.org/wiki/%D0%9D%D0%BE%D1%8D%D0%B7%D0%B8%D1%81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hyperlink" Target="https://ru.wikipedia.org/wiki/%D0%A7%D0%B5%D0%BB%D0%BE%D0%B2%D0%B5%D0%BA" TargetMode="External"/><Relationship Id="rId4" Type="http://schemas.openxmlformats.org/officeDocument/2006/relationships/hyperlink" Target="https://ru.wikipedia.org/wiki/%D0%94%D0%B5%D1%8F%D1%82%D0%B5%D0%BB%D1%8C%D0%BD%D0%BE%D1%81%D1%82%D1%8C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43174" y="0"/>
            <a:ext cx="6172200" cy="1894362"/>
          </a:xfrm>
        </p:spPr>
        <p:txBody>
          <a:bodyPr/>
          <a:lstStyle/>
          <a:p>
            <a:r>
              <a:rPr lang="ru-RU" dirty="0" smtClean="0"/>
              <a:t>ПАМЯТЬ И МЫШЛЕНИЕ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P-X1dzv1ATQ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1736" y="2214554"/>
            <a:ext cx="4929186" cy="32861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44" y="285728"/>
            <a:ext cx="7467600" cy="4873752"/>
          </a:xfrm>
        </p:spPr>
        <p:txBody>
          <a:bodyPr>
            <a:normAutofit/>
          </a:bodyPr>
          <a:lstStyle/>
          <a:p>
            <a:pPr fontAlgn="base"/>
            <a:r>
              <a:rPr lang="ru-RU" sz="1800" b="1" dirty="0" err="1" smtClean="0">
                <a:latin typeface="Bookman Old Style" pitchFamily="18" charset="0"/>
                <a:cs typeface="BrowalliaUPC" pitchFamily="34" charset="-34"/>
              </a:rPr>
              <a:t>Па́мять</a:t>
            </a:r>
            <a:r>
              <a:rPr lang="ru-RU" sz="1800" dirty="0" smtClean="0">
                <a:latin typeface="Bookman Old Style" pitchFamily="18" charset="0"/>
                <a:cs typeface="BrowalliaUPC" pitchFamily="34" charset="-34"/>
              </a:rPr>
              <a:t> — это общее обозначение для комплекса познавательных способностей и </a:t>
            </a:r>
            <a:r>
              <a:rPr lang="ru-RU" sz="1800" dirty="0" smtClean="0">
                <a:latin typeface="Bookman Old Style" pitchFamily="18" charset="0"/>
                <a:cs typeface="BrowalliaUPC" pitchFamily="34" charset="-34"/>
                <a:hlinkClick r:id="rId2" tooltip="Высшие психические функции"/>
              </a:rPr>
              <a:t>высших психических функций</a:t>
            </a:r>
            <a:r>
              <a:rPr lang="ru-RU" sz="1800" dirty="0" smtClean="0">
                <a:latin typeface="Bookman Old Style" pitchFamily="18" charset="0"/>
                <a:cs typeface="BrowalliaUPC" pitchFamily="34" charset="-34"/>
              </a:rPr>
              <a:t> по накоплению, сохранению и воспроизведению знаний и навыков. Память в разных формах и видах присуща всем высшим животным. Наиболее развитый уровень памяти характерен для человека.</a:t>
            </a:r>
          </a:p>
          <a:p>
            <a:pPr fontAlgn="base"/>
            <a:r>
              <a:rPr lang="ru-RU" sz="1800" dirty="0" smtClean="0">
                <a:latin typeface="Bookman Old Style" pitchFamily="18" charset="0"/>
                <a:cs typeface="BrowalliaUPC" pitchFamily="34" charset="-34"/>
              </a:rPr>
              <a:t>Пионером в исследовании памяти человека считается </a:t>
            </a:r>
            <a:r>
              <a:rPr lang="ru-RU" sz="1800" dirty="0" smtClean="0">
                <a:latin typeface="Bookman Old Style" pitchFamily="18" charset="0"/>
                <a:cs typeface="BrowalliaUPC" pitchFamily="34" charset="-34"/>
                <a:hlinkClick r:id="rId3" tooltip="Герман Эббингауз"/>
              </a:rPr>
              <a:t>Герман </a:t>
            </a:r>
            <a:r>
              <a:rPr lang="ru-RU" sz="1800" dirty="0" err="1" smtClean="0">
                <a:latin typeface="Bookman Old Style" pitchFamily="18" charset="0"/>
                <a:cs typeface="BrowalliaUPC" pitchFamily="34" charset="-34"/>
                <a:hlinkClick r:id="rId3" tooltip="Герман Эббингауз"/>
              </a:rPr>
              <a:t>Эббингауз</a:t>
            </a:r>
            <a:r>
              <a:rPr lang="ru-RU" sz="1800" dirty="0" smtClean="0">
                <a:latin typeface="Bookman Old Style" pitchFamily="18" charset="0"/>
                <a:cs typeface="BrowalliaUPC" pitchFamily="34" charset="-34"/>
              </a:rPr>
              <a:t>, ставивший эксперименты на себе (основной методикой было заучивание бессмысленных списков слов или слогов).</a:t>
            </a:r>
          </a:p>
          <a:p>
            <a:endParaRPr lang="ru-RU" sz="1800" dirty="0">
              <a:latin typeface="Bookman Old Style" pitchFamily="18" charset="0"/>
              <a:cs typeface="BrowalliaUPC" pitchFamily="34" charset="-34"/>
            </a:endParaRPr>
          </a:p>
        </p:txBody>
      </p:sp>
      <p:pic>
        <p:nvPicPr>
          <p:cNvPr id="4" name="Рисунок 3" descr="Структуры_мозга,_участвующие_в_процессах_памяти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00430" y="2857496"/>
            <a:ext cx="4384731" cy="3739127"/>
          </a:xfrm>
          <a:prstGeom prst="rect">
            <a:avLst/>
          </a:prstGeom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7467600" cy="1143000"/>
          </a:xfrm>
        </p:spPr>
        <p:txBody>
          <a:bodyPr>
            <a:noAutofit/>
          </a:bodyPr>
          <a:lstStyle/>
          <a:p>
            <a:endParaRPr lang="ru-RU" sz="1200" b="1" dirty="0">
              <a:solidFill>
                <a:schemeClr val="tx1"/>
              </a:solidFill>
              <a:latin typeface="Arial" pitchFamily="34" charset="0"/>
              <a:cs typeface="BrowalliaUPC" pitchFamily="34" charset="-34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000364" y="2428868"/>
            <a:ext cx="2357454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Память</a:t>
            </a:r>
            <a:endParaRPr lang="ru-RU" dirty="0"/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2143108" y="1928802"/>
            <a:ext cx="857256" cy="500066"/>
          </a:xfrm>
          <a:prstGeom prst="straightConnector1">
            <a:avLst/>
          </a:prstGeom>
          <a:ln w="508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5400000">
            <a:off x="1821637" y="3679033"/>
            <a:ext cx="1571636" cy="785818"/>
          </a:xfrm>
          <a:prstGeom prst="straightConnector1">
            <a:avLst/>
          </a:prstGeom>
          <a:ln w="50800"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5400000">
            <a:off x="4001290" y="3428206"/>
            <a:ext cx="284958" cy="794"/>
          </a:xfrm>
          <a:prstGeom prst="straightConnector1">
            <a:avLst/>
          </a:prstGeom>
          <a:ln w="50800"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rot="16200000" flipH="1">
            <a:off x="5357818" y="3286124"/>
            <a:ext cx="1000132" cy="1000132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Рисунок 32" descr="ss+(2016-04-07+at+07.01.22)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8" y="4429132"/>
            <a:ext cx="2884996" cy="1000132"/>
          </a:xfrm>
          <a:prstGeom prst="rect">
            <a:avLst/>
          </a:prstGeom>
        </p:spPr>
      </p:pic>
      <p:pic>
        <p:nvPicPr>
          <p:cNvPr id="34" name="Рисунок 33" descr="ss+(2016-04-07+at+07.02.18)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1071546"/>
            <a:ext cx="1638529" cy="1000265"/>
          </a:xfrm>
          <a:prstGeom prst="rect">
            <a:avLst/>
          </a:prstGeom>
        </p:spPr>
      </p:pic>
      <p:pic>
        <p:nvPicPr>
          <p:cNvPr id="35" name="Рисунок 34" descr="ss+(2016-04-07+at+07.03.11)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7554" y="3571876"/>
            <a:ext cx="1724266" cy="1324160"/>
          </a:xfrm>
          <a:prstGeom prst="rect">
            <a:avLst/>
          </a:prstGeom>
        </p:spPr>
      </p:pic>
      <p:pic>
        <p:nvPicPr>
          <p:cNvPr id="36" name="Рисунок 35" descr="ss+(2016-04-07+at+07.03.45)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4348" y="4929198"/>
            <a:ext cx="3381847" cy="695422"/>
          </a:xfrm>
          <a:prstGeom prst="rect">
            <a:avLst/>
          </a:prstGeom>
        </p:spPr>
      </p:pic>
      <p:cxnSp>
        <p:nvCxnSpPr>
          <p:cNvPr id="38" name="Прямая со стрелкой 37"/>
          <p:cNvCxnSpPr/>
          <p:nvPr/>
        </p:nvCxnSpPr>
        <p:spPr>
          <a:xfrm rot="5400000" flipH="1" flipV="1">
            <a:off x="5357818" y="1857364"/>
            <a:ext cx="571504" cy="571504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Содержимое 40" descr="ss+(2016-04-07+at+07.08.57).png"/>
          <p:cNvPicPr>
            <a:picLocks noGrp="1" noChangeAspect="1"/>
          </p:cNvPicPr>
          <p:nvPr>
            <p:ph sz="quarter" idx="1"/>
          </p:nvPr>
        </p:nvPicPr>
        <p:blipFill>
          <a:blip r:embed="rId6"/>
          <a:stretch>
            <a:fillRect/>
          </a:stretch>
        </p:blipFill>
        <p:spPr>
          <a:xfrm>
            <a:off x="5143504" y="1071546"/>
            <a:ext cx="3572374" cy="762106"/>
          </a:xfrm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МЫШЛЕНИЕ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1800" b="1" dirty="0" err="1" smtClean="0">
                <a:latin typeface="Bookman Old Style" pitchFamily="18" charset="0"/>
              </a:rPr>
              <a:t>Мышле́ние</a:t>
            </a:r>
            <a:r>
              <a:rPr lang="ru-RU" sz="1800" dirty="0" smtClean="0">
                <a:latin typeface="Bookman Old Style" pitchFamily="18" charset="0"/>
              </a:rPr>
              <a:t> (гр. </a:t>
            </a:r>
            <a:r>
              <a:rPr lang="ru-RU" sz="1800" dirty="0" err="1" smtClean="0">
                <a:latin typeface="Bookman Old Style" pitchFamily="18" charset="0"/>
                <a:hlinkClick r:id="rId2" tooltip="Ноэзис"/>
              </a:rPr>
              <a:t>ноэзис</a:t>
            </a:r>
            <a:r>
              <a:rPr lang="ru-RU" sz="1800" dirty="0" smtClean="0">
                <a:latin typeface="Bookman Old Style" pitchFamily="18" charset="0"/>
              </a:rPr>
              <a:t>) — это </a:t>
            </a:r>
            <a:r>
              <a:rPr lang="ru-RU" sz="1800" dirty="0" smtClean="0">
                <a:latin typeface="Bookman Old Style" pitchFamily="18" charset="0"/>
                <a:hlinkClick r:id="rId3" tooltip="Познание"/>
              </a:rPr>
              <a:t>познавательная</a:t>
            </a:r>
            <a:r>
              <a:rPr lang="ru-RU" sz="1800" dirty="0" smtClean="0">
                <a:latin typeface="Bookman Old Style" pitchFamily="18" charset="0"/>
              </a:rPr>
              <a:t> </a:t>
            </a:r>
            <a:r>
              <a:rPr lang="ru-RU" sz="1800" dirty="0" smtClean="0">
                <a:latin typeface="Bookman Old Style" pitchFamily="18" charset="0"/>
                <a:hlinkClick r:id="rId4" tooltip="Деятельность"/>
              </a:rPr>
              <a:t>деятельность</a:t>
            </a:r>
            <a:r>
              <a:rPr lang="ru-RU" sz="1800" dirty="0" smtClean="0">
                <a:latin typeface="Bookman Old Style" pitchFamily="18" charset="0"/>
              </a:rPr>
              <a:t> </a:t>
            </a:r>
            <a:r>
              <a:rPr lang="ru-RU" sz="1800" dirty="0" smtClean="0">
                <a:latin typeface="Bookman Old Style" pitchFamily="18" charset="0"/>
                <a:hlinkClick r:id="rId5" tooltip="Человек"/>
              </a:rPr>
              <a:t>человека</a:t>
            </a:r>
            <a:r>
              <a:rPr lang="ru-RU" sz="1800" dirty="0" smtClean="0">
                <a:latin typeface="Bookman Old Style" pitchFamily="18" charset="0"/>
              </a:rPr>
              <a:t>. </a:t>
            </a:r>
            <a:r>
              <a:rPr lang="ru-RU" sz="1800" dirty="0" smtClean="0">
                <a:latin typeface="Bookman Old Style" pitchFamily="18" charset="0"/>
              </a:rPr>
              <a:t>Оно является опосредованным и обобщённым способом отражения действительности.</a:t>
            </a:r>
            <a:endParaRPr lang="ru-RU" sz="1800" dirty="0">
              <a:latin typeface="Bookman Old Style" pitchFamily="18" charset="0"/>
            </a:endParaRPr>
          </a:p>
        </p:txBody>
      </p:sp>
      <p:pic>
        <p:nvPicPr>
          <p:cNvPr id="4" name="Рисунок 3" descr="скачанные файлы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00298" y="2857496"/>
            <a:ext cx="3286133" cy="3271528"/>
          </a:xfrm>
          <a:prstGeom prst="rect">
            <a:avLst/>
          </a:prstGeom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" name="Содержимое 20" descr="ss+(2016-04-07+at+07.21.50)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928662" y="2071678"/>
            <a:ext cx="1695687" cy="533474"/>
          </a:xfrm>
        </p:spPr>
      </p:pic>
      <p:sp>
        <p:nvSpPr>
          <p:cNvPr id="4" name="Прямоугольник 3"/>
          <p:cNvSpPr/>
          <p:nvPr/>
        </p:nvSpPr>
        <p:spPr>
          <a:xfrm>
            <a:off x="500034" y="642918"/>
            <a:ext cx="2286016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Формы абстрактного мышления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000760" y="642918"/>
            <a:ext cx="2286016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Операции мышления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143240" y="1857364"/>
            <a:ext cx="2428892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Абстрактное мышление (преобладает у подростков)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143240" y="3429000"/>
            <a:ext cx="2428892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Мышление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000364" y="4857760"/>
            <a:ext cx="2714644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Конкретно-образное (преобладает у дошкольников и младших школьников)</a:t>
            </a:r>
            <a:endParaRPr lang="ru-RU" dirty="0"/>
          </a:p>
        </p:txBody>
      </p:sp>
      <p:cxnSp>
        <p:nvCxnSpPr>
          <p:cNvPr id="14" name="Прямая со стрелкой 13"/>
          <p:cNvCxnSpPr/>
          <p:nvPr/>
        </p:nvCxnSpPr>
        <p:spPr>
          <a:xfrm rot="5400000">
            <a:off x="5536413" y="1393017"/>
            <a:ext cx="500066" cy="428628"/>
          </a:xfrm>
          <a:prstGeom prst="straightConnector1">
            <a:avLst/>
          </a:prstGeom>
          <a:ln w="508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16200000" flipV="1">
            <a:off x="2714612" y="1428736"/>
            <a:ext cx="500066" cy="357190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5400000">
            <a:off x="1322365" y="1677975"/>
            <a:ext cx="642942" cy="1588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5400000">
            <a:off x="6894529" y="1677975"/>
            <a:ext cx="642942" cy="1588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Рисунок 21" descr="ss+(2016-04-07+at+07.23.22)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2264" y="2000240"/>
            <a:ext cx="1743318" cy="1114581"/>
          </a:xfrm>
          <a:prstGeom prst="rect">
            <a:avLst/>
          </a:prstGeom>
        </p:spPr>
      </p:pic>
      <p:cxnSp>
        <p:nvCxnSpPr>
          <p:cNvPr id="26" name="Прямая со стрелкой 25"/>
          <p:cNvCxnSpPr>
            <a:stCxn id="7" idx="2"/>
            <a:endCxn id="9" idx="0"/>
          </p:cNvCxnSpPr>
          <p:nvPr/>
        </p:nvCxnSpPr>
        <p:spPr>
          <a:xfrm rot="5400000">
            <a:off x="4071934" y="3143248"/>
            <a:ext cx="571504" cy="1588"/>
          </a:xfrm>
          <a:prstGeom prst="straightConnector1">
            <a:avLst/>
          </a:prstGeom>
          <a:ln w="508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endCxn id="10" idx="0"/>
          </p:cNvCxnSpPr>
          <p:nvPr/>
        </p:nvCxnSpPr>
        <p:spPr>
          <a:xfrm rot="5400000">
            <a:off x="4001290" y="4499776"/>
            <a:ext cx="714380" cy="1588"/>
          </a:xfrm>
          <a:prstGeom prst="straightConnector1">
            <a:avLst/>
          </a:prstGeom>
          <a:ln w="50800"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ИГРЫ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Игра </a:t>
            </a: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Украшаем слова</a:t>
            </a: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endParaRPr lang="ru-RU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1900" b="1" dirty="0" smtClean="0">
                <a:latin typeface="Bookman Old Style" pitchFamily="18" charset="0"/>
              </a:rPr>
              <a:t>Цель</a:t>
            </a:r>
            <a:r>
              <a:rPr lang="ru-RU" sz="1900" dirty="0" smtClean="0">
                <a:latin typeface="Bookman Old Style" pitchFamily="18" charset="0"/>
              </a:rPr>
              <a:t>: игра развивает память и мышление </a:t>
            </a:r>
            <a:r>
              <a:rPr lang="ru-RU" sz="1900" dirty="0" smtClean="0">
                <a:latin typeface="Bookman Old Style" pitchFamily="18" charset="0"/>
              </a:rPr>
              <a:t>подростков.</a:t>
            </a:r>
            <a:r>
              <a:rPr lang="ru-RU" sz="1900" dirty="0" smtClean="0">
                <a:latin typeface="Bookman Old Style" pitchFamily="18" charset="0"/>
              </a:rPr>
              <a:t> </a:t>
            </a:r>
            <a:br>
              <a:rPr lang="ru-RU" sz="1900" dirty="0" smtClean="0">
                <a:latin typeface="Bookman Old Style" pitchFamily="18" charset="0"/>
              </a:rPr>
            </a:br>
            <a:r>
              <a:rPr lang="ru-RU" sz="1900" dirty="0" smtClean="0">
                <a:latin typeface="Bookman Old Style" pitchFamily="18" charset="0"/>
              </a:rPr>
              <a:t/>
            </a:r>
            <a:br>
              <a:rPr lang="ru-RU" sz="1900" dirty="0" smtClean="0">
                <a:latin typeface="Bookman Old Style" pitchFamily="18" charset="0"/>
              </a:rPr>
            </a:br>
            <a:r>
              <a:rPr lang="ru-RU" sz="1900" dirty="0" smtClean="0">
                <a:latin typeface="Bookman Old Style" pitchFamily="18" charset="0"/>
              </a:rPr>
              <a:t>Участники игры сидят в кругу. </a:t>
            </a:r>
            <a:br>
              <a:rPr lang="ru-RU" sz="1900" dirty="0" smtClean="0">
                <a:latin typeface="Bookman Old Style" pitchFamily="18" charset="0"/>
              </a:rPr>
            </a:br>
            <a:r>
              <a:rPr lang="ru-RU" sz="1900" dirty="0" smtClean="0">
                <a:latin typeface="Bookman Old Style" pitchFamily="18" charset="0"/>
              </a:rPr>
              <a:t/>
            </a:r>
            <a:br>
              <a:rPr lang="ru-RU" sz="1900" dirty="0" smtClean="0">
                <a:latin typeface="Bookman Old Style" pitchFamily="18" charset="0"/>
              </a:rPr>
            </a:br>
            <a:r>
              <a:rPr lang="ru-RU" sz="1900" dirty="0" smtClean="0">
                <a:latin typeface="Bookman Old Style" pitchFamily="18" charset="0"/>
              </a:rPr>
              <a:t>Условия игры: ведущий предлагает какое-либо существительное, а каждый из участников игры по очереди называет по одному прилагательному к этому существительному. Тот из участников, кто не сможет назвать прилагательное, выбывает из игры. Повторяться нельзя. </a:t>
            </a:r>
            <a:br>
              <a:rPr lang="ru-RU" sz="1900" dirty="0" smtClean="0">
                <a:latin typeface="Bookman Old Style" pitchFamily="18" charset="0"/>
              </a:rPr>
            </a:br>
            <a:r>
              <a:rPr lang="ru-RU" sz="1900" dirty="0" smtClean="0">
                <a:latin typeface="Bookman Old Style" pitchFamily="18" charset="0"/>
              </a:rPr>
              <a:t/>
            </a:r>
            <a:br>
              <a:rPr lang="ru-RU" sz="1900" dirty="0" smtClean="0">
                <a:latin typeface="Bookman Old Style" pitchFamily="18" charset="0"/>
              </a:rPr>
            </a:br>
            <a:r>
              <a:rPr lang="ru-RU" sz="1900" dirty="0" smtClean="0">
                <a:latin typeface="Bookman Old Style" pitchFamily="18" charset="0"/>
              </a:rPr>
              <a:t>Побеждает тот, кто остается последним.</a:t>
            </a:r>
            <a:endParaRPr lang="ru-RU" sz="19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Игра 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«Воспроизведи пару»</a:t>
            </a:r>
            <a:r>
              <a:rPr lang="ru-RU" dirty="0" smtClean="0"/>
              <a:t> </a:t>
            </a:r>
            <a:br>
              <a:rPr lang="ru-RU" dirty="0" smtClean="0"/>
            </a:br>
            <a:r>
              <a:rPr lang="ru-RU" sz="1800" b="1" dirty="0" smtClean="0">
                <a:latin typeface="Bookman Old Style" pitchFamily="18" charset="0"/>
              </a:rPr>
              <a:t>Цель</a:t>
            </a:r>
            <a:r>
              <a:rPr lang="ru-RU" sz="1800" dirty="0" smtClean="0">
                <a:latin typeface="Bookman Old Style" pitchFamily="18" charset="0"/>
              </a:rPr>
              <a:t>: развивать смысловую память. </a:t>
            </a:r>
            <a:br>
              <a:rPr lang="ru-RU" sz="1800" dirty="0" smtClean="0">
                <a:latin typeface="Bookman Old Style" pitchFamily="18" charset="0"/>
              </a:rPr>
            </a:br>
            <a:endParaRPr lang="ru-RU" sz="1800" dirty="0" smtClean="0">
              <a:latin typeface="Bookman Old Style" pitchFamily="18" charset="0"/>
            </a:endParaRPr>
          </a:p>
          <a:p>
            <a:r>
              <a:rPr lang="ru-RU" sz="1800" dirty="0" smtClean="0">
                <a:latin typeface="Bookman Old Style" pitchFamily="18" charset="0"/>
              </a:rPr>
              <a:t>Учитель </a:t>
            </a:r>
            <a:r>
              <a:rPr lang="ru-RU" sz="1800" dirty="0" smtClean="0">
                <a:latin typeface="Bookman Old Style" pitchFamily="18" charset="0"/>
              </a:rPr>
              <a:t>медленно зачитывает 10 пар слов, между словами имеется смысловая связь. Затем зачитываются лишь первые слова из каждой пары. Ученики должны вспомнить вторые слова пар и записать пары. </a:t>
            </a:r>
            <a:br>
              <a:rPr lang="ru-RU" sz="1800" dirty="0" smtClean="0">
                <a:latin typeface="Bookman Old Style" pitchFamily="18" charset="0"/>
              </a:rPr>
            </a:br>
            <a:endParaRPr lang="ru-RU" sz="1800" dirty="0" smtClean="0">
              <a:latin typeface="Bookman Old Style" pitchFamily="18" charset="0"/>
            </a:endParaRPr>
          </a:p>
          <a:p>
            <a:r>
              <a:rPr lang="ru-RU" sz="1800" dirty="0" smtClean="0">
                <a:latin typeface="Bookman Old Style" pitchFamily="18" charset="0"/>
              </a:rPr>
              <a:t>Рекомендованный </a:t>
            </a:r>
            <a:r>
              <a:rPr lang="ru-RU" sz="1800" dirty="0" smtClean="0">
                <a:latin typeface="Bookman Old Style" pitchFamily="18" charset="0"/>
              </a:rPr>
              <a:t>набор пар слов: </a:t>
            </a:r>
            <a:br>
              <a:rPr lang="ru-RU" sz="1800" dirty="0" smtClean="0">
                <a:latin typeface="Bookman Old Style" pitchFamily="18" charset="0"/>
              </a:rPr>
            </a:br>
            <a:r>
              <a:rPr lang="ru-RU" sz="1800" dirty="0" smtClean="0">
                <a:latin typeface="Bookman Old Style" pitchFamily="18" charset="0"/>
              </a:rPr>
              <a:t>шум–вода, стол-обед, мост-река, гвоздь-доска, рубль-копейка, лес-медведь, дуб-жёлудь, дичь-выстрел, рой-пчела, час-время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заключение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Bookman Old Style" pitchFamily="18" charset="0"/>
              </a:rPr>
              <a:t>Показатели способностей человека.</a:t>
            </a:r>
            <a:r>
              <a:rPr lang="ru-RU" dirty="0" smtClean="0"/>
              <a:t> </a:t>
            </a:r>
            <a:br>
              <a:rPr lang="ru-RU" dirty="0" smtClean="0"/>
            </a:br>
            <a:r>
              <a:rPr lang="ru-RU" sz="2000" dirty="0" smtClean="0">
                <a:latin typeface="Bookman Old Style" pitchFamily="18" charset="0"/>
              </a:rPr>
              <a:t>1)стремление </a:t>
            </a:r>
            <a:r>
              <a:rPr lang="ru-RU" sz="2000" dirty="0" smtClean="0">
                <a:latin typeface="Bookman Old Style" pitchFamily="18" charset="0"/>
              </a:rPr>
              <a:t>к познанию </a:t>
            </a:r>
            <a:br>
              <a:rPr lang="ru-RU" sz="2000" dirty="0" smtClean="0">
                <a:latin typeface="Bookman Old Style" pitchFamily="18" charset="0"/>
              </a:rPr>
            </a:br>
            <a:r>
              <a:rPr lang="ru-RU" sz="2000" dirty="0" smtClean="0">
                <a:latin typeface="Bookman Old Style" pitchFamily="18" charset="0"/>
              </a:rPr>
              <a:t>2)хорошая память </a:t>
            </a:r>
            <a:br>
              <a:rPr lang="ru-RU" sz="2000" dirty="0" smtClean="0">
                <a:latin typeface="Bookman Old Style" pitchFamily="18" charset="0"/>
              </a:rPr>
            </a:br>
            <a:r>
              <a:rPr lang="ru-RU" sz="2000" dirty="0" smtClean="0">
                <a:latin typeface="Bookman Old Style" pitchFamily="18" charset="0"/>
              </a:rPr>
              <a:t>3)устойчивое внимание </a:t>
            </a:r>
            <a:br>
              <a:rPr lang="ru-RU" sz="2000" dirty="0" smtClean="0">
                <a:latin typeface="Bookman Old Style" pitchFamily="18" charset="0"/>
              </a:rPr>
            </a:br>
            <a:r>
              <a:rPr lang="ru-RU" sz="2000" dirty="0" smtClean="0">
                <a:latin typeface="Bookman Old Style" pitchFamily="18" charset="0"/>
              </a:rPr>
              <a:t>4)живая фантазия </a:t>
            </a:r>
            <a:br>
              <a:rPr lang="ru-RU" sz="2000" dirty="0" smtClean="0">
                <a:latin typeface="Bookman Old Style" pitchFamily="18" charset="0"/>
              </a:rPr>
            </a:br>
            <a:r>
              <a:rPr lang="ru-RU" sz="2000" dirty="0" smtClean="0">
                <a:latin typeface="Bookman Old Style" pitchFamily="18" charset="0"/>
              </a:rPr>
              <a:t>5)наблюдательность </a:t>
            </a:r>
            <a:br>
              <a:rPr lang="ru-RU" sz="2000" dirty="0" smtClean="0">
                <a:latin typeface="Bookman Old Style" pitchFamily="18" charset="0"/>
              </a:rPr>
            </a:br>
            <a:r>
              <a:rPr lang="ru-RU" sz="2000" dirty="0" smtClean="0">
                <a:latin typeface="Bookman Old Style" pitchFamily="18" charset="0"/>
              </a:rPr>
              <a:t>6) способность к размышлению </a:t>
            </a:r>
            <a:br>
              <a:rPr lang="ru-RU" sz="2000" dirty="0" smtClean="0">
                <a:latin typeface="Bookman Old Style" pitchFamily="18" charset="0"/>
              </a:rPr>
            </a:br>
            <a:r>
              <a:rPr lang="ru-RU" sz="2000" dirty="0" smtClean="0">
                <a:latin typeface="Bookman Old Style" pitchFamily="18" charset="0"/>
              </a:rPr>
              <a:t>7)интеллигентная речь </a:t>
            </a:r>
            <a:br>
              <a:rPr lang="ru-RU" sz="2000" dirty="0" smtClean="0">
                <a:latin typeface="Bookman Old Style" pitchFamily="18" charset="0"/>
              </a:rPr>
            </a:br>
            <a:r>
              <a:rPr lang="ru-RU" sz="2000" dirty="0" smtClean="0">
                <a:latin typeface="Bookman Old Style" pitchFamily="18" charset="0"/>
              </a:rPr>
              <a:t>8)быстрое выполнение заданий </a:t>
            </a:r>
            <a:br>
              <a:rPr lang="ru-RU" sz="2000" dirty="0" smtClean="0">
                <a:latin typeface="Bookman Old Style" pitchFamily="18" charset="0"/>
              </a:rPr>
            </a:br>
            <a:r>
              <a:rPr lang="ru-RU" sz="2000" dirty="0" smtClean="0">
                <a:latin typeface="Bookman Old Style" pitchFamily="18" charset="0"/>
              </a:rPr>
              <a:t>9)умение накапливать большой объем информации и интенсивно ее использовать.</a:t>
            </a:r>
            <a:endParaRPr lang="ru-RU" sz="2000" dirty="0">
              <a:latin typeface="Bookman Old Style" pitchFamily="18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88</TotalTime>
  <Words>54</Words>
  <Application>Microsoft Office PowerPoint</Application>
  <PresentationFormat>Экран (4:3)</PresentationFormat>
  <Paragraphs>19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Эркер</vt:lpstr>
      <vt:lpstr>ПАМЯТЬ И МЫШЛЕНИЕ</vt:lpstr>
      <vt:lpstr>Слайд 2</vt:lpstr>
      <vt:lpstr>Слайд 3</vt:lpstr>
      <vt:lpstr>МЫШЛЕНИЕ</vt:lpstr>
      <vt:lpstr>Слайд 5</vt:lpstr>
      <vt:lpstr>ИГРЫ</vt:lpstr>
      <vt:lpstr>Слайд 7</vt:lpstr>
      <vt:lpstr>заключение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ПАМЯТЬ И МЫШЛЕНИЕ</dc:title>
  <dc:creator>Admin</dc:creator>
  <cp:lastModifiedBy>Admin</cp:lastModifiedBy>
  <cp:revision>9</cp:revision>
  <dcterms:created xsi:type="dcterms:W3CDTF">2016-04-07T15:16:13Z</dcterms:created>
  <dcterms:modified xsi:type="dcterms:W3CDTF">2016-04-07T16:44:39Z</dcterms:modified>
</cp:coreProperties>
</file>