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781B4F3-9440-4E6D-926E-FB9F311AEEDF}" type="datetimeFigureOut">
              <a:rPr lang="ru-RU" smtClean="0"/>
              <a:t>08.08.2016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21ED2D-E807-47BE-B187-B596867AA741}" type="slidenum">
              <a:rPr lang="ru-RU" smtClean="0"/>
              <a:t>‹#›</a:t>
            </a:fld>
            <a:endParaRPr lang="ru-RU"/>
          </a:p>
        </p:txBody>
      </p:sp>
    </p:spTree>
    <p:extLst>
      <p:ext uri="{BB962C8B-B14F-4D97-AF65-F5344CB8AC3E}">
        <p14:creationId xmlns:p14="http://schemas.microsoft.com/office/powerpoint/2010/main" val="4202274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81B4F3-9440-4E6D-926E-FB9F311AEEDF}" type="datetimeFigureOut">
              <a:rPr lang="ru-RU" smtClean="0"/>
              <a:t>08.08.2016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21ED2D-E807-47BE-B187-B596867AA741}" type="slidenum">
              <a:rPr lang="ru-RU" smtClean="0"/>
              <a:t>‹#›</a:t>
            </a:fld>
            <a:endParaRPr lang="ru-RU"/>
          </a:p>
        </p:txBody>
      </p:sp>
    </p:spTree>
    <p:extLst>
      <p:ext uri="{BB962C8B-B14F-4D97-AF65-F5344CB8AC3E}">
        <p14:creationId xmlns:p14="http://schemas.microsoft.com/office/powerpoint/2010/main" val="25420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81B4F3-9440-4E6D-926E-FB9F311AEEDF}" type="datetimeFigureOut">
              <a:rPr lang="ru-RU" smtClean="0"/>
              <a:t>08.08.2016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21ED2D-E807-47BE-B187-B596867AA741}" type="slidenum">
              <a:rPr lang="ru-RU" smtClean="0"/>
              <a:t>‹#›</a:t>
            </a:fld>
            <a:endParaRPr lang="ru-RU"/>
          </a:p>
        </p:txBody>
      </p:sp>
    </p:spTree>
    <p:extLst>
      <p:ext uri="{BB962C8B-B14F-4D97-AF65-F5344CB8AC3E}">
        <p14:creationId xmlns:p14="http://schemas.microsoft.com/office/powerpoint/2010/main" val="1228630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81B4F3-9440-4E6D-926E-FB9F311AEEDF}" type="datetimeFigureOut">
              <a:rPr lang="ru-RU" smtClean="0"/>
              <a:t>08.08.2016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21ED2D-E807-47BE-B187-B596867AA741}" type="slidenum">
              <a:rPr lang="ru-RU" smtClean="0"/>
              <a:t>‹#›</a:t>
            </a:fld>
            <a:endParaRPr lang="ru-RU"/>
          </a:p>
        </p:txBody>
      </p:sp>
    </p:spTree>
    <p:extLst>
      <p:ext uri="{BB962C8B-B14F-4D97-AF65-F5344CB8AC3E}">
        <p14:creationId xmlns:p14="http://schemas.microsoft.com/office/powerpoint/2010/main" val="1082895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781B4F3-9440-4E6D-926E-FB9F311AEEDF}" type="datetimeFigureOut">
              <a:rPr lang="ru-RU" smtClean="0"/>
              <a:t>08.08.2016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421ED2D-E807-47BE-B187-B596867AA741}" type="slidenum">
              <a:rPr lang="ru-RU" smtClean="0"/>
              <a:t>‹#›</a:t>
            </a:fld>
            <a:endParaRPr lang="ru-RU"/>
          </a:p>
        </p:txBody>
      </p:sp>
    </p:spTree>
    <p:extLst>
      <p:ext uri="{BB962C8B-B14F-4D97-AF65-F5344CB8AC3E}">
        <p14:creationId xmlns:p14="http://schemas.microsoft.com/office/powerpoint/2010/main" val="1970940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781B4F3-9440-4E6D-926E-FB9F311AEEDF}" type="datetimeFigureOut">
              <a:rPr lang="ru-RU" smtClean="0"/>
              <a:t>08.08.2016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21ED2D-E807-47BE-B187-B596867AA741}" type="slidenum">
              <a:rPr lang="ru-RU" smtClean="0"/>
              <a:t>‹#›</a:t>
            </a:fld>
            <a:endParaRPr lang="ru-RU"/>
          </a:p>
        </p:txBody>
      </p:sp>
    </p:spTree>
    <p:extLst>
      <p:ext uri="{BB962C8B-B14F-4D97-AF65-F5344CB8AC3E}">
        <p14:creationId xmlns:p14="http://schemas.microsoft.com/office/powerpoint/2010/main" val="1595679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781B4F3-9440-4E6D-926E-FB9F311AEEDF}" type="datetimeFigureOut">
              <a:rPr lang="ru-RU" smtClean="0"/>
              <a:t>08.08.2016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421ED2D-E807-47BE-B187-B596867AA741}" type="slidenum">
              <a:rPr lang="ru-RU" smtClean="0"/>
              <a:t>‹#›</a:t>
            </a:fld>
            <a:endParaRPr lang="ru-RU"/>
          </a:p>
        </p:txBody>
      </p:sp>
    </p:spTree>
    <p:extLst>
      <p:ext uri="{BB962C8B-B14F-4D97-AF65-F5344CB8AC3E}">
        <p14:creationId xmlns:p14="http://schemas.microsoft.com/office/powerpoint/2010/main" val="1376789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781B4F3-9440-4E6D-926E-FB9F311AEEDF}" type="datetimeFigureOut">
              <a:rPr lang="ru-RU" smtClean="0"/>
              <a:t>08.08.2016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421ED2D-E807-47BE-B187-B596867AA741}" type="slidenum">
              <a:rPr lang="ru-RU" smtClean="0"/>
              <a:t>‹#›</a:t>
            </a:fld>
            <a:endParaRPr lang="ru-RU"/>
          </a:p>
        </p:txBody>
      </p:sp>
    </p:spTree>
    <p:extLst>
      <p:ext uri="{BB962C8B-B14F-4D97-AF65-F5344CB8AC3E}">
        <p14:creationId xmlns:p14="http://schemas.microsoft.com/office/powerpoint/2010/main" val="613870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781B4F3-9440-4E6D-926E-FB9F311AEEDF}" type="datetimeFigureOut">
              <a:rPr lang="ru-RU" smtClean="0"/>
              <a:t>08.08.2016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421ED2D-E807-47BE-B187-B596867AA741}" type="slidenum">
              <a:rPr lang="ru-RU" smtClean="0"/>
              <a:t>‹#›</a:t>
            </a:fld>
            <a:endParaRPr lang="ru-RU"/>
          </a:p>
        </p:txBody>
      </p:sp>
    </p:spTree>
    <p:extLst>
      <p:ext uri="{BB962C8B-B14F-4D97-AF65-F5344CB8AC3E}">
        <p14:creationId xmlns:p14="http://schemas.microsoft.com/office/powerpoint/2010/main" val="528886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781B4F3-9440-4E6D-926E-FB9F311AEEDF}" type="datetimeFigureOut">
              <a:rPr lang="ru-RU" smtClean="0"/>
              <a:t>08.08.2016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21ED2D-E807-47BE-B187-B596867AA741}" type="slidenum">
              <a:rPr lang="ru-RU" smtClean="0"/>
              <a:t>‹#›</a:t>
            </a:fld>
            <a:endParaRPr lang="ru-RU"/>
          </a:p>
        </p:txBody>
      </p:sp>
    </p:spTree>
    <p:extLst>
      <p:ext uri="{BB962C8B-B14F-4D97-AF65-F5344CB8AC3E}">
        <p14:creationId xmlns:p14="http://schemas.microsoft.com/office/powerpoint/2010/main" val="1373018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781B4F3-9440-4E6D-926E-FB9F311AEEDF}" type="datetimeFigureOut">
              <a:rPr lang="ru-RU" smtClean="0"/>
              <a:t>08.08.2016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421ED2D-E807-47BE-B187-B596867AA741}" type="slidenum">
              <a:rPr lang="ru-RU" smtClean="0"/>
              <a:t>‹#›</a:t>
            </a:fld>
            <a:endParaRPr lang="ru-RU"/>
          </a:p>
        </p:txBody>
      </p:sp>
    </p:spTree>
    <p:extLst>
      <p:ext uri="{BB962C8B-B14F-4D97-AF65-F5344CB8AC3E}">
        <p14:creationId xmlns:p14="http://schemas.microsoft.com/office/powerpoint/2010/main" val="1822766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81B4F3-9440-4E6D-926E-FB9F311AEEDF}" type="datetimeFigureOut">
              <a:rPr lang="ru-RU" smtClean="0"/>
              <a:t>08.08.2016</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21ED2D-E807-47BE-B187-B596867AA741}" type="slidenum">
              <a:rPr lang="ru-RU" smtClean="0"/>
              <a:t>‹#›</a:t>
            </a:fld>
            <a:endParaRPr lang="ru-RU"/>
          </a:p>
        </p:txBody>
      </p:sp>
    </p:spTree>
    <p:extLst>
      <p:ext uri="{BB962C8B-B14F-4D97-AF65-F5344CB8AC3E}">
        <p14:creationId xmlns:p14="http://schemas.microsoft.com/office/powerpoint/2010/main" val="41316067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p:cNvSpPr>
            <a:spLocks noGrp="1"/>
          </p:cNvSpPr>
          <p:nvPr>
            <p:ph type="ctrTitle"/>
          </p:nvPr>
        </p:nvSpPr>
        <p:spPr>
          <a:xfrm>
            <a:off x="1524000" y="167426"/>
            <a:ext cx="9144000" cy="1004552"/>
          </a:xfrm>
        </p:spPr>
        <p:txBody>
          <a:bodyPr>
            <a:normAutofit/>
          </a:bodyPr>
          <a:lstStyle/>
          <a:p>
            <a:r>
              <a:rPr lang="en-US" sz="5400" b="1" dirty="0" smtClean="0">
                <a:solidFill>
                  <a:schemeClr val="accent1">
                    <a:lumMod val="40000"/>
                    <a:lumOff val="60000"/>
                  </a:schemeClr>
                </a:solidFill>
              </a:rPr>
              <a:t>Why do we learn </a:t>
            </a:r>
            <a:r>
              <a:rPr lang="en-US" sz="5400" b="1" dirty="0" smtClean="0">
                <a:solidFill>
                  <a:schemeClr val="accent1">
                    <a:lumMod val="40000"/>
                    <a:lumOff val="60000"/>
                  </a:schemeClr>
                </a:solidFill>
              </a:rPr>
              <a:t>languages</a:t>
            </a:r>
            <a:r>
              <a:rPr lang="en-US" sz="5400" b="1" dirty="0" smtClean="0">
                <a:solidFill>
                  <a:schemeClr val="accent1">
                    <a:lumMod val="40000"/>
                    <a:lumOff val="60000"/>
                  </a:schemeClr>
                </a:solidFill>
              </a:rPr>
              <a:t>?</a:t>
            </a:r>
            <a:endParaRPr lang="ru-RU" sz="5400" dirty="0">
              <a:solidFill>
                <a:schemeClr val="accent1">
                  <a:lumMod val="40000"/>
                  <a:lumOff val="60000"/>
                </a:schemeClr>
              </a:solidFill>
            </a:endParaRPr>
          </a:p>
        </p:txBody>
      </p:sp>
      <p:sp>
        <p:nvSpPr>
          <p:cNvPr id="3" name="Подзаголовок 2"/>
          <p:cNvSpPr>
            <a:spLocks noGrp="1"/>
          </p:cNvSpPr>
          <p:nvPr>
            <p:ph type="subTitle" idx="1"/>
          </p:nvPr>
        </p:nvSpPr>
        <p:spPr>
          <a:xfrm>
            <a:off x="3048000" y="6879711"/>
            <a:ext cx="9144000" cy="1655762"/>
          </a:xfrm>
        </p:spPr>
        <p:txBody>
          <a:bodyPr/>
          <a:lstStyle/>
          <a:p>
            <a:endParaRPr lang="ru-RU" dirty="0"/>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5206" y="1339404"/>
            <a:ext cx="3311479" cy="4250028"/>
          </a:xfrm>
          <a:prstGeom prst="rect">
            <a:avLst/>
          </a:prstGeom>
          <a:ln>
            <a:noFill/>
          </a:ln>
          <a:effectLst>
            <a:softEdge rad="112500"/>
          </a:effectLst>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2802" y="2408349"/>
            <a:ext cx="5336483" cy="40053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p:cNvSpPr txBox="1"/>
          <p:nvPr/>
        </p:nvSpPr>
        <p:spPr>
          <a:xfrm>
            <a:off x="7184571" y="6213021"/>
            <a:ext cx="2068771" cy="646331"/>
          </a:xfrm>
          <a:prstGeom prst="rect">
            <a:avLst/>
          </a:prstGeom>
          <a:noFill/>
        </p:spPr>
        <p:txBody>
          <a:bodyPr wrap="none" rtlCol="0">
            <a:spAutoFit/>
          </a:bodyPr>
          <a:lstStyle/>
          <a:p>
            <a:r>
              <a:rPr lang="en-US" sz="3600" dirty="0" smtClean="0">
                <a:solidFill>
                  <a:schemeClr val="bg1"/>
                </a:solidFill>
              </a:rPr>
              <a:t>By </a:t>
            </a:r>
            <a:r>
              <a:rPr lang="en-US" sz="3600" dirty="0" err="1" smtClean="0">
                <a:solidFill>
                  <a:schemeClr val="bg1"/>
                </a:solidFill>
              </a:rPr>
              <a:t>Orlik</a:t>
            </a:r>
            <a:r>
              <a:rPr lang="en-US" sz="3600" dirty="0" smtClean="0">
                <a:solidFill>
                  <a:schemeClr val="bg1"/>
                </a:solidFill>
              </a:rPr>
              <a:t> V.</a:t>
            </a:r>
            <a:endParaRPr lang="ru-RU" sz="3600" dirty="0">
              <a:solidFill>
                <a:schemeClr val="bg1"/>
              </a:solidFill>
            </a:endParaRPr>
          </a:p>
        </p:txBody>
      </p:sp>
    </p:spTree>
    <p:extLst>
      <p:ext uri="{BB962C8B-B14F-4D97-AF65-F5344CB8AC3E}">
        <p14:creationId xmlns:p14="http://schemas.microsoft.com/office/powerpoint/2010/main" val="3616768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anim calcmode="lin" valueType="num">
                                      <p:cBhvr>
                                        <p:cTn id="14" dur="2000" fill="hold"/>
                                        <p:tgtEl>
                                          <p:spTgt spid="8"/>
                                        </p:tgtEl>
                                        <p:attrNameLst>
                                          <p:attrName>ppt_w</p:attrName>
                                        </p:attrNameLst>
                                      </p:cBhvr>
                                      <p:tavLst>
                                        <p:tav tm="0" fmla="#ppt_w*sin(2.5*pi*$)">
                                          <p:val>
                                            <p:fltVal val="0"/>
                                          </p:val>
                                        </p:tav>
                                        <p:tav tm="100000">
                                          <p:val>
                                            <p:fltVal val="1"/>
                                          </p:val>
                                        </p:tav>
                                      </p:tavLst>
                                    </p:anim>
                                    <p:anim calcmode="lin" valueType="num">
                                      <p:cBhvr>
                                        <p:cTn id="15"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2" name="Заголовок 1"/>
          <p:cNvSpPr>
            <a:spLocks noGrp="1"/>
          </p:cNvSpPr>
          <p:nvPr>
            <p:ph type="title"/>
          </p:nvPr>
        </p:nvSpPr>
        <p:spPr>
          <a:xfrm>
            <a:off x="838200" y="1313644"/>
            <a:ext cx="10515600" cy="377043"/>
          </a:xfrm>
        </p:spPr>
        <p:txBody>
          <a:bodyPr>
            <a:normAutofit fontScale="90000"/>
          </a:bodyPr>
          <a:lstStyle/>
          <a:p>
            <a:r>
              <a:rPr lang="en-US" dirty="0">
                <a:solidFill>
                  <a:schemeClr val="tx1">
                    <a:lumMod val="65000"/>
                    <a:lumOff val="35000"/>
                  </a:schemeClr>
                </a:solidFill>
              </a:rPr>
              <a:t>Every language reflects the soul, </a:t>
            </a:r>
            <a:r>
              <a:rPr lang="en-US" dirty="0" err="1">
                <a:solidFill>
                  <a:schemeClr val="tx1">
                    <a:lumMod val="65000"/>
                    <a:lumOff val="35000"/>
                  </a:schemeClr>
                </a:solidFill>
              </a:rPr>
              <a:t>behaviour</a:t>
            </a:r>
            <a:r>
              <a:rPr lang="en-US" dirty="0">
                <a:solidFill>
                  <a:schemeClr val="tx1">
                    <a:lumMod val="65000"/>
                    <a:lumOff val="35000"/>
                  </a:schemeClr>
                </a:solidFill>
              </a:rPr>
              <a:t> and temperament of each nationality. Peoples created their own alphabets and rules, but they always wanted to communicate with each other, to understand and to know more about each other. </a:t>
            </a:r>
            <a:endParaRPr lang="ru-RU" dirty="0">
              <a:solidFill>
                <a:schemeClr val="tx1">
                  <a:lumMod val="65000"/>
                  <a:lumOff val="35000"/>
                </a:schemeClr>
              </a:solidFill>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455" y="3309871"/>
            <a:ext cx="6079901" cy="3027839"/>
          </a:xfrm>
          <a:prstGeom prst="rect">
            <a:avLst/>
          </a:prstGeom>
          <a:scene3d>
            <a:camera prst="isometricOffAxis1Right"/>
            <a:lightRig rig="threePt" dir="t"/>
          </a:scene3d>
        </p:spPr>
      </p:pic>
    </p:spTree>
    <p:extLst>
      <p:ext uri="{BB962C8B-B14F-4D97-AF65-F5344CB8AC3E}">
        <p14:creationId xmlns:p14="http://schemas.microsoft.com/office/powerpoint/2010/main" val="11684887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870"/>
            <a:ext cx="12192000" cy="6858000"/>
          </a:xfrm>
          <a:prstGeom prst="rect">
            <a:avLst/>
          </a:prstGeom>
        </p:spPr>
      </p:pic>
      <p:sp>
        <p:nvSpPr>
          <p:cNvPr id="3" name="Объект 2"/>
          <p:cNvSpPr>
            <a:spLocks noGrp="1"/>
          </p:cNvSpPr>
          <p:nvPr>
            <p:ph idx="1"/>
          </p:nvPr>
        </p:nvSpPr>
        <p:spPr>
          <a:xfrm>
            <a:off x="619260" y="163286"/>
            <a:ext cx="11010364" cy="4421593"/>
          </a:xfrm>
        </p:spPr>
        <p:txBody>
          <a:bodyPr>
            <a:normAutofit/>
          </a:bodyPr>
          <a:lstStyle/>
          <a:p>
            <a:pPr marL="0" indent="0" algn="r">
              <a:buNone/>
            </a:pPr>
            <a:r>
              <a:rPr lang="en-US" dirty="0">
                <a:solidFill>
                  <a:schemeClr val="accent1">
                    <a:lumMod val="40000"/>
                    <a:lumOff val="60000"/>
                  </a:schemeClr>
                </a:solidFill>
              </a:rPr>
              <a:t>I think, learning a foreign language is necessary for every modern person. Firstly, it gives a great professional choice. Knowing a foreign language, I will be able to live and work abroad </a:t>
            </a:r>
            <a:r>
              <a:rPr lang="en-US" dirty="0" smtClean="0">
                <a:solidFill>
                  <a:schemeClr val="accent1">
                    <a:lumMod val="40000"/>
                    <a:lumOff val="60000"/>
                  </a:schemeClr>
                </a:solidFill>
              </a:rPr>
              <a:t>in</a:t>
            </a:r>
            <a:r>
              <a:rPr lang="ru-RU" dirty="0" smtClean="0">
                <a:solidFill>
                  <a:schemeClr val="accent1">
                    <a:lumMod val="40000"/>
                    <a:lumOff val="60000"/>
                  </a:schemeClr>
                </a:solidFill>
              </a:rPr>
              <a:t> </a:t>
            </a:r>
            <a:r>
              <a:rPr lang="en-US" dirty="0" smtClean="0">
                <a:solidFill>
                  <a:schemeClr val="accent1">
                    <a:lumMod val="40000"/>
                    <a:lumOff val="60000"/>
                  </a:schemeClr>
                </a:solidFill>
              </a:rPr>
              <a:t>the </a:t>
            </a:r>
            <a:r>
              <a:rPr lang="en-US" dirty="0">
                <a:solidFill>
                  <a:schemeClr val="accent1">
                    <a:lumMod val="40000"/>
                    <a:lumOff val="60000"/>
                  </a:schemeClr>
                </a:solidFill>
              </a:rPr>
              <a:t>future. Secondly, </a:t>
            </a:r>
            <a:r>
              <a:rPr lang="en-US" dirty="0" smtClean="0">
                <a:solidFill>
                  <a:schemeClr val="accent1">
                    <a:lumMod val="40000"/>
                    <a:lumOff val="60000"/>
                  </a:schemeClr>
                </a:solidFill>
              </a:rPr>
              <a:t>it </a:t>
            </a:r>
            <a:r>
              <a:rPr lang="en-US" dirty="0">
                <a:solidFill>
                  <a:schemeClr val="accent1">
                    <a:lumMod val="40000"/>
                    <a:lumOff val="60000"/>
                  </a:schemeClr>
                </a:solidFill>
              </a:rPr>
              <a:t>broadens my </a:t>
            </a:r>
            <a:r>
              <a:rPr lang="en-US" dirty="0" smtClean="0">
                <a:solidFill>
                  <a:schemeClr val="accent1">
                    <a:lumMod val="40000"/>
                    <a:lumOff val="60000"/>
                  </a:schemeClr>
                </a:solidFill>
              </a:rPr>
              <a:t>mind. </a:t>
            </a:r>
            <a:r>
              <a:rPr lang="en-US" dirty="0">
                <a:solidFill>
                  <a:schemeClr val="accent1">
                    <a:lumMod val="40000"/>
                    <a:lumOff val="60000"/>
                  </a:schemeClr>
                </a:solidFill>
              </a:rPr>
              <a:t>I can read books and watch films in their original version. And thirdly, learning a foreign language </a:t>
            </a:r>
            <a:r>
              <a:rPr lang="en-US" dirty="0" smtClean="0">
                <a:solidFill>
                  <a:schemeClr val="accent1">
                    <a:lumMod val="40000"/>
                    <a:lumOff val="60000"/>
                  </a:schemeClr>
                </a:solidFill>
              </a:rPr>
              <a:t>teaches </a:t>
            </a:r>
            <a:r>
              <a:rPr lang="en-US" dirty="0">
                <a:solidFill>
                  <a:schemeClr val="accent1">
                    <a:lumMod val="40000"/>
                    <a:lumOff val="60000"/>
                  </a:schemeClr>
                </a:solidFill>
              </a:rPr>
              <a:t>to think logically and understand the </a:t>
            </a:r>
            <a:r>
              <a:rPr lang="en-US" dirty="0" smtClean="0">
                <a:solidFill>
                  <a:schemeClr val="accent1">
                    <a:lumMod val="40000"/>
                    <a:lumOff val="60000"/>
                  </a:schemeClr>
                </a:solidFill>
              </a:rPr>
              <a:t>world. </a:t>
            </a:r>
            <a:endParaRPr lang="ru-RU" dirty="0"/>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259" y="2979681"/>
            <a:ext cx="4197439" cy="3052293"/>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4873" y="3193961"/>
            <a:ext cx="5022761" cy="3374264"/>
          </a:xfrm>
          <a:prstGeom prst="rect">
            <a:avLst/>
          </a:prstGeom>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51571" y="3193962"/>
            <a:ext cx="3078052" cy="3477294"/>
          </a:xfrm>
          <a:prstGeom prst="rect">
            <a:avLst/>
          </a:prstGeom>
        </p:spPr>
      </p:pic>
    </p:spTree>
    <p:extLst>
      <p:ext uri="{BB962C8B-B14F-4D97-AF65-F5344CB8AC3E}">
        <p14:creationId xmlns:p14="http://schemas.microsoft.com/office/powerpoint/2010/main" val="29376115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flipV="1">
            <a:off x="0" y="0"/>
            <a:ext cx="12191999" cy="6858000"/>
          </a:xfrm>
        </p:spPr>
      </p:pic>
      <p:sp>
        <p:nvSpPr>
          <p:cNvPr id="2" name="Заголовок 1"/>
          <p:cNvSpPr>
            <a:spLocks noGrp="1"/>
          </p:cNvSpPr>
          <p:nvPr>
            <p:ph type="title"/>
          </p:nvPr>
        </p:nvSpPr>
        <p:spPr>
          <a:xfrm>
            <a:off x="838200" y="3966693"/>
            <a:ext cx="10515600" cy="2691684"/>
          </a:xfrm>
        </p:spPr>
        <p:txBody>
          <a:bodyPr>
            <a:normAutofit/>
          </a:bodyPr>
          <a:lstStyle/>
          <a:p>
            <a:r>
              <a:rPr lang="en-US" dirty="0" smtClean="0">
                <a:solidFill>
                  <a:schemeClr val="accent4">
                    <a:lumMod val="60000"/>
                    <a:lumOff val="40000"/>
                  </a:schemeClr>
                </a:solidFill>
              </a:rPr>
              <a:t>I learn </a:t>
            </a:r>
            <a:r>
              <a:rPr lang="en-US" smtClean="0">
                <a:solidFill>
                  <a:schemeClr val="accent4">
                    <a:lumMod val="60000"/>
                    <a:lumOff val="40000"/>
                  </a:schemeClr>
                </a:solidFill>
              </a:rPr>
              <a:t>English because </a:t>
            </a:r>
            <a:r>
              <a:rPr lang="en-US" dirty="0" smtClean="0">
                <a:solidFill>
                  <a:schemeClr val="accent4">
                    <a:lumMod val="60000"/>
                    <a:lumOff val="40000"/>
                  </a:schemeClr>
                </a:solidFill>
              </a:rPr>
              <a:t>I want to achieve good results in my future!</a:t>
            </a:r>
            <a:endParaRPr lang="ru-RU" dirty="0">
              <a:solidFill>
                <a:schemeClr val="accent4">
                  <a:lumMod val="60000"/>
                  <a:lumOff val="40000"/>
                </a:schemeClr>
              </a:solidFill>
            </a:endParaRPr>
          </a:p>
        </p:txBody>
      </p:sp>
    </p:spTree>
    <p:extLst>
      <p:ext uri="{BB962C8B-B14F-4D97-AF65-F5344CB8AC3E}">
        <p14:creationId xmlns:p14="http://schemas.microsoft.com/office/powerpoint/2010/main" val="2836297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V="1">
            <a:off x="0" y="0"/>
            <a:ext cx="12192000" cy="6858000"/>
          </a:xfrm>
        </p:spPr>
      </p:pic>
      <p:sp>
        <p:nvSpPr>
          <p:cNvPr id="4" name="Rectangle 1"/>
          <p:cNvSpPr>
            <a:spLocks noGrp="1" noChangeArrowheads="1"/>
          </p:cNvSpPr>
          <p:nvPr>
            <p:ph type="title"/>
          </p:nvPr>
        </p:nvSpPr>
        <p:spPr bwMode="auto">
          <a:xfrm>
            <a:off x="845203" y="2701958"/>
            <a:ext cx="10501593"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6600" b="0" i="0" u="none" strike="noStrike" cap="none" normalizeH="0" baseline="0" dirty="0" err="1" smtClean="0">
                <a:ln>
                  <a:noFill/>
                </a:ln>
                <a:solidFill>
                  <a:schemeClr val="accent4">
                    <a:lumMod val="60000"/>
                    <a:lumOff val="40000"/>
                  </a:schemeClr>
                </a:solidFill>
                <a:effectLst/>
                <a:latin typeface="Arial Unicode MS" panose="020B0604020202020204" pitchFamily="34" charset="-128"/>
              </a:rPr>
              <a:t>Thank</a:t>
            </a:r>
            <a:r>
              <a:rPr kumimoji="0" lang="ru-RU" altLang="ru-RU" sz="6600" b="0" i="0" u="none" strike="noStrike" cap="none" normalizeH="0" baseline="0" dirty="0" smtClean="0">
                <a:ln>
                  <a:noFill/>
                </a:ln>
                <a:solidFill>
                  <a:schemeClr val="accent4">
                    <a:lumMod val="60000"/>
                    <a:lumOff val="40000"/>
                  </a:schemeClr>
                </a:solidFill>
                <a:effectLst/>
                <a:latin typeface="Arial Unicode MS" panose="020B0604020202020204" pitchFamily="34" charset="-128"/>
              </a:rPr>
              <a:t> </a:t>
            </a:r>
            <a:r>
              <a:rPr kumimoji="0" lang="ru-RU" altLang="ru-RU" sz="6600" b="0" i="0" u="none" strike="noStrike" cap="none" normalizeH="0" baseline="0" dirty="0" err="1" smtClean="0">
                <a:ln>
                  <a:noFill/>
                </a:ln>
                <a:solidFill>
                  <a:schemeClr val="accent4">
                    <a:lumMod val="60000"/>
                    <a:lumOff val="40000"/>
                  </a:schemeClr>
                </a:solidFill>
                <a:effectLst/>
                <a:latin typeface="Arial Unicode MS" panose="020B0604020202020204" pitchFamily="34" charset="-128"/>
              </a:rPr>
              <a:t>you</a:t>
            </a:r>
            <a:r>
              <a:rPr kumimoji="0" lang="ru-RU" altLang="ru-RU" sz="6600" b="0" i="0" u="none" strike="noStrike" cap="none" normalizeH="0" baseline="0" dirty="0" smtClean="0">
                <a:ln>
                  <a:noFill/>
                </a:ln>
                <a:solidFill>
                  <a:schemeClr val="accent4">
                    <a:lumMod val="60000"/>
                    <a:lumOff val="40000"/>
                  </a:schemeClr>
                </a:solidFill>
                <a:effectLst/>
                <a:latin typeface="Arial Unicode MS" panose="020B0604020202020204" pitchFamily="34" charset="-128"/>
              </a:rPr>
              <a:t> </a:t>
            </a:r>
            <a:r>
              <a:rPr kumimoji="0" lang="ru-RU" altLang="ru-RU" sz="6600" b="0" i="0" u="none" strike="noStrike" cap="none" normalizeH="0" baseline="0" dirty="0" err="1" smtClean="0">
                <a:ln>
                  <a:noFill/>
                </a:ln>
                <a:solidFill>
                  <a:schemeClr val="accent4">
                    <a:lumMod val="60000"/>
                    <a:lumOff val="40000"/>
                  </a:schemeClr>
                </a:solidFill>
                <a:effectLst/>
                <a:latin typeface="Arial Unicode MS" panose="020B0604020202020204" pitchFamily="34" charset="-128"/>
              </a:rPr>
              <a:t>for</a:t>
            </a:r>
            <a:r>
              <a:rPr kumimoji="0" lang="ru-RU" altLang="ru-RU" sz="6600" b="0" i="0" u="none" strike="noStrike" cap="none" normalizeH="0" baseline="0" dirty="0" smtClean="0">
                <a:ln>
                  <a:noFill/>
                </a:ln>
                <a:solidFill>
                  <a:schemeClr val="accent4">
                    <a:lumMod val="60000"/>
                    <a:lumOff val="40000"/>
                  </a:schemeClr>
                </a:solidFill>
                <a:effectLst/>
                <a:latin typeface="Arial Unicode MS" panose="020B0604020202020204" pitchFamily="34" charset="-128"/>
              </a:rPr>
              <a:t> </a:t>
            </a:r>
            <a:r>
              <a:rPr kumimoji="0" lang="ru-RU" altLang="ru-RU" sz="6600" b="0" i="0" u="none" strike="noStrike" cap="none" normalizeH="0" baseline="0" dirty="0" err="1" smtClean="0">
                <a:ln>
                  <a:noFill/>
                </a:ln>
                <a:solidFill>
                  <a:schemeClr val="accent4">
                    <a:lumMod val="60000"/>
                    <a:lumOff val="40000"/>
                  </a:schemeClr>
                </a:solidFill>
                <a:effectLst/>
                <a:latin typeface="Arial Unicode MS" panose="020B0604020202020204" pitchFamily="34" charset="-128"/>
              </a:rPr>
              <a:t>the</a:t>
            </a:r>
            <a:r>
              <a:rPr kumimoji="0" lang="ru-RU" altLang="ru-RU" sz="6600" b="0" i="0" u="none" strike="noStrike" cap="none" normalizeH="0" baseline="0" dirty="0" smtClean="0">
                <a:ln>
                  <a:noFill/>
                </a:ln>
                <a:solidFill>
                  <a:schemeClr val="accent4">
                    <a:lumMod val="60000"/>
                    <a:lumOff val="40000"/>
                  </a:schemeClr>
                </a:solidFill>
                <a:effectLst/>
                <a:latin typeface="Arial Unicode MS" panose="020B0604020202020204" pitchFamily="34" charset="-128"/>
              </a:rPr>
              <a:t> </a:t>
            </a:r>
            <a:r>
              <a:rPr kumimoji="0" lang="ru-RU" altLang="ru-RU" sz="6600" b="0" i="0" u="none" strike="noStrike" cap="none" normalizeH="0" baseline="0" dirty="0" err="1" smtClean="0">
                <a:ln>
                  <a:noFill/>
                </a:ln>
                <a:solidFill>
                  <a:schemeClr val="accent4">
                    <a:lumMod val="60000"/>
                    <a:lumOff val="40000"/>
                  </a:schemeClr>
                </a:solidFill>
                <a:effectLst/>
                <a:latin typeface="Arial Unicode MS" panose="020B0604020202020204" pitchFamily="34" charset="-128"/>
              </a:rPr>
              <a:t>attention</a:t>
            </a:r>
            <a:r>
              <a:rPr kumimoji="0" lang="en-US" altLang="ru-RU" sz="6600" b="0" i="0" u="none" strike="noStrike" cap="none" normalizeH="0" baseline="0" dirty="0" smtClean="0">
                <a:ln>
                  <a:noFill/>
                </a:ln>
                <a:solidFill>
                  <a:schemeClr val="accent4">
                    <a:lumMod val="60000"/>
                    <a:lumOff val="40000"/>
                  </a:schemeClr>
                </a:solidFill>
                <a:effectLst/>
                <a:latin typeface="Arial Unicode MS" panose="020B0604020202020204" pitchFamily="34" charset="-128"/>
              </a:rPr>
              <a:t>!</a:t>
            </a:r>
            <a:endParaRPr kumimoji="0" lang="ru-RU" altLang="ru-RU" sz="13800" b="0" i="0" u="none" strike="noStrike" cap="none" normalizeH="0" baseline="0" dirty="0" smtClean="0">
              <a:ln>
                <a:noFill/>
              </a:ln>
              <a:solidFill>
                <a:schemeClr val="accent4">
                  <a:lumMod val="60000"/>
                  <a:lumOff val="40000"/>
                </a:schemeClr>
              </a:solidFill>
              <a:effectLst/>
              <a:latin typeface="Arial" panose="020B0604020202020204" pitchFamily="34" charset="0"/>
            </a:endParaRPr>
          </a:p>
        </p:txBody>
      </p:sp>
    </p:spTree>
    <p:extLst>
      <p:ext uri="{BB962C8B-B14F-4D97-AF65-F5344CB8AC3E}">
        <p14:creationId xmlns:p14="http://schemas.microsoft.com/office/powerpoint/2010/main" val="3343123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147</Words>
  <Application>Microsoft Office PowerPoint</Application>
  <PresentationFormat>Произвольный</PresentationFormat>
  <Paragraphs>6</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Why do we learn languages?</vt:lpstr>
      <vt:lpstr>Every language reflects the soul, behaviour and temperament of each nationality. Peoples created their own alphabets and rules, but they always wanted to communicate with each other, to understand and to know more about each other. </vt:lpstr>
      <vt:lpstr>Презентация PowerPoint</vt:lpstr>
      <vt:lpstr>I learn English because I want to achieve good results in my future!</vt:lpstr>
      <vt:lpstr>Thank you for the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we learn English?</dc:title>
  <dc:creator>Nika</dc:creator>
  <cp:lastModifiedBy>Настенька</cp:lastModifiedBy>
  <cp:revision>8</cp:revision>
  <dcterms:created xsi:type="dcterms:W3CDTF">2015-10-03T10:26:43Z</dcterms:created>
  <dcterms:modified xsi:type="dcterms:W3CDTF">2016-08-08T13:24:35Z</dcterms:modified>
</cp:coreProperties>
</file>