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04" r:id="rId2"/>
    <p:sldId id="275" r:id="rId3"/>
    <p:sldId id="258" r:id="rId4"/>
    <p:sldId id="276" r:id="rId5"/>
    <p:sldId id="278" r:id="rId6"/>
    <p:sldId id="279" r:id="rId7"/>
    <p:sldId id="280" r:id="rId8"/>
    <p:sldId id="281" r:id="rId9"/>
    <p:sldId id="282" r:id="rId10"/>
    <p:sldId id="277" r:id="rId11"/>
    <p:sldId id="283" r:id="rId12"/>
    <p:sldId id="284" r:id="rId13"/>
    <p:sldId id="285" r:id="rId14"/>
    <p:sldId id="286" r:id="rId15"/>
    <p:sldId id="287" r:id="rId16"/>
    <p:sldId id="288" r:id="rId17"/>
    <p:sldId id="28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660066"/>
    <a:srgbClr val="00FFFF"/>
    <a:srgbClr val="FF99FF"/>
    <a:srgbClr val="FBB7F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2" d="100"/>
          <a:sy n="72" d="100"/>
        </p:scale>
        <p:origin x="-5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59608-7940-4D86-A145-97C227EE4478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EF125-5A28-4676-988C-A58384D34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EF125-5A28-4676-988C-A58384D340C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7A845932-CD26-4F39-9B2B-DE3BCD0D6294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F911932-17B8-4F7D-8BD5-AC3CF7037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5D365-91AC-43E4-8DAF-2A3FD81D4D1D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64D50-3B87-4B62-8C18-483E8EADE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E1805-2A58-478D-9666-CC013E52CB45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A7F49-FA61-4024-837B-F274B826B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9947C-9FED-4C7A-9B26-3322D5059FD0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34BFA-74EF-40ED-83EF-F0B92457B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4726B-1172-43DB-A966-A2E61C5EC8F2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56B9A-6A64-4246-9D02-E0F4316E2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7B877-05CD-43FD-BA59-D8F575842B68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67A2-602B-45C4-9F31-5AC83AF0E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9F035-987A-4910-BC44-029FEF7F8B6F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46127E85-D563-4F6C-8463-1C6165762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0223A-5722-440E-B345-26AF1F649CE7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79B82-9D37-4AAA-93B1-00E3FE373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93533-EAFF-435A-926B-C264452F22CC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7517E-38F5-4CB5-B756-7383F5743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EA9D668-F0C5-49C5-876A-2440CA8502A6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ECD6A85-BB60-40B2-99D2-643563C72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44D68D47-CAEE-46F1-86C1-729229D38934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92BB4228-4C69-4C66-92B4-7C002EEE4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35E2A4B-5B54-40F9-A632-142E7AEB9A87}" type="datetimeFigureOut">
              <a:rPr lang="ru-RU"/>
              <a:pPr>
                <a:defRPr/>
              </a:pPr>
              <a:t>09.08.2016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9D82DCD-EFE9-42C2-AEBA-E29391C9B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79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ransition spd="med" advTm="40000">
    <p:wipe dir="d"/>
  </p:transition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749CD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97ACD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8.jpeg"/><Relationship Id="rId4" Type="http://schemas.openxmlformats.org/officeDocument/2006/relationships/image" Target="../media/image5.jpe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твиенко\Desktop\84941449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65106"/>
            <a:ext cx="7704855" cy="616388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451976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71604" y="71414"/>
            <a:ext cx="5644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Планета Сказок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8" name="Рисунок 7" descr="5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35714" y="2071678"/>
            <a:ext cx="2850732" cy="34290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57158" y="1000109"/>
            <a:ext cx="85011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000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28596" y="1389768"/>
            <a:ext cx="378621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27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До светла всё у него пляшет,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7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Лошадь запряжёт,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7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полосу вспашет,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7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Печь затопит, всё заготовит, закупит,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7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Яичко испечёт,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7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да сам и облупит.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357826"/>
            <a:ext cx="3071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err="1" smtClean="0">
                <a:solidFill>
                  <a:srgbClr val="FFC000"/>
                </a:solidFill>
                <a:latin typeface="Monotype Corsiva" pitchFamily="66" charset="0"/>
              </a:rPr>
              <a:t>Балда</a:t>
            </a:r>
            <a:endParaRPr lang="ru-RU" sz="60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71470" y="142852"/>
            <a:ext cx="91992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</a:t>
            </a:r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Сказка о попе и работнике его </a:t>
            </a:r>
            <a:r>
              <a:rPr lang="ru-RU" sz="36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Балде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»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098" name="Picture 2" descr="C:\Users\Матвиенко\Desktop\91799a706cfa74a646807a37cb8f6b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492896"/>
            <a:ext cx="4779212" cy="3591831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28596" y="1389768"/>
            <a:ext cx="378621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800" dirty="0" smtClean="0"/>
              <a:t>Днём свет божий затмевает,</a:t>
            </a:r>
          </a:p>
          <a:p>
            <a:r>
              <a:rPr lang="ru-RU" sz="2800" dirty="0" smtClean="0"/>
              <a:t>Ночью землю освещает,</a:t>
            </a:r>
          </a:p>
          <a:p>
            <a:r>
              <a:rPr lang="ru-RU" sz="2800" dirty="0" smtClean="0"/>
              <a:t>Месяц под косой блестит,</a:t>
            </a:r>
          </a:p>
          <a:p>
            <a:r>
              <a:rPr lang="ru-RU" sz="2800" dirty="0" smtClean="0"/>
              <a:t>А во лбу звезда горит.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357826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99FF"/>
                </a:solidFill>
                <a:latin typeface="Monotype Corsiva" pitchFamily="66" charset="0"/>
              </a:rPr>
              <a:t>Царевна Лебедь</a:t>
            </a:r>
            <a:endParaRPr lang="ru-RU" sz="4800" dirty="0">
              <a:solidFill>
                <a:srgbClr val="FF99FF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42852"/>
            <a:ext cx="58409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</a:t>
            </a:r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Сказка о царе </a:t>
            </a:r>
            <a:r>
              <a:rPr lang="ru-RU" sz="36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Салтане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»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122" name="Picture 2" descr="C:\Users\Матвиенко\Desktop\10415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196752"/>
            <a:ext cx="3668538" cy="489138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28596" y="1389768"/>
            <a:ext cx="378621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800" dirty="0" smtClean="0"/>
              <a:t>На руках золотые перстни,</a:t>
            </a:r>
          </a:p>
          <a:p>
            <a:r>
              <a:rPr lang="ru-RU" sz="2800" dirty="0" smtClean="0"/>
              <a:t>На ногах красные сапожки.</a:t>
            </a:r>
          </a:p>
          <a:p>
            <a:r>
              <a:rPr lang="ru-RU" sz="2800" dirty="0" smtClean="0"/>
              <a:t>Перед нею усердные слуги,</a:t>
            </a:r>
          </a:p>
          <a:p>
            <a:r>
              <a:rPr lang="ru-RU" sz="2800" dirty="0" smtClean="0"/>
              <a:t>Она бьёт их, за чупрун таскает.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357826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Старуха</a:t>
            </a:r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42852"/>
            <a:ext cx="64083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</a:t>
            </a:r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Сказка о рыбаке и рыбке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»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146" name="Picture 2" descr="C:\Users\Матвиенко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268760"/>
            <a:ext cx="4319740" cy="483720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20" y="1680038"/>
            <a:ext cx="378621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800" dirty="0" smtClean="0"/>
              <a:t>Смолоду был </a:t>
            </a:r>
          </a:p>
          <a:p>
            <a:pPr lvl="0"/>
            <a:r>
              <a:rPr lang="ru-RU" sz="2800" dirty="0" smtClean="0"/>
              <a:t>грозен он</a:t>
            </a:r>
          </a:p>
          <a:p>
            <a:r>
              <a:rPr lang="ru-RU" sz="2800" dirty="0" smtClean="0"/>
              <a:t>И соседям </a:t>
            </a:r>
          </a:p>
          <a:p>
            <a:r>
              <a:rPr lang="ru-RU" sz="2800" dirty="0" smtClean="0"/>
              <a:t>то и дело</a:t>
            </a:r>
          </a:p>
          <a:p>
            <a:r>
              <a:rPr lang="ru-RU" sz="2800" dirty="0" smtClean="0"/>
              <a:t>Наносил обиды смело.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357826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Царь </a:t>
            </a:r>
            <a:r>
              <a:rPr lang="ru-RU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Додон</a:t>
            </a:r>
            <a:endParaRPr lang="ru-RU" sz="4800" dirty="0">
              <a:solidFill>
                <a:schemeClr val="accent6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42852"/>
            <a:ext cx="66995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</a:t>
            </a:r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Сказка о Золотом петушке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»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7170" name="Picture 2" descr="C:\Users\Матвиенко\Desktop\53248136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484784"/>
            <a:ext cx="4788024" cy="448877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8229600" cy="1398587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2876" y="285728"/>
            <a:ext cx="88582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Я – Лисичка-сестричка из русской сказки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«Лисичка – сестричка и Волк».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Ответьте мне на вопрос,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куда Волк опустил свой хвост, чтобы поймать рыбу?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9188e7b18de29c3841055d15deefed0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034" y="2285992"/>
            <a:ext cx="3114675" cy="4000528"/>
          </a:xfrm>
          <a:prstGeom prst="ellipse">
            <a:avLst/>
          </a:prstGeom>
          <a:ln w="38100">
            <a:solidFill>
              <a:schemeClr val="tx1">
                <a:lumMod val="95000"/>
              </a:schemeClr>
            </a:solidFill>
          </a:ln>
        </p:spPr>
      </p:pic>
      <p:pic>
        <p:nvPicPr>
          <p:cNvPr id="6" name="Рисунок 5" descr="i_01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171947" y="2285992"/>
            <a:ext cx="4372006" cy="3643338"/>
          </a:xfrm>
          <a:prstGeom prst="ellipse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29256" y="6000768"/>
            <a:ext cx="2643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В прорубь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409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8229600" cy="1398587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2876" y="285728"/>
            <a:ext cx="88582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 smtClean="0"/>
              <a:t>Я – падчерица из сказки «</a:t>
            </a:r>
            <a:r>
              <a:rPr lang="ru-RU" sz="2800" dirty="0" err="1" smtClean="0"/>
              <a:t>Морозко</a:t>
            </a:r>
            <a:r>
              <a:rPr lang="ru-RU" sz="2800" dirty="0" smtClean="0"/>
              <a:t>». </a:t>
            </a:r>
          </a:p>
          <a:p>
            <a:pPr algn="ctr"/>
            <a:r>
              <a:rPr lang="ru-RU" sz="2800" dirty="0" smtClean="0"/>
              <a:t>Скажите, что подарил мне Дед Мороз?</a:t>
            </a:r>
          </a:p>
        </p:txBody>
      </p:sp>
      <p:pic>
        <p:nvPicPr>
          <p:cNvPr id="5" name="Рисунок 4" descr="9188e7b18de29c3841055d15deefed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4738" y="2270984"/>
            <a:ext cx="4090072" cy="2872528"/>
          </a:xfrm>
          <a:prstGeom prst="ellipse">
            <a:avLst/>
          </a:prstGeom>
          <a:ln w="38100">
            <a:solidFill>
              <a:schemeClr val="tx1">
                <a:lumMod val="95000"/>
              </a:schemeClr>
            </a:solidFill>
          </a:ln>
        </p:spPr>
      </p:pic>
      <p:pic>
        <p:nvPicPr>
          <p:cNvPr id="6" name="Рисунок 5" descr="i_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0378" y="1785926"/>
            <a:ext cx="3795143" cy="3643338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786314" y="5857892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Сундук с добром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409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188e7b18de29c3841055d15deefed0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1736861"/>
            <a:ext cx="3303661" cy="4406783"/>
          </a:xfrm>
          <a:prstGeom prst="rect">
            <a:avLst/>
          </a:prstGeom>
          <a:ln w="38100">
            <a:noFill/>
          </a:ln>
        </p:spPr>
      </p:pic>
      <p:pic>
        <p:nvPicPr>
          <p:cNvPr id="6" name="Рисунок 5" descr="i_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6527" y="2071678"/>
            <a:ext cx="4762533" cy="35719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857752" y="5857892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Monotype Corsiva" pitchFamily="66" charset="0"/>
              </a:rPr>
              <a:t>На гуслях</a:t>
            </a:r>
            <a:endParaRPr lang="ru-RU" sz="4400" dirty="0">
              <a:latin typeface="Monotype Corsiva" pitchFamily="66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00035" y="115179"/>
            <a:ext cx="821537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Я – Кот из сказки «Кот, Петух и Лиса».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Моя загадка такая.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На чём я играл у лисьей норы?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50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50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14810" y="1067360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a7912c612e6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428860" y="3460339"/>
            <a:ext cx="2786082" cy="3397661"/>
          </a:xfrm>
          <a:prstGeom prst="rect">
            <a:avLst/>
          </a:prstGeom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СИСТЕМА ЗНАНИЙ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" name="Рисунок 12" descr="a7912c612e67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1599667">
            <a:off x="426778" y="2362181"/>
            <a:ext cx="2524113" cy="2500330"/>
          </a:xfrm>
          <a:prstGeom prst="rect">
            <a:avLst/>
          </a:prstGeom>
        </p:spPr>
      </p:pic>
      <p:pic>
        <p:nvPicPr>
          <p:cNvPr id="14" name="Рисунок 13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938112" y="4603149"/>
            <a:ext cx="2008723" cy="2183437"/>
          </a:xfrm>
          <a:prstGeom prst="rect">
            <a:avLst/>
          </a:prstGeom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9" cstate="email"/>
          <a:srcRect l="-59041" t="-78137" r="-36372" b="-28632"/>
          <a:stretch>
            <a:fillRect/>
          </a:stretch>
        </p:blipFill>
        <p:spPr>
          <a:xfrm rot="15405437">
            <a:off x="6257643" y="1469662"/>
            <a:ext cx="2512465" cy="3251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Матвиенко\Desktop\image-dynamics-i1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54344" y="1124744"/>
            <a:ext cx="1430623" cy="144016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74 -0.22338 C -0.31337 -0.1743 -0.57448 -0.12454 -0.66789 -0.07014 C -0.7599 -0.01505 -0.67761 0.01829 -0.60955 0.11019 C -0.54202 0.20208 -0.3323 0.49468 -0.26094 0.48148 C -0.18698 0.46829 -0.19098 0.11134 -0.17396 0.03218 C -0.15747 -0.04583 -0.16337 0.01204 -0.16111 0.00833 " pathEditMode="relative" rAng="-354936" ptsTypes="aaaa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" y="3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00000-social-networks-rocketshi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32" cy="68580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44" y="142852"/>
            <a:ext cx="878687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Планета </a:t>
            </a:r>
          </a:p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Русский </a:t>
            </a:r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язык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4544335"/>
            <a:ext cx="4857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загадку, </a:t>
            </a:r>
          </a:p>
          <a:p>
            <a:pPr algn="ctr"/>
            <a:r>
              <a:rPr lang="ru-RU" sz="2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отгадке найдите орфограмму</a:t>
            </a:r>
            <a:endParaRPr lang="ru-RU" sz="28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54292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Он ходит, голову задрав,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Не потому, что важный граф.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Не потому, что гордый нрав,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А потому, что он 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4" name="Рисунок 3" descr="www_PicsDesktop_com_46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-8275" y="-24"/>
            <a:ext cx="9187537" cy="68580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596" y="1714488"/>
            <a:ext cx="4143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жи</a:t>
            </a:r>
            <a:r>
              <a:rPr lang="ru-RU" sz="4400" b="1" dirty="0" smtClean="0">
                <a:solidFill>
                  <a:srgbClr val="FFFF00"/>
                </a:solidFill>
              </a:rPr>
              <a:t>раф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715008" y="3000372"/>
            <a:ext cx="3286148" cy="1643074"/>
          </a:xfrm>
          <a:prstGeom prst="wedgeRoundRectCallout">
            <a:avLst>
              <a:gd name="adj1" fmla="val -72723"/>
              <a:gd name="adj2" fmla="val 67301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857884" y="307181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Вспомни правило: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57884" y="3782801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ЖИ  /  ШИ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пиши с буквой И!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4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4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5" grpId="0"/>
      <p:bldP spid="7" grpId="0" animBg="1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331753"/>
            <a:ext cx="54292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з горячего колодца через нос водица льётся.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www_PicsDesktop_com_4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67000" y="-24"/>
            <a:ext cx="9311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596" y="428604"/>
            <a:ext cx="4143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ча</a:t>
            </a:r>
            <a:r>
              <a:rPr lang="ru-RU" sz="4400" b="1" dirty="0" smtClean="0">
                <a:solidFill>
                  <a:srgbClr val="FFFF00"/>
                </a:solidFill>
              </a:rPr>
              <a:t>йник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42844" y="214290"/>
            <a:ext cx="3286148" cy="1643074"/>
          </a:xfrm>
          <a:prstGeom prst="wedgeRoundRectCallout">
            <a:avLst>
              <a:gd name="adj1" fmla="val 56084"/>
              <a:gd name="adj2" fmla="val 9854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5720" y="285728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Вспомни правило: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996719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ЧА  /  ЩА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пиши с буквой А!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8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8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5" grpId="0"/>
      <p:bldP spid="7" grpId="0" animBg="1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596" y="1714488"/>
            <a:ext cx="4143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то</a:t>
            </a:r>
            <a:r>
              <a:rPr lang="ru-RU" sz="4400" b="1" dirty="0" smtClean="0">
                <a:solidFill>
                  <a:srgbClr val="C00000"/>
                </a:solidFill>
              </a:rPr>
              <a:t>чк</a:t>
            </a:r>
            <a:r>
              <a:rPr lang="ru-RU" sz="4400" b="1" dirty="0" smtClean="0">
                <a:solidFill>
                  <a:srgbClr val="FFFF00"/>
                </a:solidFill>
              </a:rPr>
              <a:t>а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715008" y="3000372"/>
            <a:ext cx="3286148" cy="1643074"/>
          </a:xfrm>
          <a:prstGeom prst="wedgeRoundRectCallout">
            <a:avLst>
              <a:gd name="adj1" fmla="val -73172"/>
              <a:gd name="adj2" fmla="val 25113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857884" y="307181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Вспомни правило: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57884" y="3782801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ЧК  /  ЧН  /  ЩН  /  НЩ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  пиши без Ь!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0244" y="509641"/>
            <a:ext cx="471757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Я маковой крупинкой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Упала на тропинку,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Остановила вас 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Закончила рассказ.   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4612" y="3788166"/>
            <a:ext cx="2500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latin typeface="Arno Pro Smbd Display" pitchFamily="18" charset="0"/>
              </a:rPr>
              <a:t>.</a:t>
            </a:r>
            <a:endParaRPr lang="ru-RU" sz="9600" dirty="0">
              <a:latin typeface="Arno Pro Smbd Display" pitchFamily="18" charset="0"/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7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7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4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4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  <p:bldP spid="9" grpId="0"/>
      <p:bldP spid="1025" grpId="0"/>
      <p:bldP spid="102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357166"/>
            <a:ext cx="637828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С бородой, а не старик,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С рогами, а не бык,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Доят, а не корова,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С пухом, а не птица,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Лыко дерёт, а лаптей не плетёт.</a:t>
            </a:r>
            <a:r>
              <a:rPr kumimoji="0" lang="ru-RU" sz="320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pic>
        <p:nvPicPr>
          <p:cNvPr id="10" name="Рисунок 9" descr="goat_1-1024x76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72232" y="285728"/>
            <a:ext cx="2571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>
                <a:solidFill>
                  <a:srgbClr val="FFFF00"/>
                </a:solidFill>
              </a:rPr>
              <a:t>за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500694" y="3000372"/>
            <a:ext cx="3500462" cy="3500462"/>
          </a:xfrm>
          <a:prstGeom prst="wedgeRoundRectCallout">
            <a:avLst>
              <a:gd name="adj1" fmla="val -78256"/>
              <a:gd name="adj2" fmla="val -11809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857884" y="307181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Вспомни правило: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572132" y="3643314"/>
            <a:ext cx="33575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Если буква гласная вызвала сомнение, ты её, немедленно, поставь под ударение!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  <p:bldP spid="7" grpId="0" animBg="1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357166"/>
            <a:ext cx="528112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Вместо хвостика – крючок,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Вместо носа – пятачок.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Пятачок дырявый,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А крючок вертлявый. </a:t>
            </a:r>
            <a:r>
              <a:rPr kumimoji="0" lang="ru-RU" sz="320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pic>
        <p:nvPicPr>
          <p:cNvPr id="10" name="Рисунок 9" descr="goat_1-1024x76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417" y="0"/>
            <a:ext cx="912958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214290"/>
            <a:ext cx="2571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свин</a:t>
            </a:r>
            <a:r>
              <a:rPr lang="ru-RU" sz="4400" b="1" dirty="0" smtClean="0">
                <a:solidFill>
                  <a:srgbClr val="FF0000"/>
                </a:solidFill>
              </a:rPr>
              <a:t>ь</a:t>
            </a:r>
            <a:r>
              <a:rPr lang="ru-RU" sz="4400" b="1" dirty="0" smtClean="0">
                <a:solidFill>
                  <a:srgbClr val="0070C0"/>
                </a:solidFill>
              </a:rPr>
              <a:t>я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785918" y="5214950"/>
            <a:ext cx="7215238" cy="1428760"/>
          </a:xfrm>
          <a:prstGeom prst="wedgeRoundRectCallout">
            <a:avLst>
              <a:gd name="adj1" fmla="val -56643"/>
              <a:gd name="adj2" fmla="val -33233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143108" y="521495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Вспомни правило: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00232" y="5643578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Разделительный Ь пишется после согласной, перед гласными  </a:t>
            </a:r>
            <a:r>
              <a:rPr lang="ru-RU" sz="2400" b="1" i="1" dirty="0" smtClean="0">
                <a:solidFill>
                  <a:srgbClr val="FFFF00"/>
                </a:solidFill>
              </a:rPr>
              <a:t>Е, Ё, Ю, Я, И </a:t>
            </a:r>
            <a:r>
              <a:rPr lang="ru-RU" sz="2400" b="1" dirty="0" smtClean="0">
                <a:solidFill>
                  <a:srgbClr val="FFFF00"/>
                </a:solidFill>
              </a:rPr>
              <a:t>!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8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8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  <p:bldP spid="7" grpId="0" animBg="1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3568" y="458112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14810" y="1067360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a7912c612e6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411760" y="3460339"/>
            <a:ext cx="2786082" cy="3397661"/>
          </a:xfrm>
          <a:prstGeom prst="rect">
            <a:avLst/>
          </a:prstGeom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04048" y="4149080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СИСТЕМА ЗНАНИЙ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" name="Рисунок 12" descr="a7912c612e67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1599667">
            <a:off x="426778" y="2362181"/>
            <a:ext cx="2524113" cy="2500330"/>
          </a:xfrm>
          <a:prstGeom prst="rect">
            <a:avLst/>
          </a:prstGeom>
        </p:spPr>
      </p:pic>
      <p:pic>
        <p:nvPicPr>
          <p:cNvPr id="14" name="Рисунок 13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7135277" y="4293096"/>
            <a:ext cx="2008723" cy="2183437"/>
          </a:xfrm>
          <a:prstGeom prst="rect">
            <a:avLst/>
          </a:prstGeom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9" cstate="email"/>
          <a:srcRect l="-59015" t="-78098" r="-36355" b="-28618"/>
          <a:stretch>
            <a:fillRect/>
          </a:stretch>
        </p:blipFill>
        <p:spPr>
          <a:xfrm rot="608801">
            <a:off x="3437761" y="1422266"/>
            <a:ext cx="3106638" cy="2619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C:\Users\Матвиенко\Desktop\image-dynamics-i1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11760" y="1196752"/>
            <a:ext cx="1502154" cy="151216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434 -0.13009 C 0.15365 -0.22986 0.20278 -0.3294 0.22274 -0.32361 C 0.24254 -0.31783 0.23507 -0.13426 0.22327 -0.0956 C 0.21146 -0.05695 0.14774 -0.13727 0.15156 -0.09144 C 0.15556 -0.0456 0.2632 0.10069 0.24688 0.17963 C 0.23073 0.25856 0.08611 0.34907 0.05434 0.38171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698</TotalTime>
  <Words>396</Words>
  <Application>Microsoft Office PowerPoint</Application>
  <PresentationFormat>Экран (4:3)</PresentationFormat>
  <Paragraphs>89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</vt:lpstr>
      <vt:lpstr> </vt:lpstr>
      <vt:lpstr>Слайд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Коровина</dc:creator>
  <cp:lastModifiedBy>Матвиенко</cp:lastModifiedBy>
  <cp:revision>91</cp:revision>
  <dcterms:created xsi:type="dcterms:W3CDTF">2009-04-23T17:10:27Z</dcterms:created>
  <dcterms:modified xsi:type="dcterms:W3CDTF">2016-08-09T12:22:24Z</dcterms:modified>
</cp:coreProperties>
</file>