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0"/>
  </p:notesMasterIdLst>
  <p:sldIdLst>
    <p:sldId id="271" r:id="rId2"/>
    <p:sldId id="256" r:id="rId3"/>
    <p:sldId id="270" r:id="rId4"/>
    <p:sldId id="257" r:id="rId5"/>
    <p:sldId id="260" r:id="rId6"/>
    <p:sldId id="259" r:id="rId7"/>
    <p:sldId id="268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B688A4-F5A4-414D-BFEF-FBCCFB3FEF34}" type="datetimeFigureOut">
              <a:rPr lang="ru-RU" smtClean="0"/>
              <a:pPr/>
              <a:t>09.08.2016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66F2CC-981D-4BF2-8FA4-FD1469A5DF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53466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09.08.2016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Презентация к уроку изобразительного искусства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Городецкая роспись.                                                          Роспись разделочной доски.</a:t>
            </a:r>
          </a:p>
          <a:p>
            <a:r>
              <a:rPr lang="ru-RU" dirty="0" smtClean="0"/>
              <a:t>1 класс</a:t>
            </a:r>
          </a:p>
          <a:p>
            <a:r>
              <a:rPr lang="ru-RU" dirty="0" smtClean="0"/>
              <a:t>Учитель школы № 1362</a:t>
            </a:r>
          </a:p>
          <a:p>
            <a:r>
              <a:rPr lang="ru-RU" dirty="0" smtClean="0"/>
              <a:t>Колганова Н.В.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Book Antiqua" pitchFamily="18" charset="0"/>
              </a:rPr>
              <a:t>История городецкой росписи.</a:t>
            </a:r>
            <a:endParaRPr lang="ru-RU" dirty="0">
              <a:solidFill>
                <a:srgbClr val="7030A0"/>
              </a:solidFill>
              <a:latin typeface="Book Antiqua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79512" y="1600200"/>
            <a:ext cx="4464496" cy="46371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      Роспись, которая ныне называется городецкой, родилась в Поволжье, в деревнях, расположенных на берегах чистой и светлой речки Узоры, в селениях Косково, </a:t>
            </a:r>
            <a:r>
              <a:rPr lang="ru-RU" sz="2000" b="1" i="1" dirty="0" err="1" smtClean="0">
                <a:solidFill>
                  <a:schemeClr val="accent6">
                    <a:lumMod val="50000"/>
                  </a:schemeClr>
                </a:solidFill>
              </a:rPr>
              <a:t>Курцево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, Репино, Боярское и др.                       В XVIII в. здесь возникает центр производства прядильных донец и игрушек. Свои изделия крестьяне отвозили продавать на ярмарку в село Городец. Поэтому роспись, выполненная на этих изделиях, получила название Городецкая</a:t>
            </a:r>
            <a:r>
              <a:rPr lang="ru-RU" sz="2000" b="1" i="1" dirty="0" smtClean="0"/>
              <a:t>.</a:t>
            </a:r>
            <a:endParaRPr lang="ru-RU" sz="2000" b="1" i="1" dirty="0"/>
          </a:p>
        </p:txBody>
      </p:sp>
      <p:pic>
        <p:nvPicPr>
          <p:cNvPr id="7" name="Содержимое 6" descr="гор.и2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5295900" y="1976437"/>
            <a:ext cx="3048000" cy="39719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0_78e07_b2abe2e4_X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76672"/>
            <a:ext cx="4392488" cy="6156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1306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Bookman Old Style" pitchFamily="18" charset="0"/>
              </a:rPr>
              <a:t>Традиции Городца.</a:t>
            </a:r>
            <a:endParaRPr lang="ru-RU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052736"/>
            <a:ext cx="4788024" cy="56886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i="1" dirty="0" smtClean="0">
                <a:solidFill>
                  <a:srgbClr val="C00000"/>
                </a:solidFill>
              </a:rPr>
              <a:t>       </a:t>
            </a:r>
            <a:r>
              <a:rPr lang="ru-RU" sz="1800" b="1" i="1" dirty="0" smtClean="0">
                <a:solidFill>
                  <a:srgbClr val="C00000"/>
                </a:solidFill>
              </a:rPr>
              <a:t>Что такое «донце»? В словаре русского языка В.И. Даля мы найдем, что слово "донце" означает "дощечку, на которую садится пряха, втыкая в нее гребень". Окончив работу, она вынимала гребень, а донце вешала на стену. Поэтому народные умельцы уделяли особое внимание украшению досок резьбой и росписью.</a:t>
            </a:r>
          </a:p>
          <a:p>
            <a:pPr>
              <a:buNone/>
            </a:pPr>
            <a:r>
              <a:rPr lang="ru-RU" sz="1800" b="1" i="1" dirty="0" smtClean="0">
                <a:solidFill>
                  <a:srgbClr val="C00000"/>
                </a:solidFill>
              </a:rPr>
              <a:t>       Прялка была верной спутницей на протяжении всей жизни крестьянки. Часто служила подарком. Поэтому донце выбиралось нарядное, красочное, всем на радость и удивление. Прялка передавалась по наследству, ее берегли и хранили. </a:t>
            </a:r>
            <a:br>
              <a:rPr lang="ru-RU" sz="1800" b="1" i="1" dirty="0" smtClean="0">
                <a:solidFill>
                  <a:srgbClr val="C00000"/>
                </a:solidFill>
              </a:rPr>
            </a:br>
            <a:r>
              <a:rPr lang="ru-RU" sz="1800" b="1" i="1" dirty="0" smtClean="0">
                <a:solidFill>
                  <a:srgbClr val="C00000"/>
                </a:solidFill>
              </a:rPr>
              <a:t>Сюжетами Городецкой росписи были изображения птиц, цветов, всадников на конях, барышень и кавалеров, сцен из народной жизни. </a:t>
            </a:r>
            <a:br>
              <a:rPr lang="ru-RU" sz="1800" b="1" i="1" dirty="0" smtClean="0">
                <a:solidFill>
                  <a:srgbClr val="C00000"/>
                </a:solidFill>
              </a:rPr>
            </a:br>
            <a:r>
              <a:rPr lang="ru-RU" sz="1600" b="1" i="1" dirty="0" smtClean="0">
                <a:solidFill>
                  <a:srgbClr val="C00000"/>
                </a:solidFill>
              </a:rPr>
              <a:t/>
            </a:r>
            <a:br>
              <a:rPr lang="ru-RU" sz="1600" b="1" i="1" dirty="0" smtClean="0">
                <a:solidFill>
                  <a:srgbClr val="C00000"/>
                </a:solidFill>
              </a:rPr>
            </a:br>
            <a:endParaRPr lang="ru-RU" sz="1600" b="1" i="1" dirty="0">
              <a:solidFill>
                <a:srgbClr val="C0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004048" y="1268760"/>
            <a:ext cx="3960440" cy="583264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гор пр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004048" y="908720"/>
            <a:ext cx="3959349" cy="54343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Book Antiqua" pitchFamily="18" charset="0"/>
              </a:rPr>
              <a:t>Техника изображения основных растительных элементов.</a:t>
            </a:r>
            <a:endParaRPr lang="ru-RU" dirty="0">
              <a:solidFill>
                <a:srgbClr val="00B050"/>
              </a:solidFill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108520" y="1600200"/>
            <a:ext cx="5184576" cy="506916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/>
              <a:t>     </a:t>
            </a:r>
            <a:r>
              <a:rPr lang="ru-RU" sz="1800" b="1" i="1" dirty="0" smtClean="0">
                <a:solidFill>
                  <a:srgbClr val="00B050"/>
                </a:solidFill>
              </a:rPr>
              <a:t>Купавка </a:t>
            </a:r>
            <a:r>
              <a:rPr lang="ru-RU" sz="1800" b="1" i="1" dirty="0" smtClean="0">
                <a:solidFill>
                  <a:srgbClr val="C00000"/>
                </a:solidFill>
              </a:rPr>
              <a:t>— самый распространенный цветок в городецком орнаменте. Подмалевка по размеру большая. Расписывать начинают с маленького кружочка по ее краю, затем делают скобку внутри круга. По краю подмалевки рисуют </a:t>
            </a:r>
            <a:r>
              <a:rPr lang="ru-RU" sz="1800" b="1" i="1" dirty="0" err="1" smtClean="0">
                <a:solidFill>
                  <a:srgbClr val="C00000"/>
                </a:solidFill>
              </a:rPr>
              <a:t>скобки.Скобки</a:t>
            </a:r>
            <a:r>
              <a:rPr lang="ru-RU" sz="1800" b="1" i="1" dirty="0" smtClean="0">
                <a:solidFill>
                  <a:srgbClr val="C00000"/>
                </a:solidFill>
              </a:rPr>
              <a:t> по ее краю рисуют, начиная с центра, постепенно уменьшая их в размерах до </a:t>
            </a:r>
            <a:r>
              <a:rPr lang="ru-RU" sz="1800" b="1" i="1" dirty="0" err="1" smtClean="0">
                <a:solidFill>
                  <a:srgbClr val="C00000"/>
                </a:solidFill>
              </a:rPr>
              <a:t>сердцевинки</a:t>
            </a:r>
            <a:r>
              <a:rPr lang="ru-RU" sz="1800" b="1" i="1" dirty="0" smtClean="0">
                <a:solidFill>
                  <a:srgbClr val="C00000"/>
                </a:solidFill>
              </a:rPr>
              <a:t>. Оживка выполняется белилами.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i="1" dirty="0" smtClean="0">
                <a:solidFill>
                  <a:srgbClr val="00B050"/>
                </a:solidFill>
              </a:rPr>
              <a:t>Розан</a:t>
            </a:r>
            <a:r>
              <a:rPr lang="ru-RU" sz="1800" b="1" i="1" dirty="0" smtClean="0"/>
              <a:t> </a:t>
            </a:r>
            <a:r>
              <a:rPr lang="ru-RU" sz="1800" b="1" i="1" dirty="0" smtClean="0">
                <a:solidFill>
                  <a:srgbClr val="7030A0"/>
                </a:solidFill>
              </a:rPr>
              <a:t>отражает главные признаки цветка, т.е. имеет лепестки и ярко выраженный центр. Силуэт в форме круга. По размеру может быть больше купавки. Центр цветка рисуют в середине. Розан в росписи Городца окружен скобками — лепестками одного размера, цвет которых совпадает с цветом середины. Техника росписи скобок та же, что и у купавки.</a:t>
            </a:r>
            <a:br>
              <a:rPr lang="ru-RU" sz="1800" b="1" i="1" dirty="0" smtClean="0">
                <a:solidFill>
                  <a:srgbClr val="7030A0"/>
                </a:solidFill>
              </a:rPr>
            </a:br>
            <a:endParaRPr lang="ru-RU" sz="1800" b="1" i="1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ru-RU" sz="1800" dirty="0"/>
          </a:p>
        </p:txBody>
      </p:sp>
      <p:pic>
        <p:nvPicPr>
          <p:cNvPr id="5" name="Содержимое 4" descr="101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975134" y="1600200"/>
            <a:ext cx="3689531" cy="4724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Book Antiqua" pitchFamily="18" charset="0"/>
              </a:rPr>
              <a:t>Техника исполнение Городецкого орнамента</a:t>
            </a:r>
            <a:endParaRPr lang="ru-RU" dirty="0">
              <a:solidFill>
                <a:srgbClr val="C00000"/>
              </a:solidFill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7504" y="1600200"/>
            <a:ext cx="4824536" cy="492514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i="1" dirty="0" smtClean="0">
                <a:solidFill>
                  <a:srgbClr val="00B0F0"/>
                </a:solidFill>
              </a:rPr>
              <a:t>       Первый —</a:t>
            </a:r>
            <a:r>
              <a:rPr lang="ru-RU" sz="1600" b="1" i="1" dirty="0" smtClean="0">
                <a:solidFill>
                  <a:srgbClr val="FF0000"/>
                </a:solidFill>
              </a:rPr>
              <a:t> подмалевка</a:t>
            </a:r>
            <a:r>
              <a:rPr lang="ru-RU" sz="1600" b="1" i="1" dirty="0" smtClean="0">
                <a:solidFill>
                  <a:srgbClr val="00B0F0"/>
                </a:solidFill>
              </a:rPr>
              <a:t>, т.е. круговое движение кистью, нанесение одного цветового пятна. Главное при этом — научиться брать нужное количество краски на кисть. Если краски окажется мало, то подмалевка получится бледной, невыразительной; 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i="1" dirty="0" smtClean="0">
                <a:solidFill>
                  <a:srgbClr val="0070C0"/>
                </a:solidFill>
              </a:rPr>
              <a:t>Второй этап —</a:t>
            </a:r>
            <a:r>
              <a:rPr lang="ru-RU" sz="1600" b="1" i="1" dirty="0" smtClean="0">
                <a:solidFill>
                  <a:srgbClr val="FF0000"/>
                </a:solidFill>
              </a:rPr>
              <a:t> </a:t>
            </a:r>
            <a:r>
              <a:rPr lang="ru-RU" sz="1600" b="1" i="1" dirty="0" err="1" smtClean="0">
                <a:solidFill>
                  <a:srgbClr val="FF0000"/>
                </a:solidFill>
              </a:rPr>
              <a:t>теневка</a:t>
            </a:r>
            <a:r>
              <a:rPr lang="ru-RU" sz="1600" b="1" i="1" dirty="0" smtClean="0">
                <a:solidFill>
                  <a:srgbClr val="FF0000"/>
                </a:solidFill>
              </a:rPr>
              <a:t> </a:t>
            </a:r>
            <a:r>
              <a:rPr lang="ru-RU" sz="1600" b="1" i="1" dirty="0" smtClean="0">
                <a:solidFill>
                  <a:srgbClr val="0070C0"/>
                </a:solidFill>
              </a:rPr>
              <a:t>(или оттенок), т.е. нанесение скобки. Чтобы правильно нарисовать скобку, вначале надо лишь слегка прикоснуться к бумаге кончиком кисти и провести тонкую линию; к середине сильно нажать на кисть, а завершить скобку опять тонкой линией. 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i="1" dirty="0" smtClean="0">
                <a:solidFill>
                  <a:srgbClr val="7030A0"/>
                </a:solidFill>
              </a:rPr>
              <a:t>Третий этап — </a:t>
            </a:r>
            <a:r>
              <a:rPr lang="ru-RU" sz="1600" b="1" i="1" dirty="0" smtClean="0">
                <a:solidFill>
                  <a:srgbClr val="FF0000"/>
                </a:solidFill>
              </a:rPr>
              <a:t>оживка </a:t>
            </a:r>
            <a:r>
              <a:rPr lang="ru-RU" sz="1600" b="1" i="1" dirty="0" smtClean="0">
                <a:solidFill>
                  <a:srgbClr val="7030A0"/>
                </a:solidFill>
              </a:rPr>
              <a:t>(или </a:t>
            </a:r>
            <a:r>
              <a:rPr lang="ru-RU" sz="1600" b="1" i="1" dirty="0" err="1" smtClean="0">
                <a:solidFill>
                  <a:srgbClr val="FF0000"/>
                </a:solidFill>
              </a:rPr>
              <a:t>разживка</a:t>
            </a:r>
            <a:r>
              <a:rPr lang="ru-RU" sz="1600" b="1" i="1" dirty="0" smtClean="0">
                <a:solidFill>
                  <a:srgbClr val="7030A0"/>
                </a:solidFill>
              </a:rPr>
              <a:t>), т.е. тонкая разделка орнаментальных форм белилами. Оживки всегда наносят на однотонные силуэты, что придает им некоторую объемность.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endParaRPr lang="ru-RU" sz="1600" b="1" dirty="0"/>
          </a:p>
        </p:txBody>
      </p:sp>
      <p:sp>
        <p:nvSpPr>
          <p:cNvPr id="15" name="Содержимое 14"/>
          <p:cNvSpPr>
            <a:spLocks noGrp="1" noChangeAspect="1"/>
          </p:cNvSpPr>
          <p:nvPr>
            <p:ph sz="half" idx="2"/>
          </p:nvPr>
        </p:nvSpPr>
        <p:spPr>
          <a:xfrm rot="5400000">
            <a:off x="4806256" y="2294592"/>
            <a:ext cx="4140000" cy="34563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4" name="Рисунок 13" descr="гор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860032" y="1628800"/>
            <a:ext cx="3984727" cy="4752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горпр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72000" y="4725144"/>
            <a:ext cx="4139952" cy="2132856"/>
          </a:xfrm>
          <a:prstGeom prst="rect">
            <a:avLst/>
          </a:prstGeom>
        </p:spPr>
      </p:pic>
      <p:pic>
        <p:nvPicPr>
          <p:cNvPr id="6" name="Рисунок 5" descr="гор.и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16016" y="188640"/>
            <a:ext cx="4066778" cy="4464496"/>
          </a:xfrm>
          <a:prstGeom prst="rect">
            <a:avLst/>
          </a:prstGeom>
        </p:spPr>
      </p:pic>
      <p:pic>
        <p:nvPicPr>
          <p:cNvPr id="10" name="Рисунок 9" descr="гс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0" y="0"/>
            <a:ext cx="4176464" cy="2559038"/>
          </a:xfrm>
          <a:prstGeom prst="rect">
            <a:avLst/>
          </a:prstGeom>
        </p:spPr>
      </p:pic>
      <p:pic>
        <p:nvPicPr>
          <p:cNvPr id="7" name="Рисунок 6" descr="гор.и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827584" y="2564904"/>
            <a:ext cx="2844824" cy="1872208"/>
          </a:xfrm>
          <a:prstGeom prst="rect">
            <a:avLst/>
          </a:prstGeom>
        </p:spPr>
      </p:pic>
      <p:pic>
        <p:nvPicPr>
          <p:cNvPr id="8" name="Рисунок 7" descr="гор.и4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95536" y="4437112"/>
            <a:ext cx="3312368" cy="216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фото009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467804"/>
            <a:ext cx="7056784" cy="5886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5070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358</TotalTime>
  <Words>304</Words>
  <Application>Microsoft Office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Презентация к уроку изобразительного искусства</vt:lpstr>
      <vt:lpstr>История городецкой росписи.</vt:lpstr>
      <vt:lpstr>Слайд 3</vt:lpstr>
      <vt:lpstr>Традиции Городца.</vt:lpstr>
      <vt:lpstr>Техника изображения основных растительных элементов.</vt:lpstr>
      <vt:lpstr>Техника исполнение Городецкого орнамента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Учитель</cp:lastModifiedBy>
  <cp:revision>32</cp:revision>
  <dcterms:modified xsi:type="dcterms:W3CDTF">2016-08-09T07:58:01Z</dcterms:modified>
</cp:coreProperties>
</file>