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0" r:id="rId4"/>
    <p:sldId id="271" r:id="rId5"/>
    <p:sldId id="261" r:id="rId6"/>
    <p:sldId id="269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C63DA-E0BE-402B-BBE0-A4C0085A322C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B496B-0EB4-4185-B103-7E162B4B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ptforschool.ru/fony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56792"/>
            <a:ext cx="8352928" cy="374441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Развитие интеллектуальных и познавательных способностей детей через поисково-исследовательскую деятельность.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136" y="5921537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Подготовила: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</a:rPr>
              <a:t>Сивкова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Евгения Тимофеевна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	    воспитатель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oodimg.ru/img/kartinki-dlya-prezentatsi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9900CC"/>
                </a:solidFill>
              </a:rPr>
              <a:t>Цель:</a:t>
            </a:r>
            <a:endParaRPr lang="ru-RU" sz="4800" dirty="0">
              <a:solidFill>
                <a:srgbClr val="99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8356" y="1484784"/>
            <a:ext cx="8507288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i="1" dirty="0" smtClean="0">
                <a:solidFill>
                  <a:srgbClr val="3333FF"/>
                </a:solidFill>
              </a:rPr>
              <a:t>    </a:t>
            </a:r>
            <a:r>
              <a:rPr lang="ru-RU" dirty="0" smtClean="0">
                <a:solidFill>
                  <a:srgbClr val="3333FF"/>
                </a:solidFill>
              </a:rPr>
              <a:t> Формирование у детей основ научного мировоззрения ,  целостности мыслительного процесса, через развитие познавательной активности, в ходе которого ребенок последовательно выделяет в доступных ему пределах основные стороны предметной действительности и увязывает их в целостное знание о мире.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en-US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oodimg.ru/img/kartinki-dlya-prezentatsi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9900CC"/>
                </a:solidFill>
              </a:rPr>
              <a:t>Реализация программы </a:t>
            </a:r>
            <a:br>
              <a:rPr lang="ru-RU" sz="4000" dirty="0" smtClean="0">
                <a:solidFill>
                  <a:srgbClr val="9900CC"/>
                </a:solidFill>
              </a:rPr>
            </a:br>
            <a:r>
              <a:rPr lang="ru-RU" sz="4000" dirty="0" smtClean="0">
                <a:solidFill>
                  <a:srgbClr val="9900CC"/>
                </a:solidFill>
              </a:rPr>
              <a:t>строится на следующих принципах</a:t>
            </a:r>
            <a:r>
              <a:rPr lang="ru-RU" sz="36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4400" dirty="0" smtClean="0">
                <a:solidFill>
                  <a:srgbClr val="3333FF"/>
                </a:solidFill>
              </a:rPr>
              <a:t>Демократичности (планирование совместно с родителями, педагогами, т.е. прозрачность действий;</a:t>
            </a:r>
          </a:p>
          <a:p>
            <a:pPr lvl="0"/>
            <a:r>
              <a:rPr lang="ru-RU" sz="4400" dirty="0" smtClean="0">
                <a:solidFill>
                  <a:srgbClr val="3333FF"/>
                </a:solidFill>
              </a:rPr>
              <a:t>Участия (вовлечение всех участников образовательного процесса во все стадии планирования, реализации и оценки);</a:t>
            </a:r>
          </a:p>
          <a:p>
            <a:pPr lvl="0"/>
            <a:r>
              <a:rPr lang="ru-RU" sz="4400" dirty="0" smtClean="0">
                <a:solidFill>
                  <a:srgbClr val="3333FF"/>
                </a:solidFill>
              </a:rPr>
              <a:t>Динамичности (развитие от простого к сложному);</a:t>
            </a:r>
          </a:p>
          <a:p>
            <a:pPr lvl="0"/>
            <a:r>
              <a:rPr lang="ru-RU" sz="4400" dirty="0" smtClean="0">
                <a:solidFill>
                  <a:srgbClr val="3333FF"/>
                </a:solidFill>
              </a:rPr>
              <a:t>Непрерывности (начало – результат в большом и малом, чувство связи: ребёнок -  родители – детский сад);</a:t>
            </a:r>
          </a:p>
          <a:p>
            <a:pPr lvl="0"/>
            <a:r>
              <a:rPr lang="ru-RU" sz="4400" dirty="0" smtClean="0">
                <a:solidFill>
                  <a:srgbClr val="3333FF"/>
                </a:solidFill>
              </a:rPr>
              <a:t>Целостности (укрепление физического, умственного, социального и духовного здоровья);</a:t>
            </a:r>
          </a:p>
          <a:p>
            <a:pPr lvl="0"/>
            <a:r>
              <a:rPr lang="ru-RU" sz="4400" dirty="0" smtClean="0">
                <a:solidFill>
                  <a:srgbClr val="3333FF"/>
                </a:solidFill>
              </a:rPr>
              <a:t>Реалистичности (жизнеспособность);</a:t>
            </a:r>
          </a:p>
          <a:p>
            <a:pPr lvl="0"/>
            <a:r>
              <a:rPr lang="ru-RU" sz="4400" dirty="0" smtClean="0">
                <a:solidFill>
                  <a:srgbClr val="3333FF"/>
                </a:solidFill>
              </a:rPr>
              <a:t>Интеграции (сотрудничество с другими организациями из различных областей);</a:t>
            </a:r>
          </a:p>
          <a:p>
            <a:pPr lvl="0"/>
            <a:r>
              <a:rPr lang="ru-RU" sz="4400" dirty="0" smtClean="0">
                <a:solidFill>
                  <a:srgbClr val="3333FF"/>
                </a:solidFill>
              </a:rPr>
              <a:t>Измерение успеха (оценка деятельности).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oodimg.ru/img/kartinki-dlya-prezentatsi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9900CC"/>
                </a:solidFill>
              </a:rPr>
              <a:t>Главный инструмент развития исследовательского поведения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24847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3333FF"/>
                </a:solidFill>
              </a:rPr>
              <a:t>это </a:t>
            </a:r>
            <a:r>
              <a:rPr lang="ru-RU" b="1" dirty="0" smtClean="0">
                <a:solidFill>
                  <a:srgbClr val="3333FF"/>
                </a:solidFill>
              </a:rPr>
              <a:t>исследовательский метод обучения,</a:t>
            </a:r>
            <a:r>
              <a:rPr lang="ru-RU" dirty="0" smtClean="0">
                <a:solidFill>
                  <a:srgbClr val="3333FF"/>
                </a:solidFill>
              </a:rPr>
              <a:t> доминирующий над репродуктивными методами. 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3333FF"/>
                </a:solidFill>
              </a:rPr>
              <a:t>   Знания, полученные в результате собственного эксперимента, исследовательского поиска значительно прочнее и надежнее для ребенка тех сведений о мире, что получены репродуктивным путем.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goodimg.ru/img/kartinki-dlya-prezentatsi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solidFill>
                  <a:srgbClr val="3333FF"/>
                </a:solidFill>
              </a:rPr>
              <a:t>выделение отдельных предметов </a:t>
            </a:r>
          </a:p>
          <a:p>
            <a:pPr>
              <a:buNone/>
            </a:pPr>
            <a:endParaRPr lang="ru-RU" dirty="0" smtClean="0">
              <a:solidFill>
                <a:srgbClr val="3333FF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3333FF"/>
                </a:solidFill>
              </a:rPr>
              <a:t>    прослеживание системы предметов и явлений, внутри которых данный предмет существует и функционирует  </a:t>
            </a:r>
          </a:p>
          <a:p>
            <a:pPr>
              <a:buNone/>
            </a:pPr>
            <a:endParaRPr lang="ru-RU" dirty="0" smtClean="0">
              <a:solidFill>
                <a:srgbClr val="3333FF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3333FF"/>
                </a:solidFill>
              </a:rPr>
              <a:t>        выделение отдельных свойств и качеств предметов с последующим их анализом в системе </a:t>
            </a:r>
            <a:r>
              <a:rPr lang="ru-RU" dirty="0" err="1" smtClean="0">
                <a:solidFill>
                  <a:srgbClr val="3333FF"/>
                </a:solidFill>
              </a:rPr>
              <a:t>межпредметных</a:t>
            </a:r>
            <a:r>
              <a:rPr lang="ru-RU" dirty="0" smtClean="0">
                <a:solidFill>
                  <a:srgbClr val="3333FF"/>
                </a:solidFill>
              </a:rPr>
              <a:t> функциональных связей. 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9900CC"/>
                </a:solidFill>
              </a:rPr>
              <a:t>Основная стратегия развертывания познавательной деятельности:</a:t>
            </a:r>
            <a:endParaRPr lang="ru-RU" sz="3600" dirty="0">
              <a:solidFill>
                <a:srgbClr val="9900CC"/>
              </a:solidFill>
            </a:endParaRPr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3941930" y="2402886"/>
            <a:ext cx="540060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5400000">
            <a:off x="3923928" y="4077072"/>
            <a:ext cx="576064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oodimg.ru/img/kartinki-dlya-prezentatsi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00CC"/>
                </a:solidFill>
              </a:rPr>
              <a:t>Сущность детского экспериментирования:</a:t>
            </a:r>
            <a:endParaRPr lang="ru-RU" dirty="0">
              <a:solidFill>
                <a:srgbClr val="99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8686800" cy="482453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3333FF"/>
                </a:solidFill>
              </a:rPr>
              <a:t>в период раннего возраста дети любопытны , часто задают вопросы и пытаются искать на них ответы, что проявляется в  желании что-то сделать любыми доступными средствами, появляется склонность к экспериментированию (стремление «всё изведать и познать»)…  а потом делают первые попытки высказывать предположения о возможном результате опыта и о способах его достижении. </a:t>
            </a:r>
          </a:p>
          <a:p>
            <a:pPr>
              <a:buNone/>
            </a:pPr>
            <a:r>
              <a:rPr lang="ru-RU" dirty="0" smtClean="0">
                <a:solidFill>
                  <a:srgbClr val="3333FF"/>
                </a:solidFill>
              </a:rPr>
              <a:t>     Подобную деятельность Н.Н. </a:t>
            </a:r>
            <a:r>
              <a:rPr lang="ru-RU" dirty="0" err="1" smtClean="0">
                <a:solidFill>
                  <a:srgbClr val="3333FF"/>
                </a:solidFill>
              </a:rPr>
              <a:t>Подъяков</a:t>
            </a:r>
            <a:r>
              <a:rPr lang="ru-RU" dirty="0" smtClean="0">
                <a:solidFill>
                  <a:srgbClr val="3333FF"/>
                </a:solidFill>
              </a:rPr>
              <a:t> называл «бескорыстным экспериментированием» и считал её показателем умственной активности ребенка.</a:t>
            </a:r>
            <a:endParaRPr lang="ru-RU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oodimg.ru/img/kartinki-dlya-prezentatsi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00CC"/>
                </a:solidFill>
              </a:rPr>
              <a:t>Главное достоинство этого метода: </a:t>
            </a:r>
            <a:endParaRPr lang="ru-RU" dirty="0">
              <a:solidFill>
                <a:srgbClr val="99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   </a:t>
            </a:r>
            <a:r>
              <a:rPr lang="ru-RU" sz="3000" dirty="0" smtClean="0">
                <a:solidFill>
                  <a:srgbClr val="3333FF"/>
                </a:solidFill>
              </a:rPr>
              <a:t>он дает детям </a:t>
            </a:r>
            <a:r>
              <a:rPr lang="ru-RU" sz="3000" b="1" dirty="0" smtClean="0">
                <a:solidFill>
                  <a:srgbClr val="3333FF"/>
                </a:solidFill>
              </a:rPr>
              <a:t>реальные</a:t>
            </a:r>
            <a:r>
              <a:rPr lang="ru-RU" sz="3000" dirty="0" smtClean="0">
                <a:solidFill>
                  <a:srgbClr val="3333FF"/>
                </a:solidFill>
              </a:rPr>
              <a:t> представления о различных сторонах изучаемого объекта, о его взаимоотношениях с другими объектами и со средой обитания,  это форма поисковой деятельности, которая пронизывает все сферы детской деятельности.</a:t>
            </a:r>
            <a:endParaRPr lang="ru-RU" dirty="0" smtClean="0">
              <a:solidFill>
                <a:srgbClr val="3333FF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322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Развитие интеллектуальных и познавательных способностей детей через поисково-исследовательскую деятельность.</vt:lpstr>
      <vt:lpstr>Цель:</vt:lpstr>
      <vt:lpstr>Реализация программы  строится на следующих принципах: </vt:lpstr>
      <vt:lpstr>Главный инструмент развития исследовательского поведения:</vt:lpstr>
      <vt:lpstr>Основная стратегия развертывания познавательной деятельности:</vt:lpstr>
      <vt:lpstr>Сущность детского экспериментирования:</vt:lpstr>
      <vt:lpstr>Главное достоинство этого метода: 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1</cp:lastModifiedBy>
  <cp:revision>20</cp:revision>
  <dcterms:created xsi:type="dcterms:W3CDTF">2015-08-22T16:43:55Z</dcterms:created>
  <dcterms:modified xsi:type="dcterms:W3CDTF">2015-08-28T07:05:43Z</dcterms:modified>
</cp:coreProperties>
</file>