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68" r:id="rId5"/>
    <p:sldId id="266" r:id="rId6"/>
    <p:sldId id="259" r:id="rId7"/>
    <p:sldId id="269" r:id="rId8"/>
    <p:sldId id="270" r:id="rId9"/>
    <p:sldId id="267" r:id="rId10"/>
    <p:sldId id="261" r:id="rId11"/>
    <p:sldId id="271" r:id="rId12"/>
    <p:sldId id="26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75D0-CB83-4E5B-A62A-DD80C4D746B5}" type="datetimeFigureOut">
              <a:rPr lang="ru-RU" smtClean="0"/>
              <a:t>13.08.2016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97990-F88D-4DBC-A1FB-EB8C145532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75D0-CB83-4E5B-A62A-DD80C4D746B5}" type="datetimeFigureOut">
              <a:rPr lang="ru-RU" smtClean="0"/>
              <a:t>13.08.2016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97990-F88D-4DBC-A1FB-EB8C145532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75D0-CB83-4E5B-A62A-DD80C4D746B5}" type="datetimeFigureOut">
              <a:rPr lang="ru-RU" smtClean="0"/>
              <a:t>13.08.2016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97990-F88D-4DBC-A1FB-EB8C145532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75D0-CB83-4E5B-A62A-DD80C4D746B5}" type="datetimeFigureOut">
              <a:rPr lang="ru-RU" smtClean="0"/>
              <a:t>13.08.2016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97990-F88D-4DBC-A1FB-EB8C145532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75D0-CB83-4E5B-A62A-DD80C4D746B5}" type="datetimeFigureOut">
              <a:rPr lang="ru-RU" smtClean="0"/>
              <a:t>13.08.2016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97990-F88D-4DBC-A1FB-EB8C145532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75D0-CB83-4E5B-A62A-DD80C4D746B5}" type="datetimeFigureOut">
              <a:rPr lang="ru-RU" smtClean="0"/>
              <a:t>13.08.2016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97990-F88D-4DBC-A1FB-EB8C145532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75D0-CB83-4E5B-A62A-DD80C4D746B5}" type="datetimeFigureOut">
              <a:rPr lang="ru-RU" smtClean="0"/>
              <a:t>13.08.2016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97990-F88D-4DBC-A1FB-EB8C145532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75D0-CB83-4E5B-A62A-DD80C4D746B5}" type="datetimeFigureOut">
              <a:rPr lang="ru-RU" smtClean="0"/>
              <a:t>13.08.2016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97990-F88D-4DBC-A1FB-EB8C145532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75D0-CB83-4E5B-A62A-DD80C4D746B5}" type="datetimeFigureOut">
              <a:rPr lang="ru-RU" smtClean="0"/>
              <a:t>13.08.2016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97990-F88D-4DBC-A1FB-EB8C145532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75D0-CB83-4E5B-A62A-DD80C4D746B5}" type="datetimeFigureOut">
              <a:rPr lang="ru-RU" smtClean="0"/>
              <a:t>13.08.2016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97990-F88D-4DBC-A1FB-EB8C145532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75D0-CB83-4E5B-A62A-DD80C4D746B5}" type="datetimeFigureOut">
              <a:rPr lang="ru-RU" smtClean="0"/>
              <a:t>13.08.2016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97990-F88D-4DBC-A1FB-EB8C145532AC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0AA75D0-CB83-4E5B-A62A-DD80C4D746B5}" type="datetimeFigureOut">
              <a:rPr lang="ru-RU" smtClean="0"/>
              <a:t>13.08.2016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EC97990-F88D-4DBC-A1FB-EB8C145532A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467544" y="1412776"/>
            <a:ext cx="8352928" cy="1872207"/>
          </a:xfrm>
        </p:spPr>
        <p:txBody>
          <a:bodyPr/>
          <a:lstStyle/>
          <a:p>
            <a:r>
              <a:rPr lang="ru-RU" sz="6000" b="1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Царства живой природы </a:t>
            </a:r>
            <a:r>
              <a:rPr lang="ru-RU" sz="5400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(</a:t>
            </a:r>
            <a:r>
              <a:rPr lang="ru-RU" sz="4800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урок 4</a:t>
            </a:r>
            <a:r>
              <a:rPr lang="ru-RU" sz="5400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)</a:t>
            </a:r>
            <a:endParaRPr lang="ru-RU" sz="5400" i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8104" y="4725144"/>
            <a:ext cx="3456384" cy="194421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Окружающий мир 2 класс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Начальная школа </a:t>
            </a:r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XXI 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века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Виноградова Н.Ф.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Презентацию подготовила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учитель начальных классов </a:t>
            </a:r>
            <a:r>
              <a:rPr lang="ru-RU" sz="1400" dirty="0" err="1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Сауткина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С.В.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МБОУ «СОШ №2»</a:t>
            </a:r>
            <a:endParaRPr lang="ru-RU" sz="1400" dirty="0">
              <a:solidFill>
                <a:schemeClr val="accent5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г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. Алексин Тульская  обл.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2013 / 2014 </a:t>
            </a:r>
            <a:r>
              <a:rPr lang="ru-RU" sz="1400" dirty="0" err="1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уч.год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ru-RU" sz="1400" dirty="0">
              <a:solidFill>
                <a:schemeClr val="accent5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704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udivitelno.com/images/3/Cvetuwaja_pustynja_Anza_Borrego_v_Kalifornii/14-%D0%9E%D0%BF%D1%83%D0%BD%D1%86%D0%B8%D1%8F%20%D0%BD%D0%B8%D0%B7%D0%BE%D0%B2%D0%B0%D1%8F%20%D0%B8%D0%BB%D0%B8%20%D0%BA%D0%B0%D0%BA%D1%82%D1%83%D1%81%20%D0%B1%D0%BE%D0%B1%D1%80%D0%BE%D0%B2%D1%8B%D0%B9%20%D1%85%D0%B2%D0%BE%D1%81%D1%8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1598" y="1223392"/>
            <a:ext cx="2766226" cy="2160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19672" y="44624"/>
            <a:ext cx="58326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7030A0"/>
                </a:solidFill>
              </a:rPr>
              <a:t>Разнообразие растений</a:t>
            </a:r>
          </a:p>
          <a:p>
            <a:pPr algn="ctr"/>
            <a:r>
              <a:rPr lang="ru-RU" sz="2400" dirty="0" smtClean="0">
                <a:solidFill>
                  <a:srgbClr val="7030A0"/>
                </a:solidFill>
              </a:rPr>
              <a:t>(цветковые растения)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5128" name="Picture 8" descr="http://top-desktop.ru/files/rasteniya/800/5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5306" y="1205345"/>
            <a:ext cx="2868862" cy="2151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animalworld.com.ua/images/2009/Pineapple/pineapple_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3669704"/>
            <a:ext cx="4010477" cy="2927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87824" y="3717032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Ананас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8534" y="1105580"/>
            <a:ext cx="28456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Кувшинка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5132" name="Picture 12" descr="http://elementy.ru/images/eltjob/nijegorodsky_2_center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00193" y="1196753"/>
            <a:ext cx="2736303" cy="2160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444208" y="2823319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>
                <a:solidFill>
                  <a:schemeClr val="bg1"/>
                </a:solidFill>
              </a:rPr>
              <a:t>Горох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75656" y="2751311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Кактус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15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776" y="332656"/>
            <a:ext cx="44644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smtClean="0">
                <a:solidFill>
                  <a:srgbClr val="002060"/>
                </a:solidFill>
              </a:rPr>
              <a:t>Домашнее задание!</a:t>
            </a:r>
            <a:endParaRPr lang="ru-RU" sz="4400" i="1" dirty="0">
              <a:solidFill>
                <a:srgbClr val="002060"/>
              </a:solidFill>
            </a:endParaRPr>
          </a:p>
        </p:txBody>
      </p:sp>
      <p:pic>
        <p:nvPicPr>
          <p:cNvPr id="3" name="Picture 20" descr="http://detochka.info/wp-content/uploads/2012/03/images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370" b="100000" l="0" r="100000">
                        <a14:foregroundMark x1="61506" y1="22749" x2="61506" y2="22749"/>
                        <a14:foregroundMark x1="71548" y1="23697" x2="71548" y2="23697"/>
                        <a14:foregroundMark x1="61506" y1="34597" x2="61506" y2="34597"/>
                        <a14:foregroundMark x1="59833" y1="42180" x2="59833" y2="42180"/>
                        <a14:foregroundMark x1="53138" y1="35071" x2="53138" y2="350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73862" y="3212976"/>
            <a:ext cx="4034641" cy="356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03648" y="1484784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Учебник – </a:t>
            </a:r>
          </a:p>
        </p:txBody>
      </p:sp>
    </p:spTree>
    <p:extLst>
      <p:ext uri="{BB962C8B-B14F-4D97-AF65-F5344CB8AC3E}">
        <p14:creationId xmlns:p14="http://schemas.microsoft.com/office/powerpoint/2010/main" val="393131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95767" y="476672"/>
            <a:ext cx="6753772" cy="39703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 smtClean="0">
                <a:solidFill>
                  <a:srgbClr val="0070C0"/>
                </a:solidFill>
              </a:rPr>
              <a:t>Источники: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/>
              <a:t>Учебник Окружающий мир, часть вторая, 2 класс, Н.Ф. Виноградова</a:t>
            </a:r>
          </a:p>
          <a:p>
            <a:r>
              <a:rPr lang="en-US" dirty="0" smtClean="0"/>
              <a:t>medgrasses.ru</a:t>
            </a:r>
            <a:endParaRPr lang="ru-RU" dirty="0" smtClean="0"/>
          </a:p>
          <a:p>
            <a:r>
              <a:rPr lang="en-US" dirty="0" smtClean="0"/>
              <a:t>randrs.ru</a:t>
            </a:r>
            <a:endParaRPr lang="ru-RU" dirty="0" smtClean="0"/>
          </a:p>
          <a:p>
            <a:r>
              <a:rPr lang="en-US" dirty="0" smtClean="0"/>
              <a:t>www.redbook.ru</a:t>
            </a:r>
            <a:endParaRPr lang="ru-RU" dirty="0" smtClean="0"/>
          </a:p>
          <a:p>
            <a:r>
              <a:rPr lang="en-US" dirty="0"/>
              <a:t>bigmaney-bux.ru</a:t>
            </a:r>
            <a:endParaRPr lang="ru-RU" dirty="0" smtClean="0"/>
          </a:p>
          <a:p>
            <a:r>
              <a:rPr lang="en-US" dirty="0" smtClean="0"/>
              <a:t>http://www.knowbiology.ru/</a:t>
            </a:r>
            <a:endParaRPr lang="ru-RU" dirty="0" smtClean="0"/>
          </a:p>
          <a:p>
            <a:r>
              <a:rPr lang="en-US" dirty="0" smtClean="0"/>
              <a:t>elementy.ru</a:t>
            </a:r>
            <a:endParaRPr lang="ru-RU" dirty="0" smtClean="0"/>
          </a:p>
          <a:p>
            <a:r>
              <a:rPr lang="en-US" dirty="0" smtClean="0"/>
              <a:t>www.google.ru</a:t>
            </a:r>
            <a:endParaRPr lang="ru-RU" dirty="0" smtClean="0"/>
          </a:p>
          <a:p>
            <a:r>
              <a:rPr lang="en-US" dirty="0" smtClean="0"/>
              <a:t>http://www.poznovatelno.ru/</a:t>
            </a:r>
            <a:endParaRPr lang="ru-RU" dirty="0" smtClean="0"/>
          </a:p>
          <a:p>
            <a:r>
              <a:rPr lang="en-US" dirty="0" smtClean="0"/>
              <a:t>http://www.maaam.ru/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315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1340768"/>
            <a:ext cx="5112568" cy="79208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Какие бывают растения</a:t>
            </a:r>
            <a:endParaRPr lang="ru-RU" sz="2800" dirty="0">
              <a:solidFill>
                <a:srgbClr val="002060"/>
              </a:solidFill>
            </a:endParaRPr>
          </a:p>
        </p:txBody>
      </p:sp>
      <p:cxnSp>
        <p:nvCxnSpPr>
          <p:cNvPr id="4" name="Прямая со стрелкой 3"/>
          <p:cNvCxnSpPr>
            <a:stCxn id="2" idx="2"/>
          </p:cNvCxnSpPr>
          <p:nvPr/>
        </p:nvCxnSpPr>
        <p:spPr>
          <a:xfrm flipH="1">
            <a:off x="1115616" y="2132856"/>
            <a:ext cx="3492388" cy="504056"/>
          </a:xfrm>
          <a:prstGeom prst="straightConnector1">
            <a:avLst/>
          </a:prstGeom>
          <a:ln w="63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>
            <a:stCxn id="2" idx="2"/>
          </p:cNvCxnSpPr>
          <p:nvPr/>
        </p:nvCxnSpPr>
        <p:spPr>
          <a:xfrm>
            <a:off x="4608004" y="2132856"/>
            <a:ext cx="3386069" cy="449204"/>
          </a:xfrm>
          <a:prstGeom prst="straightConnector1">
            <a:avLst/>
          </a:prstGeom>
          <a:ln w="63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644008" y="2132856"/>
            <a:ext cx="0" cy="1440160"/>
          </a:xfrm>
          <a:prstGeom prst="straightConnector1">
            <a:avLst/>
          </a:prstGeom>
          <a:ln w="63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2" idx="2"/>
          </p:cNvCxnSpPr>
          <p:nvPr/>
        </p:nvCxnSpPr>
        <p:spPr>
          <a:xfrm flipH="1">
            <a:off x="2699792" y="2132856"/>
            <a:ext cx="1908212" cy="1008112"/>
          </a:xfrm>
          <a:prstGeom prst="straightConnector1">
            <a:avLst/>
          </a:prstGeom>
          <a:ln w="63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2" idx="2"/>
          </p:cNvCxnSpPr>
          <p:nvPr/>
        </p:nvCxnSpPr>
        <p:spPr>
          <a:xfrm>
            <a:off x="4608004" y="2132856"/>
            <a:ext cx="1980220" cy="1008112"/>
          </a:xfrm>
          <a:prstGeom prst="straightConnector1">
            <a:avLst/>
          </a:prstGeom>
          <a:ln w="63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179512" y="2708920"/>
            <a:ext cx="1872208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Водоросли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164288" y="2708920"/>
            <a:ext cx="1872208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Хвойные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691680" y="3203684"/>
            <a:ext cx="1872208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Лишайники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724128" y="3203684"/>
            <a:ext cx="1872208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Цветковые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635896" y="3635732"/>
            <a:ext cx="2016224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Папоротники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61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44624"/>
            <a:ext cx="58326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7030A0"/>
                </a:solidFill>
              </a:rPr>
              <a:t>Разнообразие растений</a:t>
            </a:r>
          </a:p>
          <a:p>
            <a:pPr algn="ctr"/>
            <a:r>
              <a:rPr lang="ru-RU" sz="2400" dirty="0" smtClean="0">
                <a:solidFill>
                  <a:srgbClr val="7030A0"/>
                </a:solidFill>
              </a:rPr>
              <a:t>(водоросли)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1026" name="Picture 2" descr="http://i.doctorpiter.ru/photos/2011/04/350x650_If4jVbLr3r61s7LTaDC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3678163" cy="57418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dic.academic.ru/pictures/enc_colier/ph0123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4716016" y="3737165"/>
            <a:ext cx="4032448" cy="29853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139952" y="980728"/>
            <a:ext cx="4572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200" dirty="0" smtClean="0"/>
              <a:t>Водоросли </a:t>
            </a:r>
            <a:r>
              <a:rPr lang="ru-RU" sz="2200" dirty="0"/>
              <a:t>обитают в пресных и соленых водоемах - озерах, реках, прудах и даже лужах. Они могут жить в стоячей и проточной воде, их можно увидеть на влажной почве, на коре деревьев, в аквариуме и обнаружить даже в горшках с комнатными цветами</a:t>
            </a:r>
            <a:r>
              <a:rPr lang="ru-RU" sz="22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0011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fresher.ru/images10/podvodnyj-les-iz-vodoroslej/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3" y="1106267"/>
            <a:ext cx="4770749" cy="46989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19672" y="44624"/>
            <a:ext cx="58326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7030A0"/>
                </a:solidFill>
              </a:rPr>
              <a:t>Разнообразие растений</a:t>
            </a:r>
          </a:p>
          <a:p>
            <a:pPr algn="ctr"/>
            <a:r>
              <a:rPr lang="ru-RU" sz="2400" dirty="0" smtClean="0">
                <a:solidFill>
                  <a:srgbClr val="7030A0"/>
                </a:solidFill>
              </a:rPr>
              <a:t>(водоросли)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4098" name="Picture 2" descr="http://natureworld.ru/misc/algae_and_seaweed_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6207" y="3477146"/>
            <a:ext cx="4200261" cy="30493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80520" y="1340768"/>
            <a:ext cx="4572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200" dirty="0"/>
              <a:t>Водоросли — это сборная группа низших растений. Есть много одноклеточ­ных форм , которых не видно невооруженным глазом, но есть и гигантские, дости­гающие в длину 50 м.</a:t>
            </a:r>
          </a:p>
        </p:txBody>
      </p:sp>
    </p:spTree>
    <p:extLst>
      <p:ext uri="{BB962C8B-B14F-4D97-AF65-F5344CB8AC3E}">
        <p14:creationId xmlns:p14="http://schemas.microsoft.com/office/powerpoint/2010/main" val="387603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44624"/>
            <a:ext cx="58326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7030A0"/>
                </a:solidFill>
              </a:rPr>
              <a:t>Разнообразие растений</a:t>
            </a:r>
          </a:p>
          <a:p>
            <a:pPr algn="ctr"/>
            <a:r>
              <a:rPr lang="ru-RU" sz="2400" dirty="0" smtClean="0">
                <a:solidFill>
                  <a:srgbClr val="7030A0"/>
                </a:solidFill>
              </a:rPr>
              <a:t>(хвойные растения)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3" name="Picture 2" descr="http://ufastroysnab.ru/External/Images/c8f1a2b7ca790de8375d2981be5ad89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991578"/>
            <a:ext cx="3816424" cy="5749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shuwany.ru/wp-content/uploads/2013/05/%D1%81%D0%BE%D1%81%D0%BD%D0%B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3097106"/>
            <a:ext cx="4824536" cy="3216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932040" y="1412776"/>
            <a:ext cx="1872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Сосна</a:t>
            </a:r>
            <a:endParaRPr lang="ru-RU" sz="48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76056" y="1412776"/>
            <a:ext cx="17281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Ель</a:t>
            </a:r>
            <a:endParaRPr lang="ru-RU" sz="48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8" descr="http://upload.wikimedia.org/wikipedia/commons/b/b9/Picea_abies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581" y="1268760"/>
            <a:ext cx="3876188" cy="5168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6" descr="http://oberegwood.ru/wp-content/uploads/2011/04/3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35" y="3068960"/>
            <a:ext cx="4824553" cy="3230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4" descr="http://drevostroy.ru/images/u/pihta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580" y="1277920"/>
            <a:ext cx="3881561" cy="5175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2" descr="http://trees.cveti-sadi.ru/files/2010/12/Abies0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2852936"/>
            <a:ext cx="4392488" cy="3722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004048" y="1412776"/>
            <a:ext cx="2052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Пихта</a:t>
            </a:r>
            <a:endParaRPr lang="ru-RU" sz="48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" name="Picture 22" descr="http://www.kezer.ru/sites/default/files/vip/kedr8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1" y="1355667"/>
            <a:ext cx="3877257" cy="5169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5004048" y="1373867"/>
            <a:ext cx="14339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Кедр</a:t>
            </a:r>
            <a:endParaRPr lang="ru-RU" sz="48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Picture 20" descr="http://i.zagpzeko-kz.ru/u/e4/284915024c1f4c1995413dcde4f4ad/-/%D1%88%D0%B8%D1%88%D0%BA%D0%B8%20%D1%81%D0%BE%D1%81%D0%BD%D1%8B%20%D1%81%D0%B8%D0%B1%D0%B8%D1%80%D1%81%D0%BA%D0%BE%D0%B9%20(%D0%BA%D0%B5%D0%B4%D1%80%D0%B0)%20%D0%92%D0%98%D0%9D%D0%9E%D0%9A%D0%A3%D0%A0%D0%9E%D0%92%D0%90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3673" y="3068959"/>
            <a:ext cx="4740815" cy="3548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555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11" grpId="0"/>
      <p:bldP spid="11" grpId="1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44624"/>
            <a:ext cx="58326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7030A0"/>
                </a:solidFill>
              </a:rPr>
              <a:t>Разнообразие растений</a:t>
            </a:r>
          </a:p>
          <a:p>
            <a:pPr algn="ctr"/>
            <a:r>
              <a:rPr lang="ru-RU" sz="2400" dirty="0" smtClean="0">
                <a:solidFill>
                  <a:srgbClr val="7030A0"/>
                </a:solidFill>
              </a:rPr>
              <a:t>(мхи)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3074" name="Picture 2" descr="http://www.logoslovo.ru/media/pic_full/1/322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980728"/>
            <a:ext cx="3413817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redbook.ru/images/_DSC6697%2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204" y="3494364"/>
            <a:ext cx="4432804" cy="3174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club.foto.ru/gallery/images/photo/2010/03/25/154144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897052"/>
            <a:ext cx="3600400" cy="27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283968" y="1124744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 smtClean="0"/>
              <a:t>Мхи </a:t>
            </a:r>
            <a:r>
              <a:rPr lang="ru-RU" sz="2000" dirty="0"/>
              <a:t>— очень древние обитатели нашей планеты. Они появились около 300 миллионов лет назад. У них нет </a:t>
            </a:r>
            <a:r>
              <a:rPr lang="ru-RU" sz="2000" dirty="0" smtClean="0"/>
              <a:t>цветков и корней. </a:t>
            </a:r>
            <a:r>
              <a:rPr lang="ru-RU" sz="2000" dirty="0"/>
              <a:t>Большинство мхов предпочитают сырые, болотистые места. Встречаются на всех континентах, в том числе в Антарктиде, нередко в экстремальных условиях </a:t>
            </a:r>
            <a:r>
              <a:rPr lang="ru-RU" sz="2000" dirty="0" smtClean="0"/>
              <a:t>обитания</a:t>
            </a:r>
            <a:r>
              <a:rPr lang="ru-RU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3223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44624"/>
            <a:ext cx="58326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7030A0"/>
                </a:solidFill>
              </a:rPr>
              <a:t>Разнообразие растений</a:t>
            </a:r>
          </a:p>
          <a:p>
            <a:pPr algn="ctr"/>
            <a:r>
              <a:rPr lang="ru-RU" sz="2400" dirty="0" smtClean="0">
                <a:solidFill>
                  <a:srgbClr val="7030A0"/>
                </a:solidFill>
              </a:rPr>
              <a:t>(папоротники, хвощи, плауны)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3" name="Picture 2" descr="http://tsvetem.ru/wp-content/uploads/2013/02/3155034797_6b46a1bbe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4344505"/>
            <a:ext cx="3480321" cy="23248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domashniy-medic.ru/wp-content/uploads/2010/02/pap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230013"/>
            <a:ext cx="4316155" cy="50878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788024" y="1214750"/>
            <a:ext cx="417646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/>
              <a:t>Папоротники</a:t>
            </a:r>
            <a:r>
              <a:rPr lang="ru-RU" sz="2200" dirty="0" smtClean="0"/>
              <a:t> появились на Земле около 400 миллионов лет назад. Они были  настоящими гигантами и во многом определяли облик нашей планеты. Папоротники составляли целые леса. Сейчас древовидных папоротников на земле осталось мало.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62437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44624"/>
            <a:ext cx="58326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7030A0"/>
                </a:solidFill>
              </a:rPr>
              <a:t>Разнообразие растений</a:t>
            </a:r>
          </a:p>
          <a:p>
            <a:pPr algn="ctr"/>
            <a:r>
              <a:rPr lang="ru-RU" sz="2400" dirty="0" smtClean="0">
                <a:solidFill>
                  <a:srgbClr val="7030A0"/>
                </a:solidFill>
              </a:rPr>
              <a:t>(папоротники, хвощи, плауны)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3" name="Picture 4" descr="ХВОЩ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97"/>
            <a:ext cx="3941173" cy="52869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72000" y="1751325"/>
            <a:ext cx="439198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 smtClean="0"/>
              <a:t>Глядя </a:t>
            </a:r>
            <a:r>
              <a:rPr lang="ru-RU" sz="2200" dirty="0"/>
              <a:t>на скромные, редко выше метра, «сосенки» современных </a:t>
            </a:r>
            <a:r>
              <a:rPr lang="ru-RU" sz="2200" b="1" dirty="0"/>
              <a:t>хвощей</a:t>
            </a:r>
            <a:r>
              <a:rPr lang="ru-RU" sz="2200" dirty="0"/>
              <a:t>, трудно поверить, что их вымершие сородичи (каламиты) были гигантами, </a:t>
            </a:r>
            <a:r>
              <a:rPr lang="ru-RU" sz="2200" dirty="0" smtClean="0"/>
              <a:t>достигавшими</a:t>
            </a:r>
          </a:p>
          <a:p>
            <a:pPr algn="ctr"/>
            <a:r>
              <a:rPr lang="ru-RU" sz="2200" dirty="0" smtClean="0"/>
              <a:t> </a:t>
            </a:r>
            <a:r>
              <a:rPr lang="ru-RU" sz="2200" dirty="0"/>
              <a:t>15 </a:t>
            </a:r>
            <a:r>
              <a:rPr lang="ru-RU" sz="2200" dirty="0" smtClean="0"/>
              <a:t>м. </a:t>
            </a:r>
            <a:r>
              <a:rPr lang="ru-RU" sz="2200" dirty="0"/>
              <a:t>в высоту</a:t>
            </a:r>
            <a:r>
              <a:rPr lang="ru-RU" sz="2200" dirty="0" smtClean="0"/>
              <a:t>. </a:t>
            </a:r>
            <a:r>
              <a:rPr lang="ru-RU" sz="2200" dirty="0"/>
              <a:t>Некоторые тропические </a:t>
            </a:r>
            <a:r>
              <a:rPr lang="ru-RU" sz="2200" dirty="0" smtClean="0"/>
              <a:t>хвощи и </a:t>
            </a:r>
            <a:r>
              <a:rPr lang="ru-RU" sz="2200" dirty="0"/>
              <a:t>теперь имеют стебель до 9 м длиной. Но они уже не поднимают его «гордо» вверх, а стелются по </a:t>
            </a:r>
            <a:r>
              <a:rPr lang="ru-RU" sz="2200" dirty="0" smtClean="0"/>
              <a:t>земле</a:t>
            </a:r>
            <a:r>
              <a:rPr lang="ru-RU" sz="2200" dirty="0"/>
              <a:t>.</a:t>
            </a:r>
            <a:endParaRPr lang="ru-RU" sz="22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284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427984" y="1484784"/>
            <a:ext cx="4752528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/>
              <a:t> </a:t>
            </a:r>
            <a:r>
              <a:rPr lang="ru-RU" sz="2200" b="1" dirty="0" smtClean="0"/>
              <a:t>Плауны</a:t>
            </a:r>
            <a:r>
              <a:rPr lang="ru-RU" sz="2200" dirty="0" smtClean="0"/>
              <a:t> – вечнозеленые многолетние травянистые растения.</a:t>
            </a:r>
          </a:p>
          <a:p>
            <a:pPr algn="ctr"/>
            <a:r>
              <a:rPr lang="ru-RU" sz="2200" dirty="0"/>
              <a:t>Когда-то на Земле произрастали </a:t>
            </a:r>
            <a:r>
              <a:rPr lang="ru-RU" sz="2200" dirty="0" smtClean="0"/>
              <a:t>плауны-колоссы, стволы </a:t>
            </a:r>
            <a:r>
              <a:rPr lang="ru-RU" sz="2200" dirty="0"/>
              <a:t>которых достигали 40 м в высоту и 1—6 м в </a:t>
            </a:r>
            <a:r>
              <a:rPr lang="ru-RU" sz="2200" dirty="0" smtClean="0"/>
              <a:t>диаметре. Сейчас </a:t>
            </a:r>
            <a:r>
              <a:rPr lang="ru-RU" sz="2200" dirty="0"/>
              <a:t>их окаменевшими  остатками   —   каменным  углём  —  мы топим печи, сжигаем их на электростанциях. Нынешние травянистые плауны </a:t>
            </a:r>
            <a:r>
              <a:rPr lang="ru-RU" sz="2200" dirty="0" smtClean="0"/>
              <a:t>мало </a:t>
            </a:r>
            <a:r>
              <a:rPr lang="ru-RU" sz="2200" dirty="0"/>
              <a:t>напоминают этих вымерших гигантов.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19672" y="188640"/>
            <a:ext cx="58326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7030A0"/>
                </a:solidFill>
              </a:rPr>
              <a:t>Разнообразие растений</a:t>
            </a:r>
          </a:p>
          <a:p>
            <a:pPr algn="ctr"/>
            <a:r>
              <a:rPr lang="ru-RU" sz="2400" dirty="0" smtClean="0">
                <a:solidFill>
                  <a:srgbClr val="7030A0"/>
                </a:solidFill>
              </a:rPr>
              <a:t>(папоротники, хвощи, плауны)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7" name="Picture 6" descr="http://flower.onego.ru/paporot/ena_163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9512" y="1484789"/>
            <a:ext cx="4443005" cy="37444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187624" y="5179839"/>
            <a:ext cx="576064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/>
              <a:t>Очень редко они поднимают свои стебли вверх выше чем на метр, чаще стелются по земле.</a:t>
            </a:r>
          </a:p>
        </p:txBody>
      </p:sp>
    </p:spTree>
    <p:extLst>
      <p:ext uri="{BB962C8B-B14F-4D97-AF65-F5344CB8AC3E}">
        <p14:creationId xmlns:p14="http://schemas.microsoft.com/office/powerpoint/2010/main" val="377723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Symphony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aramond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Весна</Template>
  <TotalTime>189</TotalTime>
  <Words>392</Words>
  <Application>Microsoft Office PowerPoint</Application>
  <PresentationFormat>Экран (4:3)</PresentationFormat>
  <Paragraphs>63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Spring</vt:lpstr>
      <vt:lpstr>Царства живой природы (урок 4)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Царства живой природы (урок 4)</dc:title>
  <dc:creator>user</dc:creator>
  <cp:lastModifiedBy>user</cp:lastModifiedBy>
  <cp:revision>20</cp:revision>
  <dcterms:created xsi:type="dcterms:W3CDTF">2014-02-08T08:26:19Z</dcterms:created>
  <dcterms:modified xsi:type="dcterms:W3CDTF">2016-08-13T11:06:40Z</dcterms:modified>
</cp:coreProperties>
</file>