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slides/slide7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256" r:id="rId2"/>
    <p:sldId id="257" r:id="rId3"/>
    <p:sldId id="262" r:id="rId4"/>
    <p:sldId id="258" r:id="rId5"/>
    <p:sldId id="263" r:id="rId6"/>
    <p:sldId id="264" r:id="rId7"/>
    <p:sldId id="265" r:id="rId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CC"/>
    <a:srgbClr val="008000"/>
    <a:srgbClr val="FF9999"/>
    <a:srgbClr val="FFFF99"/>
    <a:srgbClr val="CCFF99"/>
    <a:srgbClr val="99663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6699" autoAdjust="0"/>
    <p:restoredTop sz="94660"/>
  </p:normalViewPr>
  <p:slideViewPr>
    <p:cSldViewPr>
      <p:cViewPr>
        <p:scale>
          <a:sx n="66" d="100"/>
          <a:sy n="66" d="100"/>
        </p:scale>
        <p:origin x="-606" y="-1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0" d="100"/>
          <a:sy n="50" d="100"/>
        </p:scale>
        <p:origin x="-2712" y="-84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1E345964-6DDD-4E4A-8ACF-E67037011913}" type="datetimeFigureOut">
              <a:rPr lang="ru-RU"/>
              <a:pPr>
                <a:defRPr/>
              </a:pPr>
              <a:t>12.03.2015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5A684527-7B95-4F83-AB90-0682B3A31BA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891DBE77-F05A-4FDF-9433-1CF13DDCAEAE}" type="datetimeFigureOut">
              <a:rPr lang="ru-RU"/>
              <a:pPr>
                <a:defRPr/>
              </a:pPr>
              <a:t>12.03.2015</a:t>
            </a:fld>
            <a:endParaRPr lang="ru-R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ru-RU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4099CCE5-4F63-4267-B6A9-BD7104B5D75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662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857488" y="2130425"/>
            <a:ext cx="5600712" cy="1227137"/>
          </a:xfrm>
        </p:spPr>
        <p:txBody>
          <a:bodyPr>
            <a:normAutofit/>
          </a:bodyPr>
          <a:lstStyle>
            <a:lvl1pPr>
              <a:defRPr sz="3600">
                <a:latin typeface="Segoe Script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286116" y="3571876"/>
            <a:ext cx="4629160" cy="97156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  <a:latin typeface="Segoe Script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Рисунок с подписью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15125" y="0"/>
            <a:ext cx="2428875" cy="173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43174" y="5076840"/>
            <a:ext cx="4857784" cy="566738"/>
          </a:xfrm>
        </p:spPr>
        <p:txBody>
          <a:bodyPr anchor="b"/>
          <a:lstStyle>
            <a:lvl1pPr algn="ctr">
              <a:defRPr sz="2000" b="0">
                <a:latin typeface="Segoe Script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643174" y="889015"/>
            <a:ext cx="4857784" cy="4114800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none"/>
        </p:style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2428875" cy="173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285984" y="5072074"/>
            <a:ext cx="4857784" cy="566738"/>
          </a:xfrm>
        </p:spPr>
        <p:txBody>
          <a:bodyPr anchor="b"/>
          <a:lstStyle>
            <a:lvl1pPr algn="ctr">
              <a:defRPr sz="2000" b="0">
                <a:latin typeface="Segoe Script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13" name="Picture Placeholder 2"/>
          <p:cNvSpPr>
            <a:spLocks noGrp="1"/>
          </p:cNvSpPr>
          <p:nvPr>
            <p:ph type="pic" idx="1"/>
          </p:nvPr>
        </p:nvSpPr>
        <p:spPr>
          <a:xfrm>
            <a:off x="2285984" y="857232"/>
            <a:ext cx="4857784" cy="4114800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none"/>
        </p:style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Picture with Caption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15125" y="0"/>
            <a:ext cx="2428875" cy="173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Picture Placeholder 2"/>
          <p:cNvSpPr>
            <a:spLocks noGrp="1"/>
          </p:cNvSpPr>
          <p:nvPr>
            <p:ph type="pic" idx="10"/>
          </p:nvPr>
        </p:nvSpPr>
        <p:spPr>
          <a:xfrm>
            <a:off x="4714876" y="857232"/>
            <a:ext cx="4143404" cy="4114800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none"/>
        </p:style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1"/>
          </p:nvPr>
        </p:nvSpPr>
        <p:spPr>
          <a:xfrm>
            <a:off x="4714876" y="5072063"/>
            <a:ext cx="4143374" cy="571515"/>
          </a:xfrm>
        </p:spPr>
        <p:txBody>
          <a:bodyPr rtlCol="0" anchor="b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ru-RU" sz="1800" b="0" kern="1200" dirty="0" smtClean="0">
                <a:solidFill>
                  <a:schemeClr val="tx1"/>
                </a:solidFill>
                <a:latin typeface="Segoe Script" pitchFamily="34" charset="0"/>
                <a:ea typeface="+mj-ea"/>
                <a:cs typeface="+mj-cs"/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8" name="Picture Placeholder 17"/>
          <p:cNvSpPr>
            <a:spLocks noGrp="1"/>
          </p:cNvSpPr>
          <p:nvPr>
            <p:ph type="pic" sz="quarter" idx="12"/>
          </p:nvPr>
        </p:nvSpPr>
        <p:spPr>
          <a:xfrm>
            <a:off x="428625" y="857250"/>
            <a:ext cx="4071938" cy="4114800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none"/>
        </p:style>
        <p:txBody>
          <a:bodyPr rtlCol="0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lang="ru-RU" sz="3200" kern="1200" baseline="0" dirty="0" smtClean="0">
                <a:solidFill>
                  <a:schemeClr val="tx1"/>
                </a:solidFill>
                <a:latin typeface="Segoe" pitchFamily="34" charset="0"/>
                <a:ea typeface="+mn-ea"/>
                <a:cs typeface="+mn-cs"/>
              </a:defRPr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20" name="Text Placeholder 19"/>
          <p:cNvSpPr>
            <a:spLocks noGrp="1"/>
          </p:cNvSpPr>
          <p:nvPr>
            <p:ph type="body" sz="quarter" idx="13"/>
          </p:nvPr>
        </p:nvSpPr>
        <p:spPr>
          <a:xfrm>
            <a:off x="428625" y="5072074"/>
            <a:ext cx="4071937" cy="571489"/>
          </a:xfrm>
        </p:spPr>
        <p:txBody>
          <a:bodyPr rtlCol="0" anchor="b">
            <a:normAutofit/>
          </a:bodyPr>
          <a:lstStyle>
            <a:lvl1pPr marL="342900" marR="0" indent="-34290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lang="ru-RU" sz="1800" b="0" kern="1200" dirty="0" smtClean="0">
                <a:solidFill>
                  <a:schemeClr val="tx1"/>
                </a:solidFill>
                <a:latin typeface="Segoe Script" pitchFamily="34" charset="0"/>
                <a:ea typeface="+mj-ea"/>
                <a:cs typeface="+mj-cs"/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  <p:hf sldNum="0" hd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Picture with Caption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15125" y="0"/>
            <a:ext cx="2428875" cy="173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5720" y="5143512"/>
            <a:ext cx="8572560" cy="566738"/>
          </a:xfrm>
        </p:spPr>
        <p:txBody>
          <a:bodyPr anchor="b"/>
          <a:lstStyle>
            <a:lvl1pPr algn="ctr">
              <a:defRPr sz="2000" b="0">
                <a:latin typeface="Segoe Script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720" y="928670"/>
            <a:ext cx="8643998" cy="4114800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none"/>
        </p:style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4357686" y="2143116"/>
            <a:ext cx="2428875" cy="2071688"/>
          </a:xfrm>
        </p:spPr>
        <p:txBody>
          <a:bodyPr rtlCol="0">
            <a:normAutofit/>
          </a:bodyPr>
          <a:lstStyle>
            <a:lvl1pPr>
              <a:buNone/>
              <a:defRPr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ru-RU" noProof="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8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1"/>
          <p:cNvSpPr>
            <a:spLocks noGrp="1"/>
          </p:cNvSpPr>
          <p:nvPr>
            <p:ph type="title"/>
          </p:nvPr>
        </p:nvSpPr>
        <p:spPr bwMode="auto">
          <a:xfrm>
            <a:off x="2643188" y="0"/>
            <a:ext cx="5972175" cy="1214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05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2643188" y="1600200"/>
            <a:ext cx="6043612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542B5AF6-C94E-456B-BDFB-8D035BB7FAE3}" type="datetimeFigureOut">
              <a:rPr lang="ru-RU"/>
              <a:pPr>
                <a:defRPr/>
              </a:pPr>
              <a:t>12.03.2015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8D5C46C7-9519-4603-98C1-C48CC727AB5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695" r:id="rId2"/>
    <p:sldLayoutId id="2147483696" r:id="rId3"/>
    <p:sldLayoutId id="2147483697" r:id="rId4"/>
    <p:sldLayoutId id="2147483698" r:id="rId5"/>
    <p:sldLayoutId id="2147483699" r:id="rId6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2800" kern="1200">
          <a:solidFill>
            <a:schemeClr val="tx1"/>
          </a:solidFill>
          <a:latin typeface="Segoe Script" pitchFamily="34" charset="0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Segoe Script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Segoe Script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Segoe Script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Segoe Script"/>
        </a:defRPr>
      </a:lvl5pPr>
      <a:lvl6pPr marL="457200" algn="ctr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Segoe Script"/>
        </a:defRPr>
      </a:lvl6pPr>
      <a:lvl7pPr marL="914400" algn="ctr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Segoe Script"/>
        </a:defRPr>
      </a:lvl7pPr>
      <a:lvl8pPr marL="1371600" algn="ctr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Segoe Script"/>
        </a:defRPr>
      </a:lvl8pPr>
      <a:lvl9pPr marL="1828800" algn="ctr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Segoe Script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Segoe" pitchFamily="34" charset="0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Segoe" pitchFamily="34" charset="0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Segoe" pitchFamily="34" charset="0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Segoe" pitchFamily="34" charset="0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Segoe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11760" y="2130425"/>
            <a:ext cx="6732240" cy="1442591"/>
          </a:xfrm>
        </p:spPr>
        <p:txBody>
          <a:bodyPr rtlCol="0">
            <a:no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r>
              <a:rPr lang="ru-RU" dirty="0" smtClean="0"/>
              <a:t>Мы пришли сюда </a:t>
            </a:r>
            <a:r>
              <a:rPr lang="ru-RU" dirty="0" err="1" smtClean="0"/>
              <a:t>уч</a:t>
            </a:r>
            <a:r>
              <a:rPr lang="ru-RU" dirty="0" smtClean="0"/>
              <a:t>…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Не лениться, а </a:t>
            </a:r>
            <a:r>
              <a:rPr lang="ru-RU" dirty="0" smtClean="0"/>
              <a:t>тру…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Только тот, кто много </a:t>
            </a:r>
            <a:r>
              <a:rPr lang="ru-RU" dirty="0" err="1" smtClean="0"/>
              <a:t>зна</a:t>
            </a:r>
            <a:r>
              <a:rPr lang="ru-RU" dirty="0" smtClean="0"/>
              <a:t>…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В жизни что-то </a:t>
            </a:r>
            <a:r>
              <a:rPr lang="ru-RU" dirty="0" err="1" smtClean="0"/>
              <a:t>дости</a:t>
            </a:r>
            <a:r>
              <a:rPr lang="ru-RU" dirty="0" smtClean="0"/>
              <a:t>…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b="1" dirty="0">
              <a:ln/>
              <a:solidFill>
                <a:srgbClr val="008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flipV="1">
            <a:off x="3754438" y="5264150"/>
            <a:ext cx="5389562" cy="165114"/>
          </a:xfrm>
        </p:spPr>
        <p:txBody>
          <a:bodyPr rtlCol="0">
            <a:normAutofit fontScale="25000" lnSpcReduction="20000"/>
          </a:bodyPr>
          <a:lstStyle/>
          <a:p>
            <a:pPr algn="r" eaLnBrk="1" fontAlgn="auto" hangingPunct="1">
              <a:spcAft>
                <a:spcPts val="0"/>
              </a:spcAft>
              <a:defRPr/>
            </a:pPr>
            <a:r>
              <a:rPr lang="ru-RU" sz="2000" dirty="0" smtClean="0"/>
              <a:t>.</a:t>
            </a:r>
            <a:endParaRPr lang="ru-RU" sz="2000" dirty="0"/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3276600" y="333375"/>
            <a:ext cx="5759450" cy="792163"/>
          </a:xfrm>
          <a:prstGeom prst="rect">
            <a:avLst/>
          </a:prstGeom>
        </p:spPr>
        <p:txBody>
          <a:bodyPr/>
          <a:lstStyle/>
          <a:p>
            <a:pPr algn="ctr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endParaRPr lang="ru-RU" sz="2000" dirty="0">
              <a:solidFill>
                <a:schemeClr val="tx1">
                  <a:tint val="75000"/>
                </a:schemeClr>
              </a:solidFill>
              <a:latin typeface="Segoe Script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Placeholder 5" descr="111111.jpg"/>
          <p:cNvPicPr>
            <a:picLocks noGrp="1" noChangeAspect="1"/>
          </p:cNvPicPr>
          <p:nvPr>
            <p:ph type="pic" idx="1"/>
          </p:nvPr>
        </p:nvPicPr>
        <p:blipFill>
          <a:blip r:embed="rId3" cstate="print"/>
          <a:stretch>
            <a:fillRect/>
          </a:stretch>
        </p:blipFill>
        <p:spPr>
          <a:xfrm>
            <a:off x="642910" y="500042"/>
            <a:ext cx="6457728" cy="4324639"/>
          </a:xfrm>
          <a:ln w="190500" cap="sq">
            <a:solidFill>
              <a:schemeClr val="accent6">
                <a:lumMod val="75000"/>
              </a:schemeClr>
            </a:solidFill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10243" name="Text Box 5"/>
          <p:cNvSpPr txBox="1">
            <a:spLocks noChangeArrowheads="1"/>
          </p:cNvSpPr>
          <p:nvPr/>
        </p:nvSpPr>
        <p:spPr bwMode="auto">
          <a:xfrm>
            <a:off x="971550" y="836613"/>
            <a:ext cx="5761038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10244" name="Text Box 6"/>
          <p:cNvSpPr txBox="1">
            <a:spLocks noChangeArrowheads="1"/>
          </p:cNvSpPr>
          <p:nvPr/>
        </p:nvSpPr>
        <p:spPr bwMode="auto">
          <a:xfrm>
            <a:off x="1042988" y="765175"/>
            <a:ext cx="561657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10245" name="Text Box 7"/>
          <p:cNvSpPr txBox="1">
            <a:spLocks noChangeArrowheads="1"/>
          </p:cNvSpPr>
          <p:nvPr/>
        </p:nvSpPr>
        <p:spPr bwMode="auto">
          <a:xfrm>
            <a:off x="755650" y="857250"/>
            <a:ext cx="6048375" cy="3631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000" b="1" dirty="0" smtClean="0">
                <a:solidFill>
                  <a:srgbClr val="996633"/>
                </a:solidFill>
              </a:rPr>
              <a:t>Сравни значения величин:</a:t>
            </a:r>
          </a:p>
          <a:p>
            <a:pPr algn="ctr">
              <a:spcBef>
                <a:spcPct val="50000"/>
              </a:spcBef>
            </a:pPr>
            <a:r>
              <a:rPr lang="ru-RU" sz="2000" b="1" dirty="0" smtClean="0">
                <a:solidFill>
                  <a:srgbClr val="0099CC"/>
                </a:solidFill>
              </a:rPr>
              <a:t>6 м 8 дм  </a:t>
            </a:r>
            <a:r>
              <a:rPr lang="ru-RU" sz="2000" b="1" dirty="0" smtClean="0">
                <a:solidFill>
                  <a:srgbClr val="008000"/>
                </a:solidFill>
              </a:rPr>
              <a:t>и</a:t>
            </a:r>
            <a:r>
              <a:rPr lang="ru-RU" sz="2000" b="1" dirty="0" smtClean="0">
                <a:solidFill>
                  <a:srgbClr val="0099CC"/>
                </a:solidFill>
              </a:rPr>
              <a:t>  6 м</a:t>
            </a:r>
          </a:p>
          <a:p>
            <a:pPr algn="ctr">
              <a:spcBef>
                <a:spcPct val="50000"/>
              </a:spcBef>
            </a:pPr>
            <a:r>
              <a:rPr lang="ru-RU" sz="2000" b="1" dirty="0" smtClean="0">
                <a:solidFill>
                  <a:srgbClr val="0099CC"/>
                </a:solidFill>
              </a:rPr>
              <a:t>8 м  </a:t>
            </a:r>
            <a:r>
              <a:rPr lang="ru-RU" sz="2000" b="1" dirty="0" smtClean="0">
                <a:solidFill>
                  <a:srgbClr val="008000"/>
                </a:solidFill>
              </a:rPr>
              <a:t>и</a:t>
            </a:r>
            <a:r>
              <a:rPr lang="ru-RU" sz="2000" b="1" dirty="0" smtClean="0">
                <a:solidFill>
                  <a:srgbClr val="0099CC"/>
                </a:solidFill>
              </a:rPr>
              <a:t>  80 дм</a:t>
            </a:r>
          </a:p>
          <a:p>
            <a:pPr algn="ctr">
              <a:spcBef>
                <a:spcPct val="50000"/>
              </a:spcBef>
            </a:pPr>
            <a:r>
              <a:rPr lang="ru-RU" sz="2000" b="1" dirty="0" smtClean="0">
                <a:solidFill>
                  <a:srgbClr val="0099CC"/>
                </a:solidFill>
              </a:rPr>
              <a:t>4 дм 1 см  </a:t>
            </a:r>
            <a:r>
              <a:rPr lang="ru-RU" sz="2000" b="1" dirty="0" smtClean="0">
                <a:solidFill>
                  <a:srgbClr val="008000"/>
                </a:solidFill>
              </a:rPr>
              <a:t>и</a:t>
            </a:r>
            <a:r>
              <a:rPr lang="ru-RU" sz="2000" b="1" dirty="0" smtClean="0">
                <a:solidFill>
                  <a:srgbClr val="0099CC"/>
                </a:solidFill>
              </a:rPr>
              <a:t>  41 дм</a:t>
            </a:r>
          </a:p>
          <a:p>
            <a:pPr algn="ctr">
              <a:spcBef>
                <a:spcPct val="50000"/>
              </a:spcBef>
            </a:pPr>
            <a:r>
              <a:rPr lang="ru-RU" sz="2000" b="1" dirty="0" smtClean="0">
                <a:solidFill>
                  <a:srgbClr val="0099CC"/>
                </a:solidFill>
              </a:rPr>
              <a:t>3 см 5 мм  </a:t>
            </a:r>
            <a:r>
              <a:rPr lang="ru-RU" sz="2000" b="1" dirty="0" smtClean="0">
                <a:solidFill>
                  <a:srgbClr val="008000"/>
                </a:solidFill>
              </a:rPr>
              <a:t>и</a:t>
            </a:r>
            <a:r>
              <a:rPr lang="ru-RU" sz="2000" b="1" dirty="0" smtClean="0">
                <a:solidFill>
                  <a:srgbClr val="0099CC"/>
                </a:solidFill>
              </a:rPr>
              <a:t>  2 см 5 мм</a:t>
            </a:r>
          </a:p>
          <a:p>
            <a:pPr algn="ctr">
              <a:spcBef>
                <a:spcPct val="50000"/>
              </a:spcBef>
            </a:pPr>
            <a:r>
              <a:rPr lang="ru-RU" sz="2000" b="1" dirty="0" smtClean="0">
                <a:solidFill>
                  <a:srgbClr val="0099CC"/>
                </a:solidFill>
              </a:rPr>
              <a:t>36 см  </a:t>
            </a:r>
            <a:r>
              <a:rPr lang="ru-RU" sz="2000" b="1" dirty="0" smtClean="0">
                <a:solidFill>
                  <a:srgbClr val="008000"/>
                </a:solidFill>
              </a:rPr>
              <a:t>и </a:t>
            </a:r>
            <a:r>
              <a:rPr lang="ru-RU" sz="2000" b="1" dirty="0" smtClean="0">
                <a:solidFill>
                  <a:srgbClr val="0099CC"/>
                </a:solidFill>
              </a:rPr>
              <a:t> 3 см 6мм</a:t>
            </a:r>
          </a:p>
          <a:p>
            <a:pPr algn="ctr">
              <a:spcBef>
                <a:spcPct val="50000"/>
              </a:spcBef>
            </a:pPr>
            <a:r>
              <a:rPr lang="ru-RU" sz="2000" b="1" dirty="0" smtClean="0">
                <a:solidFill>
                  <a:srgbClr val="0099CC"/>
                </a:solidFill>
              </a:rPr>
              <a:t>7 м  </a:t>
            </a:r>
            <a:r>
              <a:rPr lang="ru-RU" sz="2000" b="1" dirty="0" smtClean="0">
                <a:solidFill>
                  <a:srgbClr val="008000"/>
                </a:solidFill>
              </a:rPr>
              <a:t>и </a:t>
            </a:r>
            <a:r>
              <a:rPr lang="ru-RU" sz="2000" b="1" dirty="0" smtClean="0">
                <a:solidFill>
                  <a:srgbClr val="0099CC"/>
                </a:solidFill>
              </a:rPr>
              <a:t> 6 м 9 дм</a:t>
            </a:r>
          </a:p>
          <a:p>
            <a:pPr algn="ctr">
              <a:spcBef>
                <a:spcPct val="50000"/>
              </a:spcBef>
            </a:pPr>
            <a:r>
              <a:rPr lang="ru-RU" sz="2000" b="1" dirty="0" smtClean="0">
                <a:solidFill>
                  <a:srgbClr val="0099CC"/>
                </a:solidFill>
              </a:rPr>
              <a:t>4 дм  </a:t>
            </a:r>
            <a:r>
              <a:rPr lang="ru-RU" sz="2000" b="1" dirty="0" smtClean="0">
                <a:solidFill>
                  <a:srgbClr val="008000"/>
                </a:solidFill>
              </a:rPr>
              <a:t>и</a:t>
            </a:r>
            <a:r>
              <a:rPr lang="ru-RU" sz="2000" b="1" dirty="0" smtClean="0">
                <a:solidFill>
                  <a:srgbClr val="0099CC"/>
                </a:solidFill>
              </a:rPr>
              <a:t>  39 см</a:t>
            </a:r>
            <a:endParaRPr lang="ru-RU" sz="2000" b="1" dirty="0">
              <a:solidFill>
                <a:srgbClr val="0099C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Placeholder 5" descr="1111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950" y="144463"/>
            <a:ext cx="7416800" cy="4940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9937" name="Rectangle 1"/>
          <p:cNvSpPr>
            <a:spLocks noChangeArrowheads="1"/>
          </p:cNvSpPr>
          <p:nvPr/>
        </p:nvSpPr>
        <p:spPr bwMode="auto">
          <a:xfrm>
            <a:off x="857224" y="1214422"/>
            <a:ext cx="5786478" cy="33547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sz="1600" i="1" dirty="0" smtClean="0">
                <a:solidFill>
                  <a:srgbClr val="0099CC"/>
                </a:solidFill>
              </a:rPr>
              <a:t>Люди </a:t>
            </a:r>
            <a:r>
              <a:rPr lang="ru-RU" sz="1600" i="1" dirty="0" smtClean="0">
                <a:solidFill>
                  <a:srgbClr val="0099CC"/>
                </a:solidFill>
              </a:rPr>
              <a:t>с самого рождения</a:t>
            </a:r>
          </a:p>
          <a:p>
            <a:pPr algn="ctr"/>
            <a:r>
              <a:rPr lang="ru-RU" sz="1600" i="1" dirty="0" smtClean="0">
                <a:solidFill>
                  <a:srgbClr val="0099CC"/>
                </a:solidFill>
              </a:rPr>
              <a:t>Жить не могут без движения.</a:t>
            </a:r>
          </a:p>
          <a:p>
            <a:pPr algn="ctr"/>
            <a:r>
              <a:rPr lang="ru-RU" dirty="0" smtClean="0"/>
              <a:t>Упражнение «Гора» (для осанки)</a:t>
            </a:r>
          </a:p>
          <a:p>
            <a:r>
              <a:rPr lang="ru-RU" dirty="0" smtClean="0"/>
              <a:t>- Руки опустите вниз, выровняйте спину, голову не наклоняйте. Медленно поднимите руки вверх и сцепите их в замок над головой. Представьте, что ваше тело – как гора. Одна половинка горы говорит: «Сила во мне!» и тянет вверх. Другая говорит: «Нет, сила во мне!» и тоже тянется вверх. «Нет! – решили они. – Мы две половинки одной горы, и сила в нас обеих». Потянулись обе вместе, сильно-сильно. Медленно опустите руки и улыбнитесь. Молодцы!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ChangeArrowheads="1"/>
          </p:cNvSpPr>
          <p:nvPr/>
        </p:nvSpPr>
        <p:spPr bwMode="auto">
          <a:xfrm flipV="1">
            <a:off x="1071538" y="1593634"/>
            <a:ext cx="6500858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7891" name="Rectangle 3"/>
          <p:cNvSpPr>
            <a:spLocks noChangeArrowheads="1"/>
          </p:cNvSpPr>
          <p:nvPr/>
        </p:nvSpPr>
        <p:spPr bwMode="auto">
          <a:xfrm>
            <a:off x="357158" y="857232"/>
            <a:ext cx="7286676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Маша</a:t>
            </a:r>
            <a:r>
              <a:rPr kumimoji="0" lang="ru-RU" sz="3600" i="1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принесла из леса 45 грибов,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i="1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а Петя в 4 раза больше</a:t>
            </a:r>
            <a:r>
              <a:rPr kumimoji="0" lang="ru-RU" sz="360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.</a:t>
            </a:r>
            <a:r>
              <a:rPr kumimoji="0" lang="ru-RU" sz="3600" i="1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i="1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Бабушка высушила 160 грибов,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3600" i="1" dirty="0" smtClean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3600" i="1" baseline="0" dirty="0" smtClean="0">
                <a:latin typeface="Times New Roman" pitchFamily="18" charset="0"/>
                <a:cs typeface="Times New Roman" pitchFamily="18" charset="0"/>
              </a:rPr>
              <a:t> остальные </a:t>
            </a:r>
            <a:r>
              <a:rPr lang="ru-RU" sz="3600" i="1" dirty="0" smtClean="0">
                <a:latin typeface="Times New Roman" pitchFamily="18" charset="0"/>
                <a:cs typeface="Times New Roman" pitchFamily="18" charset="0"/>
              </a:rPr>
              <a:t>грибы засолила.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3600" i="1" dirty="0" smtClean="0">
                <a:latin typeface="Times New Roman" pitchFamily="18" charset="0"/>
                <a:cs typeface="Times New Roman" pitchFamily="18" charset="0"/>
              </a:rPr>
              <a:t>Сколько грибов засолила бабушка?</a:t>
            </a:r>
            <a:endParaRPr kumimoji="0" lang="ru-RU" sz="360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Rectangle 1"/>
          <p:cNvSpPr>
            <a:spLocks noChangeArrowheads="1"/>
          </p:cNvSpPr>
          <p:nvPr/>
        </p:nvSpPr>
        <p:spPr bwMode="auto">
          <a:xfrm rot="10800000" flipV="1">
            <a:off x="1000100" y="927368"/>
            <a:ext cx="6715172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Когда</a:t>
            </a:r>
            <a:r>
              <a:rPr kumimoji="0" lang="ru-RU" sz="3600" b="0" i="1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молоко из бидона налили в 4 трехлитровые банки, то в нем осталось 19л молока. Сколько литров молока было в бидоне?</a:t>
            </a:r>
            <a:endParaRPr kumimoji="0" lang="ru-RU" sz="36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339975" y="549275"/>
            <a:ext cx="5256213" cy="1079500"/>
          </a:xfrm>
          <a:prstGeom prst="rect">
            <a:avLst/>
          </a:prstGeom>
        </p:spPr>
        <p:txBody>
          <a:bodyPr anchor="b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endParaRPr lang="ru-RU" dirty="0">
              <a:latin typeface="Segoe Script" pitchFamily="34" charset="0"/>
              <a:ea typeface="+mj-ea"/>
              <a:cs typeface="+mj-cs"/>
            </a:endParaRPr>
          </a:p>
        </p:txBody>
      </p:sp>
      <p:sp>
        <p:nvSpPr>
          <p:cNvPr id="32770" name="Rectangle 2"/>
          <p:cNvSpPr>
            <a:spLocks noChangeArrowheads="1"/>
          </p:cNvSpPr>
          <p:nvPr/>
        </p:nvSpPr>
        <p:spPr bwMode="auto">
          <a:xfrm>
            <a:off x="1357290" y="928670"/>
            <a:ext cx="6286544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В</a:t>
            </a:r>
            <a:r>
              <a:rPr kumimoji="0" lang="ru-RU" sz="3600" b="0" i="1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одной книге 12 страниц, а во второй  - 24. За сколько дней можно прочитать обе книги, если ежедневно читать по 4 страницы?</a:t>
            </a:r>
            <a:endParaRPr kumimoji="0" lang="ru-RU" sz="36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0" name="Rectangle 4"/>
          <p:cNvSpPr>
            <a:spLocks noChangeArrowheads="1"/>
          </p:cNvSpPr>
          <p:nvPr/>
        </p:nvSpPr>
        <p:spPr bwMode="auto">
          <a:xfrm>
            <a:off x="642910" y="1357298"/>
            <a:ext cx="8143932" cy="38164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Дополните</a:t>
            </a:r>
            <a:r>
              <a:rPr kumimoji="0" lang="ru-RU" sz="3200" b="0" i="1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фразы: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200" b="0" i="1" u="none" strike="noStrike" cap="none" normalizeH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0">
              <a:buFont typeface="Arial" pitchFamily="34" charset="0"/>
              <a:buChar char="•"/>
            </a:pPr>
            <a:r>
              <a:rPr lang="ru-RU" sz="3200" i="1" dirty="0" smtClean="0"/>
              <a:t> Я </a:t>
            </a:r>
            <a:r>
              <a:rPr lang="ru-RU" sz="3200" i="1" dirty="0" smtClean="0"/>
              <a:t>узнал…</a:t>
            </a:r>
          </a:p>
          <a:p>
            <a:pPr lvl="0">
              <a:buFont typeface="Arial" pitchFamily="34" charset="0"/>
              <a:buChar char="•"/>
            </a:pPr>
            <a:r>
              <a:rPr lang="ru-RU" sz="3200" i="1" dirty="0" smtClean="0"/>
              <a:t> В </a:t>
            </a:r>
            <a:r>
              <a:rPr lang="ru-RU" sz="3200" i="1" dirty="0" smtClean="0"/>
              <a:t>ходе работы удалось научиться…</a:t>
            </a:r>
          </a:p>
          <a:p>
            <a:pPr lvl="0">
              <a:buFont typeface="Arial" pitchFamily="34" charset="0"/>
              <a:buChar char="•"/>
            </a:pPr>
            <a:r>
              <a:rPr lang="ru-RU" sz="3200" i="1" dirty="0" smtClean="0"/>
              <a:t> Порадовался </a:t>
            </a:r>
            <a:r>
              <a:rPr lang="ru-RU" sz="3200" i="1" dirty="0" smtClean="0"/>
              <a:t>тому, что…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800" dirty="0" smtClean="0"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1800" b="0" i="0" u="none" strike="noStrike" cap="none" normalizeH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SC_MS_RU_RU_SchoolPhotoAlbum_2007v_Russi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/>
      <a:bodyPr vert="horz" lIns="91440" tIns="45720" rIns="91440" bIns="45720" rtlCol="0" anchor="b">
        <a:normAutofit/>
      </a:bodyPr>
      <a:lstStyle>
        <a:defPPr marL="0" marR="0" indent="0" algn="ctr" defTabSz="914400" rtl="0" eaLnBrk="1" fontAlgn="auto" latinLnBrk="0" hangingPunct="1">
          <a:lnSpc>
            <a:spcPct val="100000"/>
          </a:lnSpc>
          <a:spcBef>
            <a:spcPct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Segoe Script" pitchFamily="34" charset="0"/>
            <a:ea typeface="+mj-ea"/>
            <a:cs typeface="+mj-cs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MSC_MS_RU_RU_SchoolPhotoAlbum_2007v_Russia</Template>
  <TotalTime>233</TotalTime>
  <Words>272</Words>
  <Application>Microsoft Office PowerPoint</Application>
  <PresentationFormat>Экран (4:3)</PresentationFormat>
  <Paragraphs>29</Paragraphs>
  <Slides>7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MSC_MS_RU_RU_SchoolPhotoAlbum_2007v_Russia</vt:lpstr>
      <vt:lpstr>Мы пришли сюда уч… Не лениться, а тру… Только тот, кто много зна… В жизни что-то дости…  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Company>ГОУ СОШ № 603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Диагностика адаптации первоклассника к школе</dc:title>
  <dc:subject/>
  <dc:creator>ИЦ</dc:creator>
  <cp:keywords/>
  <dc:description/>
  <cp:lastModifiedBy>Начальные классы</cp:lastModifiedBy>
  <cp:revision>87</cp:revision>
  <dcterms:created xsi:type="dcterms:W3CDTF">2010-10-26T10:34:56Z</dcterms:created>
  <dcterms:modified xsi:type="dcterms:W3CDTF">2015-03-12T04:34:11Z</dcterms:modified>
  <cp:category>Фотоальбом</cp:category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TC102854099990</vt:lpwstr>
  </property>
</Properties>
</file>