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4" r:id="rId2"/>
    <p:sldMasterId id="2147483880" r:id="rId3"/>
    <p:sldMasterId id="2147483892" r:id="rId4"/>
    <p:sldMasterId id="2147483904" r:id="rId5"/>
    <p:sldMasterId id="2147483959" r:id="rId6"/>
  </p:sldMasterIdLst>
  <p:notesMasterIdLst>
    <p:notesMasterId r:id="rId26"/>
  </p:notesMasterIdLst>
  <p:handoutMasterIdLst>
    <p:handoutMasterId r:id="rId27"/>
  </p:handoutMasterIdLst>
  <p:sldIdLst>
    <p:sldId id="256" r:id="rId7"/>
    <p:sldId id="258" r:id="rId8"/>
    <p:sldId id="297" r:id="rId9"/>
    <p:sldId id="301" r:id="rId10"/>
    <p:sldId id="298" r:id="rId11"/>
    <p:sldId id="296" r:id="rId12"/>
    <p:sldId id="294" r:id="rId13"/>
    <p:sldId id="302" r:id="rId14"/>
    <p:sldId id="285" r:id="rId15"/>
    <p:sldId id="288" r:id="rId16"/>
    <p:sldId id="289" r:id="rId17"/>
    <p:sldId id="290" r:id="rId18"/>
    <p:sldId id="291" r:id="rId19"/>
    <p:sldId id="282" r:id="rId20"/>
    <p:sldId id="303" r:id="rId21"/>
    <p:sldId id="257" r:id="rId22"/>
    <p:sldId id="274" r:id="rId23"/>
    <p:sldId id="295" r:id="rId24"/>
    <p:sldId id="280" r:id="rId2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entury Schoolbook" charset="0"/>
        <a:ea typeface="+mn-ea"/>
        <a:cs typeface="Arial Unicode MS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40000"/>
    <a:srgbClr val="FFF8C1"/>
    <a:srgbClr val="0C0000"/>
    <a:srgbClr val="C44F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984" y="-4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E3AC6-08CC-467A-A5F4-9A17A78395B8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54D55-2338-474B-B1DC-EE3039D05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2765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26630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819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8EA56-0E38-4CF2-BB17-848287799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BAA38-DD7F-42B6-A37A-619193D3E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3725" cy="6191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1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1FC6F-8F49-4A4E-A23E-28DF92CEF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41575-6B42-4DC2-8994-D111533F2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A4FEE-9601-438A-A24E-A43D87660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7DCE2-A617-450A-966A-D276F3D1E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2838" cy="4865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2438" y="1600200"/>
            <a:ext cx="3654425" cy="4865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8DA9E-012F-4D25-84E4-B11D7134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AA1A2-ECCC-49EE-852D-4622EB53E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ADC1-9765-4AF3-8BF8-8720416C9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1BE73-149B-4BFC-8207-C119FAF40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66B3C-59F4-45B0-BACE-575D4A7FB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8BE1D-0E38-473A-907F-97E608FCE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8733-573D-4CA7-AA22-095AB5C2E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C713B-D9C5-4EE1-B5AF-1C13E0FB9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3725" cy="6191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1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0E7BC-58FB-4ED7-8EFE-33035BB10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gray">
          <a:xfrm>
            <a:off x="0" y="0"/>
            <a:ext cx="9144000" cy="38227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gray">
          <a:xfrm>
            <a:off x="1717675" y="2798763"/>
            <a:ext cx="7426325" cy="1023937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8"/>
          <p:cNvSpPr/>
          <p:nvPr/>
        </p:nvSpPr>
        <p:spPr bwMode="gray">
          <a:xfrm rot="16200000">
            <a:off x="600869" y="2697957"/>
            <a:ext cx="1023937" cy="1225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 bwMode="gray">
          <a:xfrm>
            <a:off x="0" y="3819185"/>
            <a:ext cx="1728216" cy="1024128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Triangle 10"/>
          <p:cNvSpPr/>
          <p:nvPr/>
        </p:nvSpPr>
        <p:spPr bwMode="gray">
          <a:xfrm rot="5400000">
            <a:off x="1828800" y="3719513"/>
            <a:ext cx="1023938" cy="122396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1754188" y="0"/>
            <a:ext cx="1181100" cy="3814763"/>
            <a:chOff x="1754222" y="0"/>
            <a:chExt cx="1181656" cy="3815366"/>
          </a:xfrm>
        </p:grpSpPr>
        <p:grpSp>
          <p:nvGrpSpPr>
            <p:cNvPr id="10" name="Group 11"/>
            <p:cNvGrpSpPr>
              <a:grpSpLocks/>
            </p:cNvGrpSpPr>
            <p:nvPr userDrawn="1"/>
          </p:nvGrpSpPr>
          <p:grpSpPr bwMode="auto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35" name="Straight Connector 12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13"/>
              <p:cNvCxnSpPr/>
              <p:nvPr userDrawn="1"/>
            </p:nvCxnSpPr>
            <p:spPr bwMode="gray">
              <a:xfrm rot="5400000">
                <a:off x="250796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4"/>
              <p:cNvCxnSpPr/>
              <p:nvPr userDrawn="1"/>
            </p:nvCxnSpPr>
            <p:spPr bwMode="gray">
              <a:xfrm rot="5400000">
                <a:off x="-49382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15"/>
              <p:cNvCxnSpPr/>
              <p:nvPr userDrawn="1"/>
            </p:nvCxnSpPr>
            <p:spPr bwMode="gray">
              <a:xfrm rot="5400000">
                <a:off x="-1126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16"/>
              <p:cNvCxnSpPr/>
              <p:nvPr userDrawn="1"/>
            </p:nvCxnSpPr>
            <p:spPr bwMode="gray">
              <a:xfrm rot="5400000">
                <a:off x="2685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17"/>
              <p:cNvCxnSpPr/>
              <p:nvPr userDrawn="1"/>
            </p:nvCxnSpPr>
            <p:spPr bwMode="gray">
              <a:xfrm rot="5400000">
                <a:off x="64972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18"/>
              <p:cNvCxnSpPr/>
              <p:nvPr userDrawn="1"/>
            </p:nvCxnSpPr>
            <p:spPr bwMode="gray">
              <a:xfrm rot="5400000">
                <a:off x="10308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19"/>
              <p:cNvCxnSpPr/>
              <p:nvPr userDrawn="1"/>
            </p:nvCxnSpPr>
            <p:spPr bwMode="gray">
              <a:xfrm rot="5400000">
                <a:off x="141207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20"/>
              <p:cNvCxnSpPr/>
              <p:nvPr userDrawn="1"/>
            </p:nvCxnSpPr>
            <p:spPr bwMode="gray">
              <a:xfrm rot="5400000">
                <a:off x="17932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21"/>
              <p:cNvCxnSpPr/>
              <p:nvPr userDrawn="1"/>
            </p:nvCxnSpPr>
            <p:spPr bwMode="gray">
              <a:xfrm rot="5400000">
                <a:off x="217443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22"/>
            <p:cNvGrpSpPr>
              <a:grpSpLocks/>
            </p:cNvGrpSpPr>
            <p:nvPr userDrawn="1"/>
          </p:nvGrpSpPr>
          <p:grpSpPr bwMode="auto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25" name="Straight Connector 23"/>
              <p:cNvCxnSpPr/>
              <p:nvPr userDrawn="1"/>
            </p:nvCxnSpPr>
            <p:spPr bwMode="gray">
              <a:xfrm rot="5400000">
                <a:off x="-87192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4"/>
              <p:cNvCxnSpPr/>
              <p:nvPr userDrawn="1"/>
            </p:nvCxnSpPr>
            <p:spPr bwMode="gray">
              <a:xfrm rot="5400000">
                <a:off x="251104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5"/>
              <p:cNvCxnSpPr/>
              <p:nvPr userDrawn="1"/>
            </p:nvCxnSpPr>
            <p:spPr bwMode="gray">
              <a:xfrm rot="5400000">
                <a:off x="-4907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6"/>
              <p:cNvCxnSpPr/>
              <p:nvPr userDrawn="1"/>
            </p:nvCxnSpPr>
            <p:spPr bwMode="gray">
              <a:xfrm rot="5400000">
                <a:off x="-109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7"/>
              <p:cNvCxnSpPr/>
              <p:nvPr userDrawn="1"/>
            </p:nvCxnSpPr>
            <p:spPr bwMode="gray">
              <a:xfrm rot="5400000">
                <a:off x="27162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8"/>
              <p:cNvCxnSpPr/>
              <p:nvPr userDrawn="1"/>
            </p:nvCxnSpPr>
            <p:spPr bwMode="gray">
              <a:xfrm rot="5400000">
                <a:off x="6528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9"/>
              <p:cNvCxnSpPr/>
              <p:nvPr userDrawn="1"/>
            </p:nvCxnSpPr>
            <p:spPr bwMode="gray">
              <a:xfrm rot="5400000">
                <a:off x="10339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0"/>
              <p:cNvCxnSpPr/>
              <p:nvPr userDrawn="1"/>
            </p:nvCxnSpPr>
            <p:spPr bwMode="gray">
              <a:xfrm rot="5400000">
                <a:off x="14151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1"/>
              <p:cNvCxnSpPr/>
              <p:nvPr userDrawn="1"/>
            </p:nvCxnSpPr>
            <p:spPr bwMode="gray">
              <a:xfrm rot="5400000">
                <a:off x="179633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2"/>
              <p:cNvCxnSpPr/>
              <p:nvPr userDrawn="1"/>
            </p:nvCxnSpPr>
            <p:spPr bwMode="gray">
              <a:xfrm rot="5400000">
                <a:off x="21775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46"/>
            <p:cNvGrpSpPr>
              <a:grpSpLocks/>
            </p:cNvGrpSpPr>
            <p:nvPr userDrawn="1"/>
          </p:nvGrpSpPr>
          <p:grpSpPr bwMode="auto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13" name="Straight Connector 34"/>
              <p:cNvCxnSpPr/>
              <p:nvPr userDrawn="1"/>
            </p:nvCxnSpPr>
            <p:spPr bwMode="gray">
              <a:xfrm rot="5400000">
                <a:off x="61604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35"/>
              <p:cNvCxnSpPr/>
              <p:nvPr userDrawn="1"/>
            </p:nvCxnSpPr>
            <p:spPr bwMode="gray">
              <a:xfrm rot="5400000">
                <a:off x="954341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36"/>
              <p:cNvCxnSpPr/>
              <p:nvPr userDrawn="1"/>
            </p:nvCxnSpPr>
            <p:spPr bwMode="gray">
              <a:xfrm rot="5400000">
                <a:off x="654162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37"/>
              <p:cNvCxnSpPr/>
              <p:nvPr userDrawn="1"/>
            </p:nvCxnSpPr>
            <p:spPr bwMode="gray">
              <a:xfrm rot="5400000">
                <a:off x="692280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38"/>
              <p:cNvCxnSpPr/>
              <p:nvPr userDrawn="1"/>
            </p:nvCxnSpPr>
            <p:spPr bwMode="gray">
              <a:xfrm rot="5400000">
                <a:off x="73039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39"/>
              <p:cNvCxnSpPr/>
              <p:nvPr userDrawn="1"/>
            </p:nvCxnSpPr>
            <p:spPr bwMode="gray">
              <a:xfrm rot="5400000">
                <a:off x="768516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0"/>
              <p:cNvCxnSpPr/>
              <p:nvPr userDrawn="1"/>
            </p:nvCxnSpPr>
            <p:spPr bwMode="gray">
              <a:xfrm rot="5400000">
                <a:off x="80663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1"/>
              <p:cNvCxnSpPr/>
              <p:nvPr userDrawn="1"/>
            </p:nvCxnSpPr>
            <p:spPr bwMode="gray">
              <a:xfrm rot="5400000">
                <a:off x="844752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2"/>
              <p:cNvCxnSpPr/>
              <p:nvPr userDrawn="1"/>
            </p:nvCxnSpPr>
            <p:spPr bwMode="gray">
              <a:xfrm rot="5400000">
                <a:off x="882870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43"/>
              <p:cNvCxnSpPr/>
              <p:nvPr userDrawn="1"/>
            </p:nvCxnSpPr>
            <p:spPr bwMode="gray">
              <a:xfrm rot="5400000">
                <a:off x="92098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44"/>
              <p:cNvCxnSpPr/>
              <p:nvPr userDrawn="1"/>
            </p:nvCxnSpPr>
            <p:spPr bwMode="gray">
              <a:xfrm rot="5400000">
                <a:off x="1027400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45"/>
              <p:cNvCxnSpPr/>
              <p:nvPr userDrawn="1"/>
            </p:nvCxnSpPr>
            <p:spPr bwMode="gray">
              <a:xfrm rot="5400000">
                <a:off x="99404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8"/>
          <p:cNvGrpSpPr>
            <a:grpSpLocks/>
          </p:cNvGrpSpPr>
          <p:nvPr/>
        </p:nvGrpSpPr>
        <p:grpSpPr bwMode="auto">
          <a:xfrm>
            <a:off x="504825" y="3825875"/>
            <a:ext cx="1181100" cy="3032125"/>
            <a:chOff x="1754222" y="0"/>
            <a:chExt cx="1181656" cy="3815366"/>
          </a:xfrm>
        </p:grpSpPr>
        <p:grpSp>
          <p:nvGrpSpPr>
            <p:cNvPr id="46" name="Group 11"/>
            <p:cNvGrpSpPr>
              <a:grpSpLocks/>
            </p:cNvGrpSpPr>
            <p:nvPr userDrawn="1"/>
          </p:nvGrpSpPr>
          <p:grpSpPr bwMode="auto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71" name="Straight Connector 74"/>
              <p:cNvCxnSpPr/>
              <p:nvPr userDrawn="1"/>
            </p:nvCxnSpPr>
            <p:spPr bwMode="invGray">
              <a:xfrm rot="5400000">
                <a:off x="-87500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5"/>
              <p:cNvCxnSpPr/>
              <p:nvPr userDrawn="1"/>
            </p:nvCxnSpPr>
            <p:spPr bwMode="invGray">
              <a:xfrm rot="5400000">
                <a:off x="250797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6"/>
              <p:cNvCxnSpPr/>
              <p:nvPr userDrawn="1"/>
            </p:nvCxnSpPr>
            <p:spPr bwMode="invGray">
              <a:xfrm rot="5400000">
                <a:off x="-49382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7"/>
              <p:cNvCxnSpPr/>
              <p:nvPr userDrawn="1"/>
            </p:nvCxnSpPr>
            <p:spPr bwMode="invGray">
              <a:xfrm rot="5400000">
                <a:off x="-11264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8"/>
              <p:cNvCxnSpPr/>
              <p:nvPr userDrawn="1"/>
            </p:nvCxnSpPr>
            <p:spPr bwMode="invGray">
              <a:xfrm rot="5400000">
                <a:off x="26854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9"/>
              <p:cNvCxnSpPr/>
              <p:nvPr userDrawn="1"/>
            </p:nvCxnSpPr>
            <p:spPr bwMode="invGray">
              <a:xfrm rot="5400000">
                <a:off x="64972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80"/>
              <p:cNvCxnSpPr/>
              <p:nvPr userDrawn="1"/>
            </p:nvCxnSpPr>
            <p:spPr bwMode="invGray">
              <a:xfrm rot="5400000">
                <a:off x="103089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81"/>
              <p:cNvCxnSpPr/>
              <p:nvPr userDrawn="1"/>
            </p:nvCxnSpPr>
            <p:spPr bwMode="invGray">
              <a:xfrm rot="5400000">
                <a:off x="141207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82"/>
              <p:cNvCxnSpPr/>
              <p:nvPr userDrawn="1"/>
            </p:nvCxnSpPr>
            <p:spPr bwMode="invGray">
              <a:xfrm rot="5400000">
                <a:off x="179325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83"/>
              <p:cNvCxnSpPr/>
              <p:nvPr userDrawn="1"/>
            </p:nvCxnSpPr>
            <p:spPr bwMode="invGray">
              <a:xfrm rot="5400000">
                <a:off x="217443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22"/>
            <p:cNvGrpSpPr>
              <a:grpSpLocks/>
            </p:cNvGrpSpPr>
            <p:nvPr userDrawn="1"/>
          </p:nvGrpSpPr>
          <p:grpSpPr bwMode="auto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61" name="Straight Connector 64"/>
              <p:cNvCxnSpPr/>
              <p:nvPr userDrawn="1"/>
            </p:nvCxnSpPr>
            <p:spPr bwMode="invGray">
              <a:xfrm rot="5400000">
                <a:off x="-87192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5"/>
              <p:cNvCxnSpPr/>
              <p:nvPr userDrawn="1"/>
            </p:nvCxnSpPr>
            <p:spPr bwMode="invGray">
              <a:xfrm rot="5400000">
                <a:off x="25110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6"/>
              <p:cNvCxnSpPr/>
              <p:nvPr userDrawn="1"/>
            </p:nvCxnSpPr>
            <p:spPr bwMode="invGray">
              <a:xfrm rot="5400000">
                <a:off x="-49074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7"/>
              <p:cNvCxnSpPr/>
              <p:nvPr userDrawn="1"/>
            </p:nvCxnSpPr>
            <p:spPr bwMode="invGray">
              <a:xfrm rot="5400000">
                <a:off x="-10956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8"/>
              <p:cNvCxnSpPr/>
              <p:nvPr userDrawn="1"/>
            </p:nvCxnSpPr>
            <p:spPr bwMode="invGray">
              <a:xfrm rot="5400000">
                <a:off x="27162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9"/>
              <p:cNvCxnSpPr/>
              <p:nvPr userDrawn="1"/>
            </p:nvCxnSpPr>
            <p:spPr bwMode="invGray">
              <a:xfrm rot="5400000">
                <a:off x="65280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70"/>
              <p:cNvCxnSpPr/>
              <p:nvPr userDrawn="1"/>
            </p:nvCxnSpPr>
            <p:spPr bwMode="invGray">
              <a:xfrm rot="5400000">
                <a:off x="103398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71"/>
              <p:cNvCxnSpPr/>
              <p:nvPr userDrawn="1"/>
            </p:nvCxnSpPr>
            <p:spPr bwMode="invGray">
              <a:xfrm rot="5400000">
                <a:off x="141516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72"/>
              <p:cNvCxnSpPr/>
              <p:nvPr userDrawn="1"/>
            </p:nvCxnSpPr>
            <p:spPr bwMode="invGray">
              <a:xfrm rot="5400000">
                <a:off x="179633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73"/>
              <p:cNvCxnSpPr/>
              <p:nvPr userDrawn="1"/>
            </p:nvCxnSpPr>
            <p:spPr bwMode="invGray">
              <a:xfrm rot="5400000">
                <a:off x="217751" y="786384"/>
                <a:ext cx="1581912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6"/>
            <p:cNvGrpSpPr>
              <a:grpSpLocks/>
            </p:cNvGrpSpPr>
            <p:nvPr userDrawn="1"/>
          </p:nvGrpSpPr>
          <p:grpSpPr bwMode="auto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49" name="Straight Connector 52"/>
              <p:cNvCxnSpPr/>
              <p:nvPr userDrawn="1"/>
            </p:nvCxnSpPr>
            <p:spPr bwMode="invGray">
              <a:xfrm rot="5400000">
                <a:off x="616044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3"/>
              <p:cNvCxnSpPr/>
              <p:nvPr userDrawn="1"/>
            </p:nvCxnSpPr>
            <p:spPr bwMode="invGray">
              <a:xfrm rot="5400000">
                <a:off x="954342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4"/>
              <p:cNvCxnSpPr/>
              <p:nvPr userDrawn="1"/>
            </p:nvCxnSpPr>
            <p:spPr bwMode="invGray">
              <a:xfrm rot="5400000">
                <a:off x="654162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5"/>
              <p:cNvCxnSpPr/>
              <p:nvPr userDrawn="1"/>
            </p:nvCxnSpPr>
            <p:spPr bwMode="invGray">
              <a:xfrm rot="5400000">
                <a:off x="692280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6"/>
              <p:cNvCxnSpPr/>
              <p:nvPr userDrawn="1"/>
            </p:nvCxnSpPr>
            <p:spPr bwMode="invGray">
              <a:xfrm rot="5400000">
                <a:off x="730398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7"/>
              <p:cNvCxnSpPr/>
              <p:nvPr userDrawn="1"/>
            </p:nvCxnSpPr>
            <p:spPr bwMode="invGray">
              <a:xfrm rot="5400000">
                <a:off x="768516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8"/>
              <p:cNvCxnSpPr/>
              <p:nvPr userDrawn="1"/>
            </p:nvCxnSpPr>
            <p:spPr bwMode="invGray">
              <a:xfrm rot="5400000">
                <a:off x="806634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9"/>
              <p:cNvCxnSpPr/>
              <p:nvPr userDrawn="1"/>
            </p:nvCxnSpPr>
            <p:spPr bwMode="invGray">
              <a:xfrm rot="5400000">
                <a:off x="844752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60"/>
              <p:cNvCxnSpPr/>
              <p:nvPr userDrawn="1"/>
            </p:nvCxnSpPr>
            <p:spPr bwMode="invGray">
              <a:xfrm rot="5400000">
                <a:off x="882870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61"/>
              <p:cNvCxnSpPr/>
              <p:nvPr userDrawn="1"/>
            </p:nvCxnSpPr>
            <p:spPr bwMode="invGray">
              <a:xfrm rot="5400000">
                <a:off x="920988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62"/>
              <p:cNvCxnSpPr/>
              <p:nvPr userDrawn="1"/>
            </p:nvCxnSpPr>
            <p:spPr bwMode="inv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3"/>
              <p:cNvCxnSpPr/>
              <p:nvPr userDrawn="1"/>
            </p:nvCxnSpPr>
            <p:spPr bwMode="invGray">
              <a:xfrm rot="5400000">
                <a:off x="994047" y="1906889"/>
                <a:ext cx="3815366" cy="1589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oup 87"/>
          <p:cNvGrpSpPr>
            <a:grpSpLocks/>
          </p:cNvGrpSpPr>
          <p:nvPr/>
        </p:nvGrpSpPr>
        <p:grpSpPr bwMode="auto">
          <a:xfrm>
            <a:off x="8147050" y="2587625"/>
            <a:ext cx="639763" cy="119063"/>
            <a:chOff x="8147304" y="2587752"/>
            <a:chExt cx="640080" cy="118872"/>
          </a:xfrm>
        </p:grpSpPr>
        <p:sp>
          <p:nvSpPr>
            <p:cNvPr id="82" name="Rectangle 84"/>
            <p:cNvSpPr/>
            <p:nvPr userDrawn="1"/>
          </p:nvSpPr>
          <p:spPr bwMode="gray">
            <a:xfrm>
              <a:off x="8147304" y="2587752"/>
              <a:ext cx="11912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Rectangle 85"/>
            <p:cNvSpPr/>
            <p:nvPr userDrawn="1"/>
          </p:nvSpPr>
          <p:spPr bwMode="gray">
            <a:xfrm>
              <a:off x="8412548" y="2587752"/>
              <a:ext cx="119121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Rectangle 86"/>
            <p:cNvSpPr/>
            <p:nvPr userDrawn="1"/>
          </p:nvSpPr>
          <p:spPr bwMode="gray">
            <a:xfrm>
              <a:off x="8668262" y="2587752"/>
              <a:ext cx="11912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862072" y="3959352"/>
            <a:ext cx="6245352" cy="1472184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980944" y="2816352"/>
            <a:ext cx="5897880" cy="960120"/>
          </a:xfr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5" name="Date Placeholder 3"/>
          <p:cNvSpPr>
            <a:spLocks noGrp="1"/>
          </p:cNvSpPr>
          <p:nvPr>
            <p:ph type="dt" sz="half" idx="10"/>
          </p:nvPr>
        </p:nvSpPr>
        <p:spPr>
          <a:xfrm>
            <a:off x="1755775" y="64008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4008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1025" y="64008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F863A-6A97-443E-8502-AFE4BCBF24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B15BD-06FD-4AC5-B156-14D88963ED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0" y="4041775"/>
            <a:ext cx="9153525" cy="739775"/>
            <a:chOff x="0" y="1216152"/>
            <a:chExt cx="9153144" cy="740664"/>
          </a:xfrm>
        </p:grpSpPr>
        <p:sp>
          <p:nvSpPr>
            <p:cNvPr id="5" name="Rectangle 6"/>
            <p:cNvSpPr/>
            <p:nvPr userDrawn="1"/>
          </p:nvSpPr>
          <p:spPr bwMode="ltGray">
            <a:xfrm>
              <a:off x="685771" y="1216152"/>
              <a:ext cx="8467373" cy="36556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7"/>
            <p:cNvSpPr/>
            <p:nvPr userDrawn="1"/>
          </p:nvSpPr>
          <p:spPr bwMode="ltGray">
            <a:xfrm>
              <a:off x="0" y="1581912"/>
              <a:ext cx="685800" cy="3749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shade val="30000"/>
                    <a:satMod val="11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ight Triangle 8"/>
            <p:cNvSpPr/>
            <p:nvPr userDrawn="1"/>
          </p:nvSpPr>
          <p:spPr bwMode="ltGray">
            <a:xfrm rot="5400000">
              <a:off x="685539" y="1581949"/>
              <a:ext cx="375100" cy="374634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ight Triangle 9"/>
            <p:cNvSpPr/>
            <p:nvPr userDrawn="1"/>
          </p:nvSpPr>
          <p:spPr bwMode="ltGray">
            <a:xfrm rot="16200000">
              <a:off x="320435" y="1216379"/>
              <a:ext cx="365564" cy="36511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703263" y="-3175"/>
            <a:ext cx="339725" cy="4394200"/>
            <a:chOff x="702662" y="-3778"/>
            <a:chExt cx="340408" cy="1581912"/>
          </a:xfrm>
        </p:grpSpPr>
        <p:cxnSp>
          <p:nvCxnSpPr>
            <p:cNvPr id="10" name="Straight Connector 11"/>
            <p:cNvCxnSpPr/>
            <p:nvPr userDrawn="1"/>
          </p:nvCxnSpPr>
          <p:spPr>
            <a:xfrm rot="5400000">
              <a:off x="-87498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2"/>
            <p:cNvCxnSpPr/>
            <p:nvPr userDrawn="1"/>
          </p:nvCxnSpPr>
          <p:spPr>
            <a:xfrm rot="5400000">
              <a:off x="251318" y="786382"/>
              <a:ext cx="1581912" cy="1591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3"/>
            <p:cNvCxnSpPr/>
            <p:nvPr userDrawn="1"/>
          </p:nvCxnSpPr>
          <p:spPr>
            <a:xfrm rot="5400000">
              <a:off x="-49322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4"/>
            <p:cNvCxnSpPr/>
            <p:nvPr userDrawn="1"/>
          </p:nvCxnSpPr>
          <p:spPr>
            <a:xfrm rot="5400000">
              <a:off x="-11145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5"/>
            <p:cNvCxnSpPr/>
            <p:nvPr userDrawn="1"/>
          </p:nvCxnSpPr>
          <p:spPr>
            <a:xfrm rot="5400000">
              <a:off x="27031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6"/>
            <p:cNvCxnSpPr/>
            <p:nvPr userDrawn="1"/>
          </p:nvCxnSpPr>
          <p:spPr>
            <a:xfrm rot="5400000">
              <a:off x="65208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7"/>
            <p:cNvCxnSpPr/>
            <p:nvPr userDrawn="1"/>
          </p:nvCxnSpPr>
          <p:spPr>
            <a:xfrm rot="5400000">
              <a:off x="103385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"/>
            <p:cNvCxnSpPr/>
            <p:nvPr userDrawn="1"/>
          </p:nvCxnSpPr>
          <p:spPr>
            <a:xfrm rot="5400000">
              <a:off x="141561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9"/>
            <p:cNvCxnSpPr/>
            <p:nvPr userDrawn="1"/>
          </p:nvCxnSpPr>
          <p:spPr>
            <a:xfrm rot="5400000">
              <a:off x="179738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0"/>
            <p:cNvCxnSpPr/>
            <p:nvPr userDrawn="1"/>
          </p:nvCxnSpPr>
          <p:spPr>
            <a:xfrm rot="5400000">
              <a:off x="217914" y="786383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323850" y="4419600"/>
            <a:ext cx="339725" cy="2428875"/>
            <a:chOff x="702662" y="-3778"/>
            <a:chExt cx="340408" cy="1581912"/>
          </a:xfrm>
        </p:grpSpPr>
        <p:cxnSp>
          <p:nvCxnSpPr>
            <p:cNvPr id="21" name="Straight Connector 22"/>
            <p:cNvCxnSpPr/>
            <p:nvPr userDrawn="1"/>
          </p:nvCxnSpPr>
          <p:spPr>
            <a:xfrm rot="5400000">
              <a:off x="-87499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3"/>
            <p:cNvCxnSpPr/>
            <p:nvPr userDrawn="1"/>
          </p:nvCxnSpPr>
          <p:spPr>
            <a:xfrm rot="5400000">
              <a:off x="251319" y="786383"/>
              <a:ext cx="1581912" cy="1590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4"/>
            <p:cNvCxnSpPr/>
            <p:nvPr userDrawn="1"/>
          </p:nvCxnSpPr>
          <p:spPr>
            <a:xfrm rot="5400000">
              <a:off x="-49322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5"/>
            <p:cNvCxnSpPr/>
            <p:nvPr userDrawn="1"/>
          </p:nvCxnSpPr>
          <p:spPr>
            <a:xfrm rot="5400000">
              <a:off x="-11146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6"/>
            <p:cNvCxnSpPr/>
            <p:nvPr userDrawn="1"/>
          </p:nvCxnSpPr>
          <p:spPr>
            <a:xfrm rot="5400000">
              <a:off x="27031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7"/>
            <p:cNvCxnSpPr/>
            <p:nvPr userDrawn="1"/>
          </p:nvCxnSpPr>
          <p:spPr>
            <a:xfrm rot="5400000">
              <a:off x="65207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8"/>
            <p:cNvCxnSpPr/>
            <p:nvPr userDrawn="1"/>
          </p:nvCxnSpPr>
          <p:spPr>
            <a:xfrm rot="5400000">
              <a:off x="103384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9"/>
            <p:cNvCxnSpPr/>
            <p:nvPr userDrawn="1"/>
          </p:nvCxnSpPr>
          <p:spPr>
            <a:xfrm rot="5400000">
              <a:off x="141561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0"/>
            <p:cNvCxnSpPr/>
            <p:nvPr userDrawn="1"/>
          </p:nvCxnSpPr>
          <p:spPr>
            <a:xfrm rot="5400000">
              <a:off x="179737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1"/>
            <p:cNvCxnSpPr/>
            <p:nvPr userDrawn="1"/>
          </p:nvCxnSpPr>
          <p:spPr>
            <a:xfrm rot="5400000">
              <a:off x="217914" y="786383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3"/>
          <p:cNvGrpSpPr>
            <a:grpSpLocks/>
          </p:cNvGrpSpPr>
          <p:nvPr/>
        </p:nvGrpSpPr>
        <p:grpSpPr bwMode="auto">
          <a:xfrm>
            <a:off x="8147050" y="4170363"/>
            <a:ext cx="639763" cy="117475"/>
            <a:chOff x="8147304" y="2587752"/>
            <a:chExt cx="640080" cy="118872"/>
          </a:xfrm>
        </p:grpSpPr>
        <p:sp>
          <p:nvSpPr>
            <p:cNvPr id="32" name="Rectangle 34"/>
            <p:cNvSpPr/>
            <p:nvPr userDrawn="1"/>
          </p:nvSpPr>
          <p:spPr bwMode="gray">
            <a:xfrm>
              <a:off x="8147304" y="2587752"/>
              <a:ext cx="11912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Rectangle 35"/>
            <p:cNvSpPr/>
            <p:nvPr userDrawn="1"/>
          </p:nvSpPr>
          <p:spPr bwMode="gray">
            <a:xfrm>
              <a:off x="8412548" y="2587752"/>
              <a:ext cx="119121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6"/>
            <p:cNvSpPr/>
            <p:nvPr userDrawn="1"/>
          </p:nvSpPr>
          <p:spPr bwMode="gray">
            <a:xfrm>
              <a:off x="8668262" y="2587752"/>
              <a:ext cx="11912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4963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143000" y="4498848"/>
            <a:ext cx="7772400" cy="164592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20DEC-0A9C-4A51-84FD-9F1F6D7AD0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54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546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C7D54-11F5-4687-AFE5-0F21B5C2F6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 bwMode="ltGray">
          <a:xfrm>
            <a:off x="685800" y="1216025"/>
            <a:ext cx="8467725" cy="3651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ight Triangle 11"/>
          <p:cNvSpPr/>
          <p:nvPr/>
        </p:nvSpPr>
        <p:spPr bwMode="ltGray">
          <a:xfrm rot="5400000">
            <a:off x="685006" y="1581944"/>
            <a:ext cx="376238" cy="37465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ight Triangle 12"/>
          <p:cNvSpPr/>
          <p:nvPr/>
        </p:nvSpPr>
        <p:spPr bwMode="ltGray">
          <a:xfrm rot="16200000">
            <a:off x="320675" y="1216025"/>
            <a:ext cx="365125" cy="3651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703263" y="-3175"/>
            <a:ext cx="339725" cy="1581150"/>
            <a:chOff x="702662" y="-3778"/>
            <a:chExt cx="340408" cy="1581912"/>
          </a:xfrm>
        </p:grpSpPr>
        <p:cxnSp>
          <p:nvCxnSpPr>
            <p:cNvPr id="12" name="Straight Connector 14"/>
            <p:cNvCxnSpPr/>
            <p:nvPr userDrawn="1"/>
          </p:nvCxnSpPr>
          <p:spPr bwMode="invGray">
            <a:xfrm rot="5400000">
              <a:off x="-8749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 userDrawn="1"/>
          </p:nvCxnSpPr>
          <p:spPr bwMode="invGray">
            <a:xfrm rot="5400000">
              <a:off x="251318" y="786382"/>
              <a:ext cx="1581912" cy="1591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 userDrawn="1"/>
          </p:nvCxnSpPr>
          <p:spPr bwMode="invGray">
            <a:xfrm rot="5400000">
              <a:off x="-49322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 userDrawn="1"/>
          </p:nvCxnSpPr>
          <p:spPr bwMode="invGray">
            <a:xfrm rot="5400000">
              <a:off x="-11145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 userDrawn="1"/>
          </p:nvCxnSpPr>
          <p:spPr bwMode="invGray">
            <a:xfrm rot="5400000">
              <a:off x="27031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 userDrawn="1"/>
          </p:nvCxnSpPr>
          <p:spPr bwMode="invGray">
            <a:xfrm rot="5400000">
              <a:off x="6520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 userDrawn="1"/>
          </p:nvCxnSpPr>
          <p:spPr bwMode="invGray">
            <a:xfrm rot="5400000">
              <a:off x="103385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 userDrawn="1"/>
          </p:nvCxnSpPr>
          <p:spPr bwMode="invGray">
            <a:xfrm rot="5400000">
              <a:off x="141561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 userDrawn="1"/>
          </p:nvCxnSpPr>
          <p:spPr bwMode="invGray">
            <a:xfrm rot="5400000">
              <a:off x="17973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 userDrawn="1"/>
          </p:nvCxnSpPr>
          <p:spPr bwMode="invGray">
            <a:xfrm rot="5400000">
              <a:off x="217914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323850" y="1579563"/>
            <a:ext cx="339725" cy="5268912"/>
            <a:chOff x="702662" y="-3778"/>
            <a:chExt cx="340408" cy="1581912"/>
          </a:xfrm>
        </p:grpSpPr>
        <p:cxnSp>
          <p:nvCxnSpPr>
            <p:cNvPr id="23" name="Straight Connector 25"/>
            <p:cNvCxnSpPr/>
            <p:nvPr userDrawn="1"/>
          </p:nvCxnSpPr>
          <p:spPr bwMode="invGray">
            <a:xfrm rot="5400000">
              <a:off x="-8749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 userDrawn="1"/>
          </p:nvCxnSpPr>
          <p:spPr bwMode="invGray">
            <a:xfrm rot="5400000">
              <a:off x="251319" y="786383"/>
              <a:ext cx="1581912" cy="1590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 userDrawn="1"/>
          </p:nvCxnSpPr>
          <p:spPr bwMode="invGray">
            <a:xfrm rot="5400000">
              <a:off x="-49322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 userDrawn="1"/>
          </p:nvCxnSpPr>
          <p:spPr bwMode="invGray">
            <a:xfrm rot="5400000">
              <a:off x="-11145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 userDrawn="1"/>
          </p:nvCxnSpPr>
          <p:spPr bwMode="invGray">
            <a:xfrm rot="5400000">
              <a:off x="27031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 userDrawn="1"/>
          </p:nvCxnSpPr>
          <p:spPr bwMode="invGray">
            <a:xfrm rot="5400000">
              <a:off x="6520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 userDrawn="1"/>
          </p:nvCxnSpPr>
          <p:spPr bwMode="invGray">
            <a:xfrm rot="5400000">
              <a:off x="103385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 userDrawn="1"/>
          </p:nvCxnSpPr>
          <p:spPr bwMode="invGray">
            <a:xfrm rot="5400000">
              <a:off x="141561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 userDrawn="1"/>
          </p:nvCxnSpPr>
          <p:spPr bwMode="invGray">
            <a:xfrm rot="5400000">
              <a:off x="17973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 userDrawn="1"/>
          </p:nvCxnSpPr>
          <p:spPr bwMode="invGray">
            <a:xfrm rot="5400000">
              <a:off x="217914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24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24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040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2040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3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3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23D4F-0B69-4963-8602-EFB83EF5B0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51FED-91B7-460D-8615-9022EF2FA7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FB37-55DA-4D45-A33E-DBF893C879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7AA7C-3327-46A4-AB67-F7563730E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91640"/>
            <a:ext cx="5111496" cy="45537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560" y="1691640"/>
            <a:ext cx="2414016" cy="45628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E70B-33E6-473E-B6AB-E089B66F38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96112" y="1801368"/>
            <a:ext cx="7790688" cy="36758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256" y="5541264"/>
            <a:ext cx="7818120" cy="70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FD48-7625-41B9-8C92-F1717BA4CA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FF34-69C8-4EE5-AA63-029D2E22CA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ltGray">
          <a:xfrm rot="16200000">
            <a:off x="3786982" y="2999581"/>
            <a:ext cx="6354762" cy="3651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7"/>
          <p:cNvSpPr/>
          <p:nvPr/>
        </p:nvSpPr>
        <p:spPr bwMode="ltGray">
          <a:xfrm rot="10800000">
            <a:off x="6786563" y="6354763"/>
            <a:ext cx="365125" cy="3667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8"/>
          <p:cNvSpPr/>
          <p:nvPr/>
        </p:nvSpPr>
        <p:spPr bwMode="ltGray">
          <a:xfrm>
            <a:off x="7143750" y="5980113"/>
            <a:ext cx="374650" cy="37465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 bwMode="invGray">
          <a:xfrm rot="16200000">
            <a:off x="7078981" y="6419088"/>
            <a:ext cx="50292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 rot="5400000">
            <a:off x="7962900" y="5540376"/>
            <a:ext cx="357187" cy="2005012"/>
            <a:chOff x="702662" y="-3778"/>
            <a:chExt cx="340408" cy="1581912"/>
          </a:xfrm>
        </p:grpSpPr>
        <p:cxnSp>
          <p:nvCxnSpPr>
            <p:cNvPr id="9" name="Straight Connector 11"/>
            <p:cNvCxnSpPr/>
            <p:nvPr userDrawn="1"/>
          </p:nvCxnSpPr>
          <p:spPr bwMode="invGray">
            <a:xfrm rot="5400000">
              <a:off x="-87538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 userDrawn="1"/>
          </p:nvCxnSpPr>
          <p:spPr bwMode="invGray">
            <a:xfrm rot="5400000">
              <a:off x="251357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 userDrawn="1"/>
          </p:nvCxnSpPr>
          <p:spPr bwMode="invGray">
            <a:xfrm rot="5400000">
              <a:off x="-49715" y="786421"/>
              <a:ext cx="1581912" cy="1513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 userDrawn="1"/>
          </p:nvCxnSpPr>
          <p:spPr bwMode="invGray">
            <a:xfrm rot="5400000">
              <a:off x="-10379" y="786421"/>
              <a:ext cx="1581912" cy="1513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 userDrawn="1"/>
          </p:nvCxnSpPr>
          <p:spPr bwMode="invGray">
            <a:xfrm rot="5400000">
              <a:off x="27444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 userDrawn="1"/>
          </p:nvCxnSpPr>
          <p:spPr bwMode="invGray">
            <a:xfrm rot="5400000">
              <a:off x="65267" y="786421"/>
              <a:ext cx="1581912" cy="1513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 userDrawn="1"/>
          </p:nvCxnSpPr>
          <p:spPr bwMode="invGray">
            <a:xfrm rot="5400000">
              <a:off x="103090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 userDrawn="1"/>
          </p:nvCxnSpPr>
          <p:spPr bwMode="invGray">
            <a:xfrm rot="5400000">
              <a:off x="142427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 userDrawn="1"/>
          </p:nvCxnSpPr>
          <p:spPr bwMode="invGray">
            <a:xfrm rot="5400000">
              <a:off x="180250" y="786421"/>
              <a:ext cx="1581912" cy="1513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 userDrawn="1"/>
          </p:nvCxnSpPr>
          <p:spPr bwMode="invGray">
            <a:xfrm rot="5400000">
              <a:off x="218073" y="786421"/>
              <a:ext cx="1581912" cy="1512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5400000">
            <a:off x="3392488" y="2597150"/>
            <a:ext cx="355600" cy="7140575"/>
            <a:chOff x="702662" y="-3778"/>
            <a:chExt cx="340408" cy="1581912"/>
          </a:xfrm>
        </p:grpSpPr>
        <p:cxnSp>
          <p:nvCxnSpPr>
            <p:cNvPr id="20" name="Straight Connector 22"/>
            <p:cNvCxnSpPr/>
            <p:nvPr userDrawn="1"/>
          </p:nvCxnSpPr>
          <p:spPr bwMode="invGray">
            <a:xfrm rot="5400000">
              <a:off x="-87534" y="786419"/>
              <a:ext cx="1581912" cy="1519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 userDrawn="1"/>
          </p:nvCxnSpPr>
          <p:spPr bwMode="invGray">
            <a:xfrm rot="5400000">
              <a:off x="251354" y="786418"/>
              <a:ext cx="1581912" cy="152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 userDrawn="1"/>
          </p:nvCxnSpPr>
          <p:spPr bwMode="invGray">
            <a:xfrm rot="5400000">
              <a:off x="-49542" y="786418"/>
              <a:ext cx="1581912" cy="152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 userDrawn="1"/>
          </p:nvCxnSpPr>
          <p:spPr bwMode="invGray">
            <a:xfrm rot="5400000">
              <a:off x="-11550" y="786419"/>
              <a:ext cx="1581912" cy="1519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 userDrawn="1"/>
          </p:nvCxnSpPr>
          <p:spPr bwMode="invGray">
            <a:xfrm rot="5400000">
              <a:off x="27202" y="785658"/>
              <a:ext cx="1581912" cy="3039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 userDrawn="1"/>
          </p:nvCxnSpPr>
          <p:spPr bwMode="invGray">
            <a:xfrm rot="5400000">
              <a:off x="65954" y="786418"/>
              <a:ext cx="1581912" cy="152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 userDrawn="1"/>
          </p:nvCxnSpPr>
          <p:spPr bwMode="invGray">
            <a:xfrm rot="5400000">
              <a:off x="103946" y="786419"/>
              <a:ext cx="1581912" cy="1519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 userDrawn="1"/>
          </p:nvCxnSpPr>
          <p:spPr bwMode="invGray">
            <a:xfrm rot="5400000">
              <a:off x="141938" y="786418"/>
              <a:ext cx="1581912" cy="152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 userDrawn="1"/>
          </p:nvCxnSpPr>
          <p:spPr bwMode="invGray">
            <a:xfrm rot="5400000">
              <a:off x="179930" y="786419"/>
              <a:ext cx="1581912" cy="1519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 userDrawn="1"/>
          </p:nvCxnSpPr>
          <p:spPr bwMode="invGray">
            <a:xfrm rot="5400000">
              <a:off x="217921" y="786418"/>
              <a:ext cx="1581912" cy="152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72" y="457200"/>
            <a:ext cx="6291072" cy="5468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8040" y="384048"/>
            <a:ext cx="1746504" cy="55504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10"/>
          </p:nvPr>
        </p:nvSpPr>
        <p:spPr>
          <a:xfrm>
            <a:off x="384175" y="64008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584575" cy="365125"/>
          </a:xfrm>
        </p:spPr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Зайцева И.М.</a:t>
            </a:r>
            <a:endParaRPr kumimoji="0"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6875" y="6400800"/>
            <a:ext cx="914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55698-DA09-465B-A661-968359200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2838" cy="4865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2438" y="1600200"/>
            <a:ext cx="3654425" cy="4865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57CE5-6FBC-4BB6-B672-7D11C6AA0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1600200"/>
            <a:ext cx="2092325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4325" y="1600200"/>
            <a:ext cx="6127750" cy="4876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33375"/>
            <a:ext cx="2943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2306638" y="2482850"/>
            <a:ext cx="5902325" cy="1470025"/>
          </a:xfrm>
          <a:effectLst/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FB169-E509-4297-9EB2-6CFD65F91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2D442-3802-4680-978B-6C8D480CF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910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265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DCAB5-9AE5-4F32-9871-D1A36BF70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DFF47-5AA4-4111-B904-0C9B88949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ECD32-F40C-4111-920B-951A29D92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CAB61-0B40-4324-A59A-9D9AC447A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B004D-77A8-4656-9024-3DCA16BA5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1584A-1DB2-4304-8438-947A27A13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279B6-148E-4009-A3BD-01CDB4762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194D1-5412-4074-BAE8-77084F7CF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5125" y="106363"/>
            <a:ext cx="2098675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9100" y="106363"/>
            <a:ext cx="6143625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C166F-E499-4A06-ABBA-7118690B9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868CD-409E-48A8-B849-C492028D1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868CD-409E-48A8-B849-C492028D1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0847C-6C26-4450-BCD7-B57EF6493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868CD-409E-48A8-B849-C492028D1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868CD-409E-48A8-B849-C492028D1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B6725-7211-484F-A96F-001811B46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642F9-3084-4839-B31F-2A8A8C142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8FA61-3B89-4D3F-805D-24E88F40E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51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59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59663" cy="486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6700"/>
            <a:ext cx="2003425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575F6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1662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25B4A98A-772A-4FB2-A5BD-6E0CAC657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33" name="Text Box 12"/>
          <p:cNvSpPr txBox="1">
            <a:spLocks noChangeArrowheads="1"/>
          </p:cNvSpPr>
          <p:nvPr/>
        </p:nvSpPr>
        <p:spPr bwMode="auto">
          <a:xfrm rot="5400000">
            <a:off x="699770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1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6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47" name="Oval 2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48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51" name="Line 6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615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59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5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59663" cy="486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6700"/>
            <a:ext cx="2003425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575F6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1662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FFABB255-7108-434C-9F10-2E7E32C8E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7" name="Text Box 12"/>
          <p:cNvSpPr txBox="1">
            <a:spLocks noChangeArrowheads="1"/>
          </p:cNvSpPr>
          <p:nvPr/>
        </p:nvSpPr>
        <p:spPr bwMode="auto">
          <a:xfrm rot="5400000">
            <a:off x="699770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1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6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4000" cy="158115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096963" y="36513"/>
            <a:ext cx="76628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4290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Зайцева И.М.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ltGray">
          <a:xfrm>
            <a:off x="685800" y="1216025"/>
            <a:ext cx="8467725" cy="3651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ight Triangle 10"/>
          <p:cNvSpPr/>
          <p:nvPr/>
        </p:nvSpPr>
        <p:spPr bwMode="ltGray">
          <a:xfrm rot="5400000">
            <a:off x="685006" y="1581944"/>
            <a:ext cx="376238" cy="37465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16200000">
            <a:off x="320675" y="1216025"/>
            <a:ext cx="365125" cy="3651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703263" y="-3175"/>
            <a:ext cx="339725" cy="1581150"/>
            <a:chOff x="702662" y="-3778"/>
            <a:chExt cx="340408" cy="1581912"/>
          </a:xfrm>
        </p:grpSpPr>
        <p:cxnSp>
          <p:nvCxnSpPr>
            <p:cNvPr id="14" name="Straight Connector 13"/>
            <p:cNvCxnSpPr/>
            <p:nvPr userDrawn="1"/>
          </p:nvCxnSpPr>
          <p:spPr bwMode="gray">
            <a:xfrm rot="5400000">
              <a:off x="-8749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gray">
            <a:xfrm rot="5400000">
              <a:off x="251318" y="786382"/>
              <a:ext cx="1581912" cy="1591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gray">
            <a:xfrm rot="5400000">
              <a:off x="-49322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gray">
            <a:xfrm rot="5400000">
              <a:off x="-11145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gray">
            <a:xfrm rot="5400000">
              <a:off x="27031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gray">
            <a:xfrm rot="5400000">
              <a:off x="6520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gray">
            <a:xfrm rot="5400000">
              <a:off x="103385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gray">
            <a:xfrm rot="5400000">
              <a:off x="141561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gray">
            <a:xfrm rot="5400000">
              <a:off x="179738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rot="5400000">
              <a:off x="217914" y="786382"/>
              <a:ext cx="1581912" cy="1590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323850" y="1579563"/>
            <a:ext cx="339725" cy="5268912"/>
            <a:chOff x="702662" y="-3778"/>
            <a:chExt cx="340408" cy="1581912"/>
          </a:xfrm>
        </p:grpSpPr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-8749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51319" y="786383"/>
              <a:ext cx="1581912" cy="1590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invGray">
            <a:xfrm rot="5400000">
              <a:off x="-49322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invGray">
            <a:xfrm rot="5400000">
              <a:off x="-11145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invGray">
            <a:xfrm rot="5400000">
              <a:off x="27031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invGray">
            <a:xfrm rot="5400000">
              <a:off x="6520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invGray">
            <a:xfrm rot="5400000">
              <a:off x="103385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invGray">
            <a:xfrm rot="5400000">
              <a:off x="141561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invGray">
            <a:xfrm rot="5400000">
              <a:off x="179738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invGray">
            <a:xfrm rot="5400000">
              <a:off x="217914" y="786382"/>
              <a:ext cx="1581912" cy="1591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86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069975" y="1600200"/>
            <a:ext cx="7616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1069975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 spd="med">
    <p:strips dir="ru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ln w="12700">
            <a:solidFill>
              <a:schemeClr val="accent2">
                <a:lumMod val="50000"/>
              </a:schemeClr>
            </a:solidFill>
          </a:ln>
          <a:gradFill>
            <a:gsLst>
              <a:gs pos="0">
                <a:schemeClr val="accent2"/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sto MT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sto MT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sto MT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sto MT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5180013"/>
            <a:ext cx="620236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pic>
        <p:nvPicPr>
          <p:cNvPr id="1027" name="Picture 7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80063" y="498475"/>
            <a:ext cx="2943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7675" y="106363"/>
            <a:ext cx="6645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711325"/>
            <a:ext cx="8394700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5150" y="6391275"/>
            <a:ext cx="4778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A654E16-5E69-4FEA-8F18-FEA0B2AFA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53" name="Picture 7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3425" y="276225"/>
            <a:ext cx="17081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1825" indent="-287338" algn="l" rtl="0" eaLnBrk="1" fontAlgn="base" hangingPunct="1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23.08.2016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Зайцева И.М.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5B4A98A-772A-4FB2-A5BD-6E0CAC657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ransition spd="med">
    <p:strips dir="ru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540568" y="692696"/>
            <a:ext cx="10384259" cy="5185397"/>
            <a:chOff x="-533000" y="977732"/>
            <a:chExt cx="10384259" cy="5185397"/>
          </a:xfrm>
        </p:grpSpPr>
        <p:sp>
          <p:nvSpPr>
            <p:cNvPr id="5" name="Прямоугольник 4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899592" y="1052736"/>
            <a:ext cx="7215187" cy="4017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b="1" i="1" dirty="0">
                <a:solidFill>
                  <a:srgbClr val="575F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ОТВЕТСТВЕННОСТЬ </a:t>
            </a:r>
            <a:r>
              <a:rPr lang="ru-RU" sz="4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РОДИТЕЛЕЙ </a:t>
            </a:r>
            <a:endParaRPr lang="ru-RU" sz="48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b="1" i="1" dirty="0" smtClean="0">
                <a:solidFill>
                  <a:srgbClr val="575F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ЗА </a:t>
            </a:r>
            <a:r>
              <a:rPr lang="ru-RU" sz="4800" b="1" i="1" dirty="0">
                <a:solidFill>
                  <a:srgbClr val="575F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ВОСПИТАНИЕ И ОБРАЗОВАНИЕ </a:t>
            </a:r>
            <a:endParaRPr lang="ru-RU" sz="4800" b="1" i="1" dirty="0" smtClean="0">
              <a:solidFill>
                <a:srgbClr val="575F6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b="1" i="1" dirty="0" smtClean="0">
                <a:solidFill>
                  <a:srgbClr val="575F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СВОИХ </a:t>
            </a:r>
            <a:r>
              <a:rPr lang="ru-RU" sz="4800" b="1" i="1" dirty="0">
                <a:solidFill>
                  <a:srgbClr val="575F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ДЕТЕЙ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286000" y="5429250"/>
            <a:ext cx="6172200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i="1" dirty="0">
              <a:solidFill>
                <a:srgbClr val="575F6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476672"/>
            <a:ext cx="10384259" cy="6120680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7772400" cy="504850"/>
          </a:xfrm>
        </p:spPr>
        <p:txBody>
          <a:bodyPr>
            <a:norm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Ст.43  Обязанности и ответственность обучающихся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568952" cy="4320480"/>
          </a:xfrm>
        </p:spPr>
        <p:txBody>
          <a:bodyPr>
            <a:normAutofit lnSpcReduction="10000"/>
          </a:bodyPr>
          <a:lstStyle/>
          <a:p>
            <a:pPr algn="l"/>
            <a:endParaRPr lang="ru-RU" sz="1800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6. За неисполнение или нарушение устава организации, осуществляющей образовательную деятельность, правил внутреннего распорядка, правил поведения и иных локальных нормативных актов по вопросам организации и осуществления образовательной деятельности к обучающимся могут быть применены меры дисциплинарного взыскания - замечание, выговор, отчисление из организации, осуществляющей образовательную деятельность.</a:t>
            </a:r>
          </a:p>
          <a:p>
            <a:pPr algn="just"/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7.    Меры дисциплинарного взыскания не применяются к обучающимся по образовательным программам дошкольного, начального общего образования, а также к обучающимся с ограниченными возможностями здоровья (с задержкой психического развития и различными формами умственной отсталости).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404664"/>
            <a:ext cx="10384259" cy="6048672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496944" cy="1368425"/>
          </a:xfrm>
        </p:spPr>
        <p:txBody>
          <a:bodyPr>
            <a:norm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Ст.44 Права, </a:t>
            </a:r>
            <a:r>
              <a:rPr lang="ru-RU" sz="2000" b="1" u="sng" dirty="0" smtClean="0">
                <a:solidFill>
                  <a:srgbClr val="C00000"/>
                </a:solidFill>
              </a:rPr>
              <a:t>обязанности и ответственность </a:t>
            </a:r>
            <a:r>
              <a:rPr lang="ru-RU" sz="2000" b="1" dirty="0" smtClean="0">
                <a:solidFill>
                  <a:srgbClr val="C00000"/>
                </a:solidFill>
              </a:rPr>
              <a:t>в сфере образования родителей (законных представителей) несовершеннолетних обучающихся.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177480"/>
            <a:ext cx="8568952" cy="468052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Родители (законные представители) несовершеннолетних обучающихся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ребенка.   </a:t>
            </a:r>
          </a:p>
          <a:p>
            <a:pPr algn="l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Органы государственной власти и органы местного самоуправления, образовательные организации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оказывают помощь родителям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(законным представителям) несовершеннолетних обучающихся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воспитании детей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охране и укреплении их физического и психического здоровья, развитии индивидуальных способностей и необходимой коррекции нарушений их развития.</a:t>
            </a:r>
          </a:p>
          <a:p>
            <a:pPr algn="just"/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476672"/>
            <a:ext cx="10384259" cy="5976664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76456" cy="1427163"/>
          </a:xfrm>
        </p:spPr>
        <p:txBody>
          <a:bodyPr>
            <a:norm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Ст.44 Права, </a:t>
            </a:r>
            <a:r>
              <a:rPr lang="ru-RU" sz="2000" b="1" u="sng" dirty="0" smtClean="0">
                <a:solidFill>
                  <a:srgbClr val="C00000"/>
                </a:solidFill>
              </a:rPr>
              <a:t>обязанности и ответственность </a:t>
            </a:r>
            <a:r>
              <a:rPr lang="ru-RU" sz="2000" b="1" dirty="0" smtClean="0">
                <a:solidFill>
                  <a:srgbClr val="C00000"/>
                </a:solidFill>
              </a:rPr>
              <a:t>в сфере образования родителей (законных представителей) несовершеннолетних обучающихся.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36788"/>
            <a:ext cx="8568952" cy="4621212"/>
          </a:xfrm>
        </p:spPr>
        <p:txBody>
          <a:bodyPr>
            <a:normAutofit/>
          </a:bodyPr>
          <a:lstStyle/>
          <a:p>
            <a:pPr marL="0" indent="0" algn="just">
              <a:buFont typeface="Times New Roman" pitchFamily="16" charset="0"/>
              <a:buNone/>
              <a:defRPr/>
            </a:pPr>
            <a:r>
              <a:rPr lang="ru-RU" sz="2000" b="1" dirty="0" smtClean="0"/>
              <a:t>3. </a:t>
            </a:r>
            <a:r>
              <a:rPr lang="ru-RU" sz="2000" b="1" dirty="0"/>
              <a:t>Родители (законные представители) несовершеннолетних обучающихся обязаны:</a:t>
            </a:r>
          </a:p>
          <a:p>
            <a:pPr marL="0" indent="0" algn="just">
              <a:buFont typeface="Times New Roman" pitchFamily="16" charset="0"/>
              <a:buNone/>
              <a:defRPr/>
            </a:pPr>
            <a:r>
              <a:rPr lang="ru-RU" sz="2000" b="1" dirty="0"/>
              <a:t>1) обеспечить получение детьми </a:t>
            </a:r>
            <a:r>
              <a:rPr lang="ru-RU" sz="2000" b="1" dirty="0">
                <a:solidFill>
                  <a:schemeClr val="tx1"/>
                </a:solidFill>
              </a:rPr>
              <a:t>общего образования;</a:t>
            </a:r>
          </a:p>
          <a:p>
            <a:pPr marL="0" indent="0" algn="just">
              <a:buFont typeface="Times New Roman" pitchFamily="16" charset="0"/>
              <a:buNone/>
              <a:defRPr/>
            </a:pPr>
            <a:r>
              <a:rPr lang="ru-RU" sz="2000" b="1" dirty="0">
                <a:solidFill>
                  <a:schemeClr val="tx1"/>
                </a:solidFill>
              </a:rPr>
              <a:t>2) соблюдать правила внутреннего распорядка организации, осуществляющей образовательную деятельность, </a:t>
            </a:r>
            <a:r>
              <a:rPr lang="ru-RU" sz="2000" b="1" dirty="0" smtClean="0">
                <a:solidFill>
                  <a:schemeClr val="tx1"/>
                </a:solidFill>
              </a:rPr>
              <a:t>требования </a:t>
            </a:r>
            <a:r>
              <a:rPr lang="ru-RU" sz="2000" b="1" dirty="0">
                <a:solidFill>
                  <a:schemeClr val="tx1"/>
                </a:solidFill>
              </a:rPr>
              <a:t>локальных нормативных актов, которые устанавливают режим занятий обучающихся, порядок регламентации образовательных отношений между образовательной организацией и обучающимися и (или) их родителями (законными представителями) и оформления возникновения, приостановления и прекращения этих отношений;</a:t>
            </a:r>
          </a:p>
          <a:p>
            <a:pPr marL="0" indent="0" algn="just">
              <a:buFont typeface="Times New Roman" pitchFamily="16" charset="0"/>
              <a:buNone/>
              <a:defRPr/>
            </a:pPr>
            <a:r>
              <a:rPr lang="ru-RU" sz="2000" b="1" dirty="0">
                <a:solidFill>
                  <a:schemeClr val="tx1"/>
                </a:solidFill>
              </a:rPr>
              <a:t>3) уважать честь и достоинство обучающихся и работников организации, осуществляющей образовательную деятельность.</a:t>
            </a:r>
          </a:p>
          <a:p>
            <a:pPr>
              <a:buFont typeface="Times New Roman" pitchFamily="16" charset="0"/>
              <a:buChar char="•"/>
              <a:defRPr/>
            </a:pPr>
            <a:endParaRPr lang="ru-RU" sz="20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476672"/>
            <a:ext cx="10384259" cy="5976664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772400" cy="1584325"/>
          </a:xfrm>
        </p:spPr>
        <p:txBody>
          <a:bodyPr>
            <a:norm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Ст.44 Права, обязанности и ответственность в сфере образования родителей (законных представителей) несовершеннолетних обучающихся.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996952"/>
            <a:ext cx="7704137" cy="4535487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ru-RU" sz="2000" b="1" dirty="0" smtClean="0"/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>За неисполнение или ненадлежащее исполнение обязанностей, установленных настоящим Федеральным законом и иными федеральными законами, родители (законные представители) несовершеннолетних обучающихся несут ответственность, предусмотренную законодательством Российской Федерации.</a:t>
            </a:r>
          </a:p>
          <a:p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332656"/>
            <a:ext cx="10384259" cy="6192688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7772400" cy="642937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</a:rPr>
              <a:t>Административный кодекс.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178105" cy="421005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000" dirty="0" smtClean="0">
                <a:solidFill>
                  <a:srgbClr val="C00000"/>
                </a:solidFill>
              </a:rPr>
              <a:t> Статья 5.35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Неисполнение родителями или иными законными представителями несовершеннолетних обязанностей по содержанию и воспитанию несовершеннолетних.</a:t>
            </a:r>
          </a:p>
          <a:p>
            <a:pPr algn="just" eaLnBrk="1" hangingPunct="1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Неисполнение или ненадлежащее исполнение родителями или иными законными представителям несовершеннолетних обязанностей по содержанию, воспитанию, обучению, защите прав и интересов несовершеннолетних -</a:t>
            </a:r>
          </a:p>
          <a:p>
            <a:pPr algn="just" eaLnBrk="1" hangingPunct="1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влечет предупреждение или наложение административного штрафа в размере, предусмотренном законодательством РФ.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332656"/>
            <a:ext cx="10384259" cy="6264696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6429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dirty="0" smtClean="0">
                <a:solidFill>
                  <a:srgbClr val="C00000"/>
                </a:solidFill>
              </a:rPr>
              <a:t>УГОЛОВНАЯ ОТВЕТСТВЕННОСТЬРОДИТЕЛЕЙ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892480" cy="4752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3.1. Неисполнение или ненадлежащее исполнение обязанностей по воспитанию несовершеннолетнего родителем или иным лицом, на которое возложены эти обязанности, если это деяние соединено с жестоким обращением с несовершеннолетним, наказывается штрафом в размере от 50 до 100 минимальных размеров оплаты труда, либо ограничением свободы на срок до 3 лет, либо лишением свободы на срок до 2 лет с лишением права занимать определенные должности или заниматься определенной деятельностью на срок до 3 лет или без такового (ст. 156 УК).</a:t>
            </a:r>
          </a:p>
          <a:p>
            <a:pPr algn="l"/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3.2. Уголовная ответственность родителей и других лиц, на которых законом возложены обязанности по воспитанию несовершеннолетнего, установлена также за:</a:t>
            </a:r>
          </a:p>
          <a:p>
            <a:pPr algn="l"/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вовлечение несовершеннолетнего в совершение преступления (чч.2,3,4 ст. 150 УК);</a:t>
            </a:r>
          </a:p>
          <a:p>
            <a:pPr algn="l"/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вовлечение несовершеннолетних в совершение антиобщественных действий, т.е. в систематическое употребление спиртных напитков, одурманивающих веществ, в занятие проституцией, бродяжничеством или попрошайничеством (чч.2 и 3 ст. 151 УК).</a:t>
            </a:r>
          </a:p>
          <a:p>
            <a:pPr algn="l"/>
            <a:r>
              <a:rPr lang="ru-RU" sz="1900" dirty="0" smtClean="0"/>
              <a:t/>
            </a:r>
            <a:br>
              <a:rPr lang="ru-RU" sz="1900" dirty="0" smtClean="0"/>
            </a:br>
            <a:endParaRPr lang="ru-RU" sz="1900" dirty="0" smtClean="0"/>
          </a:p>
          <a:p>
            <a:pPr algn="l" eaLnBrk="1" hangingPunct="1"/>
            <a:endParaRPr lang="ru-RU" sz="1900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540568" y="260648"/>
            <a:ext cx="10384259" cy="6192688"/>
            <a:chOff x="-533000" y="977732"/>
            <a:chExt cx="10384259" cy="5185397"/>
          </a:xfrm>
        </p:grpSpPr>
        <p:sp>
          <p:nvSpPr>
            <p:cNvPr id="4" name="Прямоугольник 3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67544" y="836712"/>
            <a:ext cx="7526040" cy="51594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r>
              <a:rPr lang="ru-RU" altLang="ru-RU" sz="28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«Ребёнок учится тому, </a:t>
            </a:r>
          </a:p>
          <a:p>
            <a:r>
              <a:rPr lang="ru-RU" altLang="ru-RU" sz="28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что видит у себя в дому: родители пример тому.» </a:t>
            </a:r>
            <a:r>
              <a:rPr lang="ru-RU" altLang="ru-RU" sz="2800" b="1" i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(</a:t>
            </a:r>
            <a:r>
              <a:rPr lang="ru-RU" altLang="ru-RU" sz="2800" b="1" i="1" dirty="0" err="1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П.И.Пидкасистый</a:t>
            </a:r>
            <a:r>
              <a:rPr lang="ru-RU" altLang="ru-RU" sz="2800" b="1" i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)</a:t>
            </a:r>
          </a:p>
          <a:p>
            <a:endParaRPr lang="ru-RU" sz="2800" b="1" dirty="0" smtClean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Times New Roman" pitchFamily="16" charset="0"/>
            </a:endParaRPr>
          </a:p>
          <a:p>
            <a:r>
              <a:rPr lang="ru-RU" sz="28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«Родители должны любить своего ребёнка таким, какой он есть, а не таким, каким он мог бы быть». </a:t>
            </a:r>
            <a:r>
              <a:rPr lang="ru-RU" sz="2800" b="1" i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(</a:t>
            </a:r>
            <a:r>
              <a:rPr lang="ru-RU" sz="2800" b="1" i="1" dirty="0" err="1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Монте</a:t>
            </a:r>
            <a:r>
              <a:rPr lang="ru-RU" sz="2800" b="1" i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)</a:t>
            </a:r>
            <a:r>
              <a:rPr lang="ru-RU" sz="2800" b="1" i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/>
            </a:r>
            <a:br>
              <a:rPr lang="ru-RU" sz="2800" b="1" i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</a:br>
            <a:r>
              <a:rPr lang="ru-RU" sz="2800" b="1" i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/>
            </a:r>
            <a:br>
              <a:rPr lang="ru-RU" sz="2800" b="1" i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</a:br>
            <a:r>
              <a:rPr lang="ru-RU" sz="28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«Дети никогда не поступают так, как мы велим; они поступают так, как поступаем мы сами». (</a:t>
            </a:r>
            <a:r>
              <a:rPr lang="ru-RU" sz="2800" b="1" i="1" dirty="0" err="1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Л.Хей</a:t>
            </a:r>
            <a:r>
              <a:rPr lang="ru-RU" sz="28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6" charset="0"/>
              </a:rPr>
              <a:t>)</a:t>
            </a:r>
            <a:endParaRPr lang="ru-RU" sz="2400" b="1" dirty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Times New Roman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476672"/>
            <a:ext cx="10384259" cy="6048672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67544" y="764704"/>
            <a:ext cx="7358062" cy="101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ПАМЯТКА РОДИТЕЛЯМ…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0" y="1844824"/>
            <a:ext cx="9144000" cy="556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разговаривайте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с ребенком, 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говорите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о своей любви, 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доверяйте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ребенку, 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не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сравнивайте его с другими детьми, 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обращайтесь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к специалистам,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развивайте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чувство собственного </a:t>
            </a: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 	достоинства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у ребёнка, </a:t>
            </a:r>
          </a:p>
          <a:p>
            <a:pPr marL="360000">
              <a:lnSpc>
                <a:spcPct val="90000"/>
              </a:lnSpc>
              <a:spcBef>
                <a:spcPts val="0"/>
              </a:spcBef>
              <a:buClr>
                <a:srgbClr val="FE8637"/>
              </a:buClr>
              <a:buSzPct val="70000"/>
              <a:buFont typeface="Arial" pitchFamily="34" charset="0"/>
              <a:buChar char="•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 	используйте </a:t>
            </a:r>
            <a:r>
              <a:rPr lang="ru-RU" sz="3400" b="1" dirty="0">
                <a:solidFill>
                  <a:srgbClr val="6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6" charset="0"/>
              </a:rPr>
              <a:t>свой авторитет.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600" b="1" dirty="0">
              <a:solidFill>
                <a:srgbClr val="64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533000" y="404664"/>
            <a:ext cx="10384259" cy="6048672"/>
            <a:chOff x="-533000" y="977732"/>
            <a:chExt cx="10384259" cy="5185397"/>
          </a:xfrm>
        </p:grpSpPr>
        <p:sp>
          <p:nvSpPr>
            <p:cNvPr id="7" name="Прямоугольник 6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683568" y="1238563"/>
            <a:ext cx="84604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32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3200" b="1" i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На </a:t>
            </a:r>
            <a:r>
              <a:rPr lang="ru-RU" sz="3200" b="1" i="1" u="sng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родителях</a:t>
            </a:r>
            <a:r>
              <a:rPr lang="ru-RU" sz="32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, только </a:t>
            </a:r>
            <a:r>
              <a:rPr lang="ru-RU" sz="3200" b="1" i="1" u="sng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на родителях </a:t>
            </a:r>
            <a:r>
              <a:rPr lang="ru-RU" sz="32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лежит священнейшая обязанность сделать своих детей человеками, обязанность же учебных заведений – </a:t>
            </a:r>
            <a:r>
              <a:rPr lang="ru-RU" sz="3200" b="1" i="1" u="sng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сделать их учеными, гражданами, членами государства на всех ступенях.</a:t>
            </a:r>
            <a:r>
              <a:rPr lang="ru-RU" sz="32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 Но кто не сделался прежде всего человеком, тот плохой гражданин.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Так давайте же вместе будем делать наших детей человеками</a:t>
            </a:r>
            <a:r>
              <a:rPr lang="ru-RU" sz="32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…»</a:t>
            </a:r>
            <a:endParaRPr lang="ru-RU" sz="3200" b="1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5364088" y="5229200"/>
            <a:ext cx="20244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В.Г.Белинский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548680"/>
            <a:ext cx="5760639" cy="27214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533000" y="548680"/>
            <a:ext cx="10384259" cy="5688632"/>
            <a:chOff x="-533000" y="977732"/>
            <a:chExt cx="10384259" cy="5185397"/>
          </a:xfrm>
        </p:grpSpPr>
        <p:sp>
          <p:nvSpPr>
            <p:cNvPr id="8" name="Прямоугольник 7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11560" y="198884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Увы, но это не так. На воспитание детей оказывает влияние –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семья 50%, СМИ 30%, школа 10%, улица 10%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 (по данным социологических исследований).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620688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Вы считаете центром воспитания </a:t>
            </a:r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школу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?! </a:t>
            </a:r>
            <a:endParaRPr lang="ru-RU" sz="4000" dirty="0"/>
          </a:p>
        </p:txBody>
      </p:sp>
      <p:graphicFrame>
        <p:nvGraphicFramePr>
          <p:cNvPr id="9220" name="Диаграмма 4"/>
          <p:cNvGraphicFramePr>
            <a:graphicFrameLocks/>
          </p:cNvGraphicFramePr>
          <p:nvPr/>
        </p:nvGraphicFramePr>
        <p:xfrm>
          <a:off x="1763713" y="3357563"/>
          <a:ext cx="5616599" cy="2951757"/>
        </p:xfrm>
        <a:graphic>
          <a:graphicData uri="http://schemas.openxmlformats.org/presentationml/2006/ole">
            <p:oleObj spid="_x0000_s9220" name="Worksheet" r:id="rId4" imgW="8382026" imgH="4324324" progId="Excel.Shee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OleChart spid="92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540568" y="476672"/>
            <a:ext cx="10384259" cy="5904656"/>
            <a:chOff x="-533000" y="977732"/>
            <a:chExt cx="10384259" cy="5185397"/>
          </a:xfrm>
        </p:grpSpPr>
        <p:sp>
          <p:nvSpPr>
            <p:cNvPr id="5" name="Прямоугольник 4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79512" y="1340768"/>
            <a:ext cx="8964488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з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аконе 273-ФЗ "Об образовании в РФ" 2016</a:t>
            </a:r>
          </a:p>
          <a:p>
            <a:pPr algn="just"/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 определено, что образовательное учреждение (школа) осуществляет реализацию образовательных программ, обеспечивает воспитание обучающихся.</a:t>
            </a:r>
          </a:p>
          <a:p>
            <a:pPr algn="just"/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ru-RU" sz="1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социально-педагогической литературе</a:t>
            </a: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 школа определяется как общеобразовательное учреждение, в котором изучаются основы научных знаний о человеке, природе, мире.</a:t>
            </a:r>
          </a:p>
          <a:p>
            <a:pPr algn="just"/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Целью  деятельности Учреждения </a:t>
            </a: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является обеспечение общедоступного бесплатного начального общего, основного общего и среднего (полного) общего образования.</a:t>
            </a:r>
          </a:p>
          <a:p>
            <a:pPr algn="just"/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ru-RU" sz="1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Задачи Учреждения: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Охрана жизни и укрепление физического и психического здоровья обучающихся.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Обеспечение общедоступных дополнительных образовательных услуг.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Формирование общей культуры личности обучающихся.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tx1"/>
                </a:solidFill>
                <a:latin typeface="+mj-lt"/>
              </a:rPr>
              <a:t>Воспитание, социально - педагогическая поддержка становления и развития высоконравственного, ответственного, творческого, инициативного, компетентного гражданина России.</a:t>
            </a:r>
          </a:p>
          <a:p>
            <a:pPr algn="just"/>
            <a:endParaRPr lang="ru-RU" sz="2100" dirty="0" smtClean="0">
              <a:solidFill>
                <a:schemeClr val="tx1"/>
              </a:solidFill>
            </a:endParaRPr>
          </a:p>
          <a:p>
            <a:pPr algn="just"/>
            <a:r>
              <a:rPr lang="ru-RU" sz="2100" dirty="0" smtClean="0">
                <a:solidFill>
                  <a:schemeClr val="tx1"/>
                </a:solidFill>
              </a:rPr>
              <a:t>	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533000" y="404664"/>
            <a:ext cx="10384259" cy="6120680"/>
            <a:chOff x="-533000" y="977732"/>
            <a:chExt cx="10384259" cy="5185397"/>
          </a:xfrm>
        </p:grpSpPr>
        <p:sp>
          <p:nvSpPr>
            <p:cNvPr id="5" name="Прямоугольник 4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980728"/>
          <a:ext cx="9073008" cy="5181600"/>
        </p:xfrm>
        <a:graphic>
          <a:graphicData uri="http://schemas.openxmlformats.org/drawingml/2006/table">
            <a:tbl>
              <a:tblPr/>
              <a:tblGrid>
                <a:gridCol w="9073008"/>
              </a:tblGrid>
              <a:tr h="4608512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Предметом 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деятельности Учреждения является: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Реализация программ начального общего, основного общего и среднего (полного) общего образования.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Целями 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образовательного процесса являются: 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На ступени начального общего образования – формирование общей культуры обучающихся,  их духовно-нравственное, социальное, личностное и интеллектуальное развитие, создание основы для самостоятельной реализации учебной деятельности, обеспечивающей социальную успешность, сохранение и укрепление здоровья обучающихся.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Адаптация обучающихся к жизни в обществе.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Формирование общей культуры личности учащихся.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Создание основы для осознанного выбора и последующего освоения  профессиональных образовательных программ обучающимися.</a:t>
                      </a:r>
                    </a:p>
                    <a:p>
                      <a:pPr marL="0" indent="363538" algn="l">
                        <a:buFont typeface="Arial"/>
                        <a:buChar char="•"/>
                      </a:pPr>
                      <a:r>
                        <a:rPr lang="ru-RU" sz="2000" b="1" dirty="0"/>
                        <a:t>Формирование здорового образа жизни обучающихся.</a:t>
                      </a:r>
                    </a:p>
                    <a:p>
                      <a:pPr algn="l"/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Школа осуществляет следующие функции: </a:t>
                      </a:r>
                    </a:p>
                    <a:p>
                      <a:pPr marL="0" indent="363538" algn="l" rtl="0">
                        <a:buFont typeface="Arial"/>
                        <a:buChar char="•"/>
                      </a:pPr>
                      <a:r>
                        <a:rPr lang="ru-RU" sz="2000" b="1" dirty="0"/>
                        <a:t>учебно-воспитательную, включающую в себя обучение и воспитание обучающихся (воспитанников</a:t>
                      </a:r>
                      <a:r>
                        <a:rPr lang="ru-RU" sz="2000" b="1" dirty="0" smtClean="0"/>
                        <a:t>),обеспечение </a:t>
                      </a:r>
                      <a:r>
                        <a:rPr lang="ru-RU" sz="2000" b="1" dirty="0"/>
                        <a:t>охраны их жизни и </a:t>
                      </a:r>
                      <a:r>
                        <a:rPr lang="ru-RU" sz="2000" b="1" dirty="0" smtClean="0"/>
                        <a:t>здоровья.</a:t>
                      </a:r>
                      <a:r>
                        <a:rPr lang="ru-RU" sz="20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533000" y="476672"/>
            <a:ext cx="10384259" cy="5976664"/>
            <a:chOff x="-533000" y="977732"/>
            <a:chExt cx="10384259" cy="5185397"/>
          </a:xfrm>
        </p:grpSpPr>
        <p:sp>
          <p:nvSpPr>
            <p:cNvPr id="7" name="Прямоугольник 6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323528" y="1206624"/>
            <a:ext cx="849694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Школа учит детей эффективно справляться с задачами настоящего дня, сочетая подготовку поколений к будущей взрослой жизни с полноправной сегодняшней  жизнедеятельностью учащихся.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420888"/>
            <a:ext cx="8388424" cy="3507854"/>
          </a:xfrm>
          <a:prstGeom prst="rect">
            <a:avLst/>
          </a:prstGeom>
        </p:spPr>
        <p:txBody>
          <a:bodyPr/>
          <a:lstStyle/>
          <a:p>
            <a:pPr marL="0" marR="0" lvl="0" indent="0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 «Мы сильно заблуждаемся, если думаем, что жизнь ребенка в  школьном возрасте вся принадлежит школе;            </a:t>
            </a:r>
          </a:p>
          <a:p>
            <a:pPr marL="0" marR="0" lvl="0" indent="0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нет, </a:t>
            </a:r>
            <a:r>
              <a:rPr kumimoji="0" lang="ru-RU" sz="2800" b="1" i="1" u="sng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школа имеет только весьма небольшую долю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 том естественном развитии ребенка, на которое </a:t>
            </a:r>
            <a:r>
              <a:rPr lang="ru-RU" sz="2800" b="1" i="1" kern="0" dirty="0" smtClean="0"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гораздо большое влияние оказывают время, природа и семейная жизнь».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                                                                                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К.Д.Ушинский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0" i="0" u="none" strike="noStrike" kern="0" cap="none" spc="0" normalizeH="0" baseline="0" noProof="0" dirty="0" smtClean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548680"/>
            <a:ext cx="10384259" cy="5904656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865688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Сегодня остро встаёт вопрос о роли и функциях семьи и школы в воспитании младших школьников. Проблемы, особенности воспитания детей данного возраста приобретают особую важность и обращают на себя внимание. Определяющая роль в воспитании ребёнка отводится далеко не школе, а в большей степени, конечно, принадлежит семье.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«В семье закладываются корни, из которых вырастают потом и ветви, и цветы, и плоды. На моральном здоровье семьи строится педагогическая мудрость школы».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									                                        </a:t>
            </a:r>
            <a:r>
              <a:rPr lang="ru-RU" sz="1100" b="1" dirty="0" smtClean="0"/>
              <a:t>Василий Александрович Сухомлинский -  					          </a:t>
            </a:r>
            <a:r>
              <a:rPr lang="ru-RU" sz="1100" dirty="0" smtClean="0"/>
              <a:t>советский педагог, писатель, публицист, создатель народной педагогики.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620688"/>
            <a:ext cx="10384259" cy="5760640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611560" y="3284984"/>
            <a:ext cx="750887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Конвенция ООН о правах ребенка;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Конституция РФ;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Семейный Кодекс РФ;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Уголовный Кодекс РФ;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ФЗ «Об образовании в РФ»;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Административный Кодекс РФ;</a:t>
            </a:r>
          </a:p>
          <a:p>
            <a:pPr>
              <a:buFontTx/>
              <a:buAutoNum type="arabicPeriod"/>
            </a:pPr>
            <a:r>
              <a:rPr lang="ru-RU" altLang="ru-RU" sz="2000" dirty="0">
                <a:latin typeface="+mn-lt"/>
              </a:rPr>
              <a:t>Законы </a:t>
            </a:r>
            <a:r>
              <a:rPr lang="ru-RU" altLang="ru-RU" sz="2000" dirty="0" smtClean="0">
                <a:latin typeface="+mn-lt"/>
              </a:rPr>
              <a:t>Тверской области.</a:t>
            </a:r>
            <a:endParaRPr lang="ru-RU" altLang="ru-RU" sz="2000" dirty="0">
              <a:latin typeface="+mn-lt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683568" y="1381418"/>
            <a:ext cx="828092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chemeClr val="tx1"/>
                </a:solidFill>
                <a:latin typeface="+mn-lt"/>
              </a:rPr>
              <a:t>Основные Законы, </a:t>
            </a:r>
          </a:p>
          <a:p>
            <a:pPr algn="ctr" eaLnBrk="0" hangingPunct="0"/>
            <a:r>
              <a:rPr lang="ru-RU" altLang="ru-RU" sz="2400" b="1" i="1" dirty="0" smtClean="0">
                <a:solidFill>
                  <a:schemeClr val="tx1"/>
                </a:solidFill>
                <a:latin typeface="+mn-lt"/>
              </a:rPr>
              <a:t>нормативно-правовые акты, </a:t>
            </a:r>
            <a:r>
              <a:rPr lang="ru-RU" sz="2400" b="1" i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регламентирующие  права </a:t>
            </a:r>
          </a:p>
          <a:p>
            <a:pPr algn="ctr" eaLnBrk="0" hangingPunct="0"/>
            <a:r>
              <a:rPr lang="ru-RU" sz="2400" b="1" i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и обязанности детей, родителей</a:t>
            </a:r>
          </a:p>
          <a:p>
            <a:pPr algn="ctr" eaLnBrk="0" hangingPunct="0"/>
            <a:r>
              <a:rPr lang="ru-RU" sz="2400" b="1" i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и образовательного учреждения.</a:t>
            </a:r>
            <a:endParaRPr lang="ru-RU" altLang="ru-RU" sz="2400" b="1" i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134094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612576" y="332656"/>
            <a:ext cx="10384259" cy="6048672"/>
            <a:chOff x="-533000" y="977732"/>
            <a:chExt cx="10384259" cy="5185397"/>
          </a:xfrm>
        </p:grpSpPr>
        <p:sp>
          <p:nvSpPr>
            <p:cNvPr id="7" name="Прямоугольник 6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748464" cy="4865688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+mj-lt"/>
              </a:rPr>
              <a:t>        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  <a:latin typeface="+mj-lt"/>
                <a:cs typeface="Arial Unicode MS" charset="0"/>
              </a:rPr>
              <a:t>СЕМЕЙНЫЙ КОДЕКС РФ </a:t>
            </a:r>
          </a:p>
          <a:p>
            <a:pPr eaLnBrk="1" hangingPunct="1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Статья 63</a:t>
            </a:r>
          </a:p>
          <a:p>
            <a:pPr algn="just" eaLnBrk="1" hangingPunct="1">
              <a:buNone/>
            </a:pPr>
            <a:r>
              <a:rPr lang="ru-RU" sz="2000" b="1" dirty="0" smtClean="0">
                <a:latin typeface="+mj-lt"/>
              </a:rPr>
              <a:t>1. Родители имеют право и обязаны воспитывать своих детей.</a:t>
            </a:r>
          </a:p>
          <a:p>
            <a:pPr algn="just" eaLnBrk="1" hangingPunct="1"/>
            <a:r>
              <a:rPr lang="ru-RU" sz="2000" b="1" dirty="0" smtClean="0">
                <a:latin typeface="+mj-lt"/>
              </a:rPr>
              <a:t>Родители </a:t>
            </a:r>
            <a:r>
              <a:rPr lang="ru-RU" sz="2000" b="1" u="sng" dirty="0" smtClean="0">
                <a:latin typeface="+mj-lt"/>
              </a:rPr>
              <a:t>несут ответственность за воспитание и развитие своих детей. </a:t>
            </a:r>
            <a:r>
              <a:rPr lang="ru-RU" sz="2000" b="1" dirty="0" smtClean="0">
                <a:latin typeface="+mj-lt"/>
              </a:rPr>
              <a:t>Они обязаны заботиться о здоровье, физическом, психическом, духовном и нравственном развитии своих детей.</a:t>
            </a:r>
          </a:p>
          <a:p>
            <a:pPr algn="just" eaLnBrk="1" hangingPunct="1"/>
            <a:r>
              <a:rPr lang="ru-RU" sz="2000" b="1" dirty="0" smtClean="0">
                <a:latin typeface="+mj-lt"/>
              </a:rPr>
              <a:t>Родители имеют </a:t>
            </a:r>
            <a:r>
              <a:rPr lang="ru-RU" sz="2000" b="1" u="sng" dirty="0" smtClean="0">
                <a:latin typeface="+mj-lt"/>
              </a:rPr>
              <a:t>преимущественное право на обучение и воспитание </a:t>
            </a:r>
            <a:r>
              <a:rPr lang="ru-RU" sz="2000" b="1" dirty="0" smtClean="0">
                <a:latin typeface="+mj-lt"/>
              </a:rPr>
              <a:t>своих детей перед всеми другими лицами.</a:t>
            </a:r>
          </a:p>
          <a:p>
            <a:pPr algn="just" eaLnBrk="1" hangingPunct="1">
              <a:buNone/>
            </a:pPr>
            <a:r>
              <a:rPr lang="ru-RU" sz="2000" b="1" dirty="0" smtClean="0">
                <a:latin typeface="+mj-lt"/>
              </a:rPr>
              <a:t>2. Родители </a:t>
            </a:r>
            <a:r>
              <a:rPr lang="ru-RU" sz="2000" b="1" u="sng" dirty="0" smtClean="0">
                <a:latin typeface="+mj-lt"/>
              </a:rPr>
              <a:t>обязаны обеспечить получение детьми общего образования.</a:t>
            </a:r>
          </a:p>
          <a:p>
            <a:pPr algn="just" eaLnBrk="1" hangingPunct="1"/>
            <a:r>
              <a:rPr lang="ru-RU" sz="2000" b="1" dirty="0" smtClean="0">
                <a:latin typeface="+mj-lt"/>
              </a:rPr>
              <a:t> Родители имеют право выбора образовательной организации, формы получения детьми образования и формы их обучения с учетом мнения детей до получения ими основного общего образования.</a:t>
            </a:r>
          </a:p>
          <a:p>
            <a:pPr eaLnBrk="1" hangingPunct="1"/>
            <a:endParaRPr lang="ru-RU" sz="1800" b="1" dirty="0" smtClean="0"/>
          </a:p>
          <a:p>
            <a:endParaRPr lang="ru-RU" sz="1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2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</a:t>
            </a:r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КОНСТИТУЦИЯ РОССИЙСКОЙ ФЕДЕРАЦИИ</a:t>
            </a:r>
            <a:endParaRPr lang="ru-RU" dirty="0" smtClean="0">
              <a:solidFill>
                <a:srgbClr val="C00000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Статья 38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Материнство и детство, семья находятся под защитой государства.</a:t>
            </a:r>
          </a:p>
          <a:p>
            <a:pPr algn="ctr"/>
            <a:r>
              <a:rPr lang="ru-RU" b="1" u="sng" dirty="0" smtClean="0">
                <a:solidFill>
                  <a:srgbClr val="0C0000"/>
                </a:solidFill>
                <a:latin typeface="+mj-lt"/>
              </a:rPr>
              <a:t>Забота о детях, их воспитание – равное право и обязанность родителей.</a:t>
            </a:r>
            <a:endParaRPr lang="ru-RU" b="1" u="sng" dirty="0">
              <a:solidFill>
                <a:srgbClr val="0C0000"/>
              </a:solidFill>
              <a:latin typeface="+mj-lt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533000" y="548680"/>
            <a:ext cx="10384259" cy="5832648"/>
            <a:chOff x="-533000" y="977732"/>
            <a:chExt cx="10384259" cy="5185397"/>
          </a:xfrm>
        </p:grpSpPr>
        <p:sp>
          <p:nvSpPr>
            <p:cNvPr id="6" name="Прямоугольник 5"/>
            <p:cNvSpPr/>
            <p:nvPr/>
          </p:nvSpPr>
          <p:spPr>
            <a:xfrm flipH="1">
              <a:off x="-472368" y="977732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21033584" flipH="1">
              <a:off x="-431924" y="1105288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1440965" flipH="1">
              <a:off x="-533000" y="1297215"/>
              <a:ext cx="10283183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79512" y="1196752"/>
            <a:ext cx="8820472" cy="4766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Закон 273-ФЗ "Об образовании в РФ" 2016  [Глава IV]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712968" cy="5040560"/>
          </a:xfrm>
        </p:spPr>
        <p:txBody>
          <a:bodyPr>
            <a:normAutofit/>
          </a:bodyPr>
          <a:lstStyle/>
          <a:p>
            <a:pPr eaLnBrk="1" hangingPunct="1">
              <a:buFont typeface="Times New Roman" pitchFamily="16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Ст.43  Обязанности и ответственность обучающихся.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1.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Обучающиеся обязаны:</a:t>
            </a:r>
          </a:p>
          <a:p>
            <a:pPr algn="just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1)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добросовестно осваивать образовательную программу, посещать предусмотренные учебным планом учебные занятия, осуществлять самостоятельную подготовку к занятиям, выполнять задания, данные педагогическими работниками в рамках образовательной программы;</a:t>
            </a:r>
          </a:p>
          <a:p>
            <a:pPr algn="just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2) выполнять требования устава организации, осуществляющей образовательную деятельность, правил внутреннего распорядка и иных локальных нормативных актов по вопросам организации и осуществления образовательной деятельности;</a:t>
            </a:r>
          </a:p>
          <a:p>
            <a:pPr algn="just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3) заботиться о сохранении и об укреплении своего здоровья, стремиться к нравственному, духовному и физическому развитию и самосовершенствованию;</a:t>
            </a:r>
          </a:p>
          <a:p>
            <a:pPr algn="just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4) уважать честь и достоинство других обучающихся и работников организации, осуществляющей образовательную деятельность, </a:t>
            </a:r>
            <a:r>
              <a:rPr lang="ru-RU" sz="2000" b="1" u="sng" dirty="0" smtClean="0">
                <a:solidFill>
                  <a:schemeClr val="bg2">
                    <a:lumMod val="10000"/>
                  </a:schemeClr>
                </a:solidFill>
              </a:rPr>
              <a:t>не создавать препятствий для получения образования другими обучающимися;</a:t>
            </a:r>
          </a:p>
          <a:p>
            <a:pPr algn="just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5)бережно относиться к имуществу организации, осуществляющей образовательную деятельность.</a:t>
            </a:r>
            <a:endParaRPr lang="ru-RU" sz="1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Arial Unicode MS"/>
      </a:majorFont>
      <a:minorFont>
        <a:latin typeface="Century Schoolbook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Arial Unicode MS"/>
      </a:majorFont>
      <a:minorFont>
        <a:latin typeface="Century Schoolbook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S_RU_bluegreen_Knot">
  <a:themeElements>
    <a:clrScheme name="Korea01">
      <a:dk1>
        <a:srgbClr val="000000"/>
      </a:dk1>
      <a:lt1>
        <a:srgbClr val="FFFFFF"/>
      </a:lt1>
      <a:dk2>
        <a:srgbClr val="003366"/>
      </a:dk2>
      <a:lt2>
        <a:srgbClr val="F5F1D7"/>
      </a:lt2>
      <a:accent1>
        <a:srgbClr val="B2B2B2"/>
      </a:accent1>
      <a:accent2>
        <a:srgbClr val="C6BE5A"/>
      </a:accent2>
      <a:accent3>
        <a:srgbClr val="84AA4B"/>
      </a:accent3>
      <a:accent4>
        <a:srgbClr val="CB6B23"/>
      </a:accent4>
      <a:accent5>
        <a:srgbClr val="8A6EB2"/>
      </a:accent5>
      <a:accent6>
        <a:srgbClr val="4AA3AC"/>
      </a:accent6>
      <a:hlink>
        <a:srgbClr val="0FD2D7"/>
      </a:hlink>
      <a:folHlink>
        <a:srgbClr val="FF0066"/>
      </a:folHlink>
    </a:clrScheme>
    <a:fontScheme name="Korea01">
      <a:majorFont>
        <a:latin typeface="Calisto MT"/>
        <a:ea typeface=""/>
        <a:cs typeface=""/>
      </a:majorFont>
      <a:minorFont>
        <a:latin typeface="Constantia"/>
        <a:ea typeface=""/>
        <a:cs typeface=""/>
      </a:minorFont>
    </a:fontScheme>
    <a:fmtScheme name="Korea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35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35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81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translucentPowder">
            <a:bevelT w="38100" h="38100" prst="slope"/>
          </a:sp3d>
        </a:effectStyle>
        <a:effectStyle>
          <a:effectLst>
            <a:outerShdw blurRad="50800" dist="25400" dir="27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8000000"/>
            </a:lightRig>
          </a:scene3d>
          <a:sp3d prstMaterial="flat">
            <a:bevelT w="31750" h="63500" prst="slope"/>
          </a:sp3d>
        </a:effectStyle>
        <a:effectStyle>
          <a:effectLst>
            <a:outerShdw blurRad="38100" dist="38100" dir="27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6200000"/>
            </a:lightRig>
          </a:scene3d>
          <a:sp3d prstMaterial="flat">
            <a:bevelT w="57150" h="1143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90000"/>
              </a:schemeClr>
            </a:gs>
            <a:gs pos="100000">
              <a:schemeClr val="phClr">
                <a:shade val="90000"/>
                <a:satMod val="100000"/>
                <a:lumMod val="80000"/>
              </a:schemeClr>
            </a:gs>
          </a:gsLst>
          <a:lin ang="10800000" scaled="1"/>
        </a:gradFill>
        <a:gradFill rotWithShape="1">
          <a:gsLst>
            <a:gs pos="22000">
              <a:schemeClr val="phClr">
                <a:tint val="100000"/>
                <a:shade val="60000"/>
                <a:satMod val="170000"/>
              </a:schemeClr>
            </a:gs>
            <a:gs pos="100000">
              <a:schemeClr val="phClr">
                <a:tint val="95000"/>
                <a:shade val="100000"/>
                <a:satMod val="130000"/>
                <a:lumMod val="130000"/>
              </a:schemeClr>
            </a:gs>
          </a:gsLst>
          <a:lin ang="27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трогий">
  <a:themeElements>
    <a:clrScheme name="">
      <a:dk1>
        <a:srgbClr val="0F4B9F"/>
      </a:dk1>
      <a:lt1>
        <a:srgbClr val="FFFFFF"/>
      </a:lt1>
      <a:dk2>
        <a:srgbClr val="E04A18"/>
      </a:dk2>
      <a:lt2>
        <a:srgbClr val="FFFFFF"/>
      </a:lt2>
      <a:accent1>
        <a:srgbClr val="BBE0E3"/>
      </a:accent1>
      <a:accent2>
        <a:srgbClr val="CC3300"/>
      </a:accent2>
      <a:accent3>
        <a:srgbClr val="FFFFFF"/>
      </a:accent3>
      <a:accent4>
        <a:srgbClr val="0B3F87"/>
      </a:accent4>
      <a:accent5>
        <a:srgbClr val="DAEDEF"/>
      </a:accent5>
      <a:accent6>
        <a:srgbClr val="B92D00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F4B9F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CC3300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B92D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Специальное оформление">
  <a:themeElements>
    <a:clrScheme name="Специальное оформление 16">
      <a:dk1>
        <a:srgbClr val="0F4B9F"/>
      </a:dk1>
      <a:lt1>
        <a:srgbClr val="FFFFFF"/>
      </a:lt1>
      <a:dk2>
        <a:srgbClr val="0F4B9F"/>
      </a:dk2>
      <a:lt2>
        <a:srgbClr val="FFFFFF"/>
      </a:lt2>
      <a:accent1>
        <a:srgbClr val="BBE0E3"/>
      </a:accent1>
      <a:accent2>
        <a:srgbClr val="CC3300"/>
      </a:accent2>
      <a:accent3>
        <a:srgbClr val="FFFFFF"/>
      </a:accent3>
      <a:accent4>
        <a:srgbClr val="0B3F87"/>
      </a:accent4>
      <a:accent5>
        <a:srgbClr val="DAEDEF"/>
      </a:accent5>
      <a:accent6>
        <a:srgbClr val="B92D00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3">
        <a:dk1>
          <a:srgbClr val="000000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4">
        <a:dk1>
          <a:srgbClr val="0F4B9F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5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6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CC3300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B92D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00007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ециальное оформление 12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1137</Words>
  <Application>Microsoft Office PowerPoint</Application>
  <PresentationFormat>Экран (4:3)</PresentationFormat>
  <Paragraphs>103</Paragraphs>
  <Slides>19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5_Тема Office</vt:lpstr>
      <vt:lpstr>6_Тема Office</vt:lpstr>
      <vt:lpstr>MS_RU_bluegreen_Knot</vt:lpstr>
      <vt:lpstr>строгий</vt:lpstr>
      <vt:lpstr>Специальное оформление</vt:lpstr>
      <vt:lpstr>000072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Закон 273-ФЗ "Об образовании в РФ" 2016  [Глава IV]</vt:lpstr>
      <vt:lpstr>Ст.43  Обязанности и ответственность обучающихся.</vt:lpstr>
      <vt:lpstr>Ст.44 Права, обязанности и ответственность в сфере образования родителей (законных представителей) несовершеннолетних обучающихся.</vt:lpstr>
      <vt:lpstr>  Ст.44 Права, обязанности и ответственность в сфере образования родителей (законных представителей) несовершеннолетних обучающихся.</vt:lpstr>
      <vt:lpstr>Ст.44 Права, обязанности и ответственность в сфере образования родителей (законных представителей) несовершеннолетних обучающихся.</vt:lpstr>
      <vt:lpstr>Административный кодекс.</vt:lpstr>
      <vt:lpstr>УГОЛОВНАЯ ОТВЕТСТВЕННОСТЬРОДИТЕЛЕЙ.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Юридическая ответственность родителей за воспитание и образование своих детей.</dc:title>
  <dc:creator>Admin</dc:creator>
  <cp:lastModifiedBy>1</cp:lastModifiedBy>
  <cp:revision>118</cp:revision>
  <cp:lastPrinted>1601-01-01T00:00:00Z</cp:lastPrinted>
  <dcterms:created xsi:type="dcterms:W3CDTF">2012-11-02T05:16:54Z</dcterms:created>
  <dcterms:modified xsi:type="dcterms:W3CDTF">2016-08-23T16:16:09Z</dcterms:modified>
</cp:coreProperties>
</file>